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25.02.2018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9B0651-EE4F-4900-A07F-96A6BFA9D0F0}" type="slidenum">
              <a:rPr lang="ru-RU" smtClean="0"/>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B19B0651-EE4F-4900-A07F-96A6BFA9D0F0}" type="slidenum">
              <a:rPr lang="ru-RU" smtClean="0"/>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B19B0651-EE4F-4900-A07F-96A6BFA9D0F0}" type="slidenum">
              <a:rPr lang="ru-RU" smtClean="0"/>
              <a:t>‹#›</a:t>
            </a:fld>
            <a:endParaRPr lang="ru-RU"/>
          </a:p>
        </p:txBody>
      </p:sp>
      <p:sp>
        <p:nvSpPr>
          <p:cNvPr id="8" name="Объект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B4C71EC6-210F-42DE-9C53-41977AD35B3D}" type="datetimeFigureOut">
              <a:rPr lang="ru-RU" smtClean="0"/>
              <a:t>25.02.2018</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9B0651-EE4F-4900-A07F-96A6BFA9D0F0}" type="slidenum">
              <a:rPr lang="ru-RU" smtClean="0"/>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B4C71EC6-210F-42DE-9C53-41977AD35B3D}" type="datetimeFigureOut">
              <a:rPr lang="ru-RU" smtClean="0"/>
              <a:t>25.02.2018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бъект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Объект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4C71EC6-210F-42DE-9C53-41977AD35B3D}" type="datetimeFigureOut">
              <a:rPr lang="ru-RU" smtClean="0"/>
              <a:t>25.02.2018</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Объект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Объект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B19B0651-EE4F-4900-A07F-96A6BFA9D0F0}" type="slidenum">
              <a:rPr lang="ru-RU" smtClean="0"/>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25.02.2018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B4C71EC6-210F-42DE-9C53-41977AD35B3D}" type="datetimeFigureOut">
              <a:rPr lang="ru-RU" smtClean="0"/>
              <a:t>25.02.2018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Объект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19B0651-EE4F-4900-A07F-96A6BFA9D0F0}" type="slidenum">
              <a:rPr lang="ru-RU" smtClean="0"/>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25.02.2018</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B4C71EC6-210F-42DE-9C53-41977AD35B3D}" type="datetimeFigureOut">
              <a:rPr lang="ru-RU" smtClean="0"/>
              <a:t>25.02.2018</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4C71EC6-210F-42DE-9C53-41977AD35B3D}" type="datetimeFigureOut">
              <a:rPr lang="ru-RU" smtClean="0"/>
              <a:t>25.02.2018</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9B0651-EE4F-4900-A07F-96A6BFA9D0F0}" type="slidenum">
              <a:rPr lang="ru-RU" smtClean="0"/>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kk.wikipedia.org/wiki/%D0%94%D1%96%D0%B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kk.wikipedia.org/wiki/%D0%AB%D0%B1%D1%8B%D1%80%D0%B0%D0%B9_%D0%90%D0%BB%D1%82%D1%8B%D0%BD%D1%81%D0%B0%D1%80%D0%B8%D0%BD" TargetMode="External"/><Relationship Id="rId2" Type="http://schemas.openxmlformats.org/officeDocument/2006/relationships/hyperlink" Target="https://kk.wikipedia.org/wiki/%D0%90%D0%B1%D0%B0%D0%B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kk.wikipedia.org/wiki/%D0%91%D3%A9%D0%BA%D0%B5%D0%B9%D1%85%D0%B0%D0%BD%D0%BE%D0%B2_%D3%98%D0%BB%D0%B8%D1%85%D0%B0%D0%BD_%D0%9D%D2%B1%D1%80%D0%BC%D2%B1%D1%85%D0%B0%D0%BC%D0%B5%D0%B4%D2%B1%D0%BB%D1%8B" TargetMode="External"/><Relationship Id="rId7" Type="http://schemas.openxmlformats.org/officeDocument/2006/relationships/hyperlink" Target="https://kk.wikipedia.org/w/index.php?title=%E2%80%9C%D0%90%D0%B4%D0%B0%D1%81%D2%9B%D0%B0%D0%BD_%D3%A9%D0%BC%D1%96%D1%80%E2%80%9D&amp;action=edit&amp;redlink=1" TargetMode="External"/><Relationship Id="rId2" Type="http://schemas.openxmlformats.org/officeDocument/2006/relationships/hyperlink" Target="https://kk.wikipedia.org/wiki/%D0%9F%D0%BE%D1%8D%D0%BC%D0%B0" TargetMode="External"/><Relationship Id="rId1" Type="http://schemas.openxmlformats.org/officeDocument/2006/relationships/slideLayout" Target="../slideLayouts/slideLayout2.xml"/><Relationship Id="rId6" Type="http://schemas.openxmlformats.org/officeDocument/2006/relationships/hyperlink" Target="https://kk.wikipedia.org/wiki/%D0%A8%D3%99%D0%BA%D0%B5%D1%80%D1%96%D0%BC_%D2%9A%D2%B1%D0%B4%D0%B0%D0%B9%D0%B1%D0%B5%D1%80%D0%B4%D1%96%D2%B1%D0%BB%D1%8B" TargetMode="External"/><Relationship Id="rId5" Type="http://schemas.openxmlformats.org/officeDocument/2006/relationships/hyperlink" Target="https://kk.wikipedia.org/wiki/%D0%9C%D1%96%D1%80%D0%B6%D0%B0%D2%9B%D1%8B%D0%BF_%D0%94%D1%83%D0%BB%D0%B0%D1%82%D2%B1%D0%BB%D1%8B" TargetMode="External"/><Relationship Id="rId4" Type="http://schemas.openxmlformats.org/officeDocument/2006/relationships/hyperlink" Target="https://kk.wikipedia.org/wiki/%D0%90%D1%85%D0%BC%D0%B5%D1%82_%D0%91%D0%B0%D0%B9%D1%82%D2%B1%D1%80%D1%81%D1%8B%D0%BD%D2%B1%D0%BB%D1%8B"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kk.wikipedia.org/wiki/%D0%A1%D2%B1%D0%BB%D1%82%D0%B0%D0%BD%D0%BC%D0%B0%D1%85%D0%BC%D2%B1%D1%82_%D0%A2%D0%BE%D1%80%D0%B0%D0%B9%D2%93%D1%8B%D1%80%D0%BE%D0%B2#cite_note-1" TargetMode="External"/><Relationship Id="rId2" Type="http://schemas.openxmlformats.org/officeDocument/2006/relationships/hyperlink" Target="https://kk.wikipedia.org/wiki/%D0%A0%D0%B5%D0%B0%D0%BB%D0%B8%D0%B7%D0%B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5" Type="http://schemas.openxmlformats.org/officeDocument/2006/relationships/image" Target="../media/image12.jpg"/><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2819400"/>
            <a:ext cx="6400800" cy="3561928"/>
          </a:xfrm>
        </p:spPr>
        <p:txBody>
          <a:bodyPr/>
          <a:lstStyle/>
          <a:p>
            <a:endParaRPr lang="ru-RU" dirty="0"/>
          </a:p>
        </p:txBody>
      </p:sp>
      <p:sp>
        <p:nvSpPr>
          <p:cNvPr id="2" name="Заголовок 1"/>
          <p:cNvSpPr>
            <a:spLocks noGrp="1"/>
          </p:cNvSpPr>
          <p:nvPr>
            <p:ph type="ctrTitle"/>
          </p:nvPr>
        </p:nvSpPr>
        <p:spPr/>
        <p:txBody>
          <a:bodyPr>
            <a:normAutofit fontScale="90000"/>
            <a:scene3d>
              <a:camera prst="orthographicFront"/>
              <a:lightRig rig="threePt" dir="t"/>
            </a:scene3d>
            <a:sp3d extrusionH="57150">
              <a:bevelT w="38100" h="38100" prst="convex"/>
            </a:sp3d>
          </a:bodyPr>
          <a:lstStyle/>
          <a:p>
            <a:r>
              <a:rPr lang="ru-RU" b="1" i="1" dirty="0" smtClean="0">
                <a:effectLst>
                  <a:outerShdw blurRad="38100" dist="38100" dir="2700000" algn="tl">
                    <a:srgbClr val="000000">
                      <a:alpha val="43137"/>
                    </a:srgbClr>
                  </a:outerShdw>
                </a:effectLst>
              </a:rPr>
              <a:t>С</a:t>
            </a:r>
            <a:r>
              <a:rPr lang="kk-KZ" b="1" i="1" dirty="0" smtClean="0">
                <a:effectLst>
                  <a:outerShdw blurRad="38100" dist="38100" dir="2700000" algn="tl">
                    <a:srgbClr val="000000">
                      <a:alpha val="43137"/>
                    </a:srgbClr>
                  </a:outerShdw>
                </a:effectLst>
              </a:rPr>
              <a:t>ұлтанмахмұт Торайғыров.</a:t>
            </a:r>
            <a:br>
              <a:rPr lang="kk-KZ" b="1" i="1" dirty="0" smtClean="0">
                <a:effectLst>
                  <a:outerShdw blurRad="38100" dist="38100" dir="2700000" algn="tl">
                    <a:srgbClr val="000000">
                      <a:alpha val="43137"/>
                    </a:srgbClr>
                  </a:outerShdw>
                </a:effectLst>
              </a:rPr>
            </a:br>
            <a:r>
              <a:rPr lang="en-US" b="1" i="1" dirty="0" smtClean="0">
                <a:effectLst>
                  <a:outerShdw blurRad="38100" dist="38100" dir="2700000" algn="tl">
                    <a:srgbClr val="000000">
                      <a:alpha val="43137"/>
                    </a:srgbClr>
                  </a:outerShdw>
                </a:effectLst>
              </a:rPr>
              <a:t>(</a:t>
            </a:r>
            <a:r>
              <a:rPr lang="kk-KZ" b="1" i="1" dirty="0" smtClean="0">
                <a:effectLst>
                  <a:outerShdw blurRad="38100" dist="38100" dir="2700000" algn="tl">
                    <a:srgbClr val="000000">
                      <a:alpha val="43137"/>
                    </a:srgbClr>
                  </a:outerShdw>
                </a:effectLst>
              </a:rPr>
              <a:t>1893</a:t>
            </a:r>
            <a:r>
              <a:rPr lang="en-US" b="1" i="1" dirty="0" smtClean="0">
                <a:effectLst>
                  <a:outerShdw blurRad="38100" dist="38100" dir="2700000" algn="tl">
                    <a:srgbClr val="000000">
                      <a:alpha val="43137"/>
                    </a:srgbClr>
                  </a:outerShdw>
                </a:effectLst>
              </a:rPr>
              <a:t>-</a:t>
            </a:r>
            <a:r>
              <a:rPr lang="kk-KZ" b="1" i="1" dirty="0" smtClean="0">
                <a:effectLst>
                  <a:outerShdw blurRad="38100" dist="38100" dir="2700000" algn="tl">
                    <a:srgbClr val="000000">
                      <a:alpha val="43137"/>
                    </a:srgbClr>
                  </a:outerShdw>
                </a:effectLst>
              </a:rPr>
              <a:t>1920ж</a:t>
            </a:r>
            <a:r>
              <a:rPr lang="en-US" b="1" i="1" dirty="0" smtClean="0">
                <a:effectLst>
                  <a:outerShdw blurRad="38100" dist="38100" dir="2700000" algn="tl">
                    <a:srgbClr val="000000">
                      <a:alpha val="43137"/>
                    </a:srgbClr>
                  </a:outerShdw>
                </a:effectLst>
              </a:rPr>
              <a:t>)</a:t>
            </a:r>
            <a:endParaRPr lang="ru-RU" b="1" i="1" dirty="0">
              <a:effectLst>
                <a:outerShdw blurRad="38100" dist="38100" dir="2700000" algn="tl">
                  <a:srgbClr val="000000">
                    <a:alpha val="43137"/>
                  </a:srgbClr>
                </a:outerShdw>
              </a:effectLst>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9712" y="3212976"/>
            <a:ext cx="5256584" cy="3384376"/>
          </a:xfrm>
          <a:prstGeom prst="rect">
            <a:avLst/>
          </a:prstGeom>
        </p:spPr>
      </p:pic>
    </p:spTree>
    <p:extLst>
      <p:ext uri="{BB962C8B-B14F-4D97-AF65-F5344CB8AC3E}">
        <p14:creationId xmlns:p14="http://schemas.microsoft.com/office/powerpoint/2010/main" val="175989040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32656"/>
            <a:ext cx="8534400" cy="758952"/>
          </a:xfrm>
        </p:spPr>
        <p:txBody>
          <a:bodyPr>
            <a:normAutofit/>
            <a:scene3d>
              <a:camera prst="orthographicFront"/>
              <a:lightRig rig="threePt" dir="t"/>
            </a:scene3d>
            <a:sp3d extrusionH="57150">
              <a:bevelT w="38100" h="38100"/>
            </a:sp3d>
          </a:bodyPr>
          <a:lstStyle/>
          <a:p>
            <a:r>
              <a:rPr lang="ru-RU" b="1" i="1" dirty="0" smtClean="0">
                <a:solidFill>
                  <a:srgbClr val="FF0000"/>
                </a:solidFill>
                <a:effectLst>
                  <a:outerShdw blurRad="38100" dist="38100" dir="2700000" algn="tl">
                    <a:srgbClr val="000000">
                      <a:alpha val="43137"/>
                    </a:srgbClr>
                  </a:outerShdw>
                </a:effectLst>
              </a:rPr>
              <a:t>«</a:t>
            </a:r>
            <a:r>
              <a:rPr lang="kk-KZ" b="1" i="1" dirty="0" smtClean="0">
                <a:solidFill>
                  <a:srgbClr val="FF0000"/>
                </a:solidFill>
                <a:effectLst>
                  <a:outerShdw blurRad="38100" dist="38100" dir="2700000" algn="tl">
                    <a:srgbClr val="000000">
                      <a:alpha val="43137"/>
                    </a:srgbClr>
                  </a:outerShdw>
                </a:effectLst>
              </a:rPr>
              <a:t>Жыл кітабы </a:t>
            </a:r>
            <a:r>
              <a:rPr lang="en-US" b="1" i="1" dirty="0" smtClean="0">
                <a:solidFill>
                  <a:srgbClr val="FF0000"/>
                </a:solidFill>
                <a:effectLst>
                  <a:outerShdw blurRad="38100" dist="38100" dir="2700000" algn="tl">
                    <a:srgbClr val="000000">
                      <a:alpha val="43137"/>
                    </a:srgbClr>
                  </a:outerShdw>
                </a:effectLst>
              </a:rPr>
              <a:t>- 2017</a:t>
            </a:r>
            <a:r>
              <a:rPr lang="ru-RU" b="1" i="1" dirty="0" smtClean="0">
                <a:solidFill>
                  <a:srgbClr val="FF0000"/>
                </a:solidFill>
                <a:effectLst>
                  <a:outerShdw blurRad="38100" dist="38100" dir="2700000" algn="tl">
                    <a:srgbClr val="000000">
                      <a:alpha val="43137"/>
                    </a:srgbClr>
                  </a:outerShdw>
                </a:effectLst>
              </a:rPr>
              <a:t>»</a:t>
            </a:r>
            <a:endParaRPr lang="ru-RU" b="1" i="1" dirty="0">
              <a:solidFill>
                <a:srgbClr val="FF0000"/>
              </a:solidFill>
              <a:effectLst>
                <a:outerShdw blurRad="38100" dist="38100" dir="2700000" algn="tl">
                  <a:srgbClr val="000000">
                    <a:alpha val="43137"/>
                  </a:srgbClr>
                </a:outerShdw>
              </a:effectLst>
            </a:endParaRPr>
          </a:p>
        </p:txBody>
      </p:sp>
      <p:sp>
        <p:nvSpPr>
          <p:cNvPr id="3" name="Объект 2"/>
          <p:cNvSpPr>
            <a:spLocks noGrp="1"/>
          </p:cNvSpPr>
          <p:nvPr>
            <p:ph sz="quarter" idx="1"/>
          </p:nvPr>
        </p:nvSpPr>
        <p:spPr/>
        <p:txBody>
          <a:bodyPr>
            <a:normAutofit/>
          </a:bodyPr>
          <a:lstStyle/>
          <a:p>
            <a:r>
              <a:rPr lang="ru-RU" sz="3200" dirty="0"/>
              <a:t> </a:t>
            </a:r>
            <a:r>
              <a:rPr lang="ru-RU" sz="3200" dirty="0">
                <a:solidFill>
                  <a:srgbClr val="002060"/>
                </a:solidFill>
              </a:rPr>
              <a:t>«</a:t>
            </a:r>
            <a:r>
              <a:rPr lang="ru-RU" sz="3200" dirty="0" err="1">
                <a:solidFill>
                  <a:srgbClr val="002060"/>
                </a:solidFill>
              </a:rPr>
              <a:t>Бір</a:t>
            </a:r>
            <a:r>
              <a:rPr lang="ru-RU" sz="3200" dirty="0">
                <a:solidFill>
                  <a:srgbClr val="002060"/>
                </a:solidFill>
              </a:rPr>
              <a:t> ел – </a:t>
            </a:r>
            <a:r>
              <a:rPr lang="ru-RU" sz="3200" dirty="0" err="1">
                <a:solidFill>
                  <a:srgbClr val="002060"/>
                </a:solidFill>
              </a:rPr>
              <a:t>бір</a:t>
            </a:r>
            <a:r>
              <a:rPr lang="ru-RU" sz="3200" dirty="0">
                <a:solidFill>
                  <a:srgbClr val="002060"/>
                </a:solidFill>
              </a:rPr>
              <a:t> </a:t>
            </a:r>
            <a:r>
              <a:rPr lang="ru-RU" sz="3200" dirty="0" err="1">
                <a:solidFill>
                  <a:srgbClr val="002060"/>
                </a:solidFill>
              </a:rPr>
              <a:t>кітап</a:t>
            </a:r>
            <a:r>
              <a:rPr lang="ru-RU" sz="3200" dirty="0">
                <a:solidFill>
                  <a:srgbClr val="002060"/>
                </a:solidFill>
              </a:rPr>
              <a:t>» </a:t>
            </a:r>
            <a:r>
              <a:rPr lang="ru-RU" sz="3200" dirty="0" err="1">
                <a:solidFill>
                  <a:srgbClr val="002060"/>
                </a:solidFill>
              </a:rPr>
              <a:t>республикалық</a:t>
            </a:r>
            <a:r>
              <a:rPr lang="ru-RU" sz="3200" dirty="0">
                <a:solidFill>
                  <a:srgbClr val="002060"/>
                </a:solidFill>
              </a:rPr>
              <a:t> </a:t>
            </a:r>
            <a:r>
              <a:rPr lang="ru-RU" sz="3200" dirty="0" err="1">
                <a:solidFill>
                  <a:srgbClr val="002060"/>
                </a:solidFill>
              </a:rPr>
              <a:t>акциясының</a:t>
            </a:r>
            <a:r>
              <a:rPr lang="ru-RU" sz="3200" dirty="0">
                <a:solidFill>
                  <a:srgbClr val="002060"/>
                </a:solidFill>
              </a:rPr>
              <a:t> </a:t>
            </a:r>
            <a:r>
              <a:rPr lang="ru-RU" sz="3200" dirty="0" err="1">
                <a:solidFill>
                  <a:srgbClr val="002060"/>
                </a:solidFill>
              </a:rPr>
              <a:t>қортындысы</a:t>
            </a:r>
            <a:r>
              <a:rPr lang="ru-RU" sz="3200" dirty="0">
                <a:solidFill>
                  <a:srgbClr val="002060"/>
                </a:solidFill>
              </a:rPr>
              <a:t> </a:t>
            </a:r>
            <a:r>
              <a:rPr lang="ru-RU" sz="3200" dirty="0" err="1">
                <a:solidFill>
                  <a:srgbClr val="002060"/>
                </a:solidFill>
              </a:rPr>
              <a:t>бойынша</a:t>
            </a:r>
            <a:r>
              <a:rPr lang="ru-RU" sz="3200" dirty="0">
                <a:solidFill>
                  <a:srgbClr val="002060"/>
                </a:solidFill>
              </a:rPr>
              <a:t> </a:t>
            </a:r>
            <a:r>
              <a:rPr lang="ru-RU" sz="3200" dirty="0" err="1">
                <a:solidFill>
                  <a:srgbClr val="002060"/>
                </a:solidFill>
              </a:rPr>
              <a:t>Алашорда</a:t>
            </a:r>
            <a:r>
              <a:rPr lang="ru-RU" sz="3200" dirty="0">
                <a:solidFill>
                  <a:srgbClr val="002060"/>
                </a:solidFill>
              </a:rPr>
              <a:t> </a:t>
            </a:r>
            <a:r>
              <a:rPr lang="ru-RU" sz="3200" dirty="0" err="1">
                <a:solidFill>
                  <a:srgbClr val="002060"/>
                </a:solidFill>
              </a:rPr>
              <a:t>автономиясының</a:t>
            </a:r>
            <a:r>
              <a:rPr lang="ru-RU" sz="3200" dirty="0">
                <a:solidFill>
                  <a:srgbClr val="002060"/>
                </a:solidFill>
              </a:rPr>
              <a:t> 100 </a:t>
            </a:r>
            <a:r>
              <a:rPr lang="ru-RU" sz="3200" dirty="0" err="1">
                <a:solidFill>
                  <a:srgbClr val="002060"/>
                </a:solidFill>
              </a:rPr>
              <a:t>жылдығына</a:t>
            </a:r>
            <a:r>
              <a:rPr lang="ru-RU" sz="3200" dirty="0">
                <a:solidFill>
                  <a:srgbClr val="002060"/>
                </a:solidFill>
              </a:rPr>
              <a:t> </a:t>
            </a:r>
            <a:r>
              <a:rPr lang="ru-RU" sz="3200" dirty="0" err="1">
                <a:solidFill>
                  <a:srgbClr val="002060"/>
                </a:solidFill>
              </a:rPr>
              <a:t>орай</a:t>
            </a:r>
            <a:r>
              <a:rPr lang="ru-RU" sz="3200" dirty="0">
                <a:solidFill>
                  <a:srgbClr val="002060"/>
                </a:solidFill>
              </a:rPr>
              <a:t> «</a:t>
            </a:r>
            <a:r>
              <a:rPr lang="ru-RU" sz="3200" dirty="0" err="1">
                <a:solidFill>
                  <a:srgbClr val="002060"/>
                </a:solidFill>
              </a:rPr>
              <a:t>Жыл</a:t>
            </a:r>
            <a:r>
              <a:rPr lang="ru-RU" sz="3200" dirty="0">
                <a:solidFill>
                  <a:srgbClr val="002060"/>
                </a:solidFill>
              </a:rPr>
              <a:t> </a:t>
            </a:r>
            <a:r>
              <a:rPr lang="ru-RU" sz="3200" dirty="0" err="1">
                <a:solidFill>
                  <a:srgbClr val="002060"/>
                </a:solidFill>
              </a:rPr>
              <a:t>кітабы</a:t>
            </a:r>
            <a:r>
              <a:rPr lang="ru-RU" sz="3200" dirty="0">
                <a:solidFill>
                  <a:srgbClr val="002060"/>
                </a:solidFill>
              </a:rPr>
              <a:t> – 2017» </a:t>
            </a:r>
            <a:r>
              <a:rPr lang="ru-RU" sz="3200" dirty="0" err="1">
                <a:solidFill>
                  <a:srgbClr val="002060"/>
                </a:solidFill>
              </a:rPr>
              <a:t>таңдауы</a:t>
            </a:r>
            <a:r>
              <a:rPr lang="ru-RU" sz="3200" dirty="0">
                <a:solidFill>
                  <a:srgbClr val="002060"/>
                </a:solidFill>
              </a:rPr>
              <a:t> </a:t>
            </a:r>
            <a:r>
              <a:rPr lang="ru-RU" sz="3200" dirty="0" err="1">
                <a:solidFill>
                  <a:srgbClr val="002060"/>
                </a:solidFill>
              </a:rPr>
              <a:t>ақын</a:t>
            </a:r>
            <a:r>
              <a:rPr lang="ru-RU" sz="3200" dirty="0">
                <a:solidFill>
                  <a:srgbClr val="002060"/>
                </a:solidFill>
              </a:rPr>
              <a:t> </a:t>
            </a:r>
            <a:r>
              <a:rPr lang="ru-RU" sz="3200" dirty="0" err="1">
                <a:solidFill>
                  <a:srgbClr val="002060"/>
                </a:solidFill>
              </a:rPr>
              <a:t>Сұлтанмахмұт</a:t>
            </a:r>
            <a:r>
              <a:rPr lang="ru-RU" sz="3200" dirty="0">
                <a:solidFill>
                  <a:srgbClr val="002060"/>
                </a:solidFill>
              </a:rPr>
              <a:t> </a:t>
            </a:r>
            <a:r>
              <a:rPr lang="ru-RU" sz="3200" dirty="0" err="1">
                <a:solidFill>
                  <a:srgbClr val="002060"/>
                </a:solidFill>
              </a:rPr>
              <a:t>Торайғыровтың</a:t>
            </a:r>
            <a:r>
              <a:rPr lang="ru-RU" sz="3200" dirty="0">
                <a:solidFill>
                  <a:srgbClr val="002060"/>
                </a:solidFill>
              </a:rPr>
              <a:t> </a:t>
            </a:r>
            <a:r>
              <a:rPr lang="ru-RU" sz="3200" dirty="0" err="1">
                <a:solidFill>
                  <a:srgbClr val="002060"/>
                </a:solidFill>
              </a:rPr>
              <a:t>шығармаларын</a:t>
            </a:r>
            <a:r>
              <a:rPr lang="ru-RU" sz="3200" dirty="0">
                <a:solidFill>
                  <a:srgbClr val="002060"/>
                </a:solidFill>
              </a:rPr>
              <a:t> </a:t>
            </a:r>
            <a:r>
              <a:rPr lang="ru-RU" sz="3200" dirty="0" err="1">
                <a:solidFill>
                  <a:srgbClr val="002060"/>
                </a:solidFill>
              </a:rPr>
              <a:t>оқу</a:t>
            </a:r>
            <a:r>
              <a:rPr lang="ru-RU" sz="3200" dirty="0">
                <a:solidFill>
                  <a:srgbClr val="002060"/>
                </a:solidFill>
              </a:rPr>
              <a:t> </a:t>
            </a:r>
            <a:r>
              <a:rPr lang="ru-RU" sz="3200" dirty="0" err="1">
                <a:solidFill>
                  <a:srgbClr val="002060"/>
                </a:solidFill>
              </a:rPr>
              <a:t>ұсынылды</a:t>
            </a:r>
            <a:endParaRPr lang="ru-RU" sz="3200" dirty="0">
              <a:solidFill>
                <a:srgbClr val="002060"/>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2160" y="4509120"/>
            <a:ext cx="2880320" cy="2160240"/>
          </a:xfrm>
          <a:prstGeom prst="rect">
            <a:avLst/>
          </a:prstGeom>
        </p:spPr>
      </p:pic>
    </p:spTree>
    <p:extLst>
      <p:ext uri="{BB962C8B-B14F-4D97-AF65-F5344CB8AC3E}">
        <p14:creationId xmlns:p14="http://schemas.microsoft.com/office/powerpoint/2010/main" val="423071802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a:solidFill>
                  <a:srgbClr val="FF0000"/>
                </a:solidFill>
                <a:effectLst>
                  <a:outerShdw blurRad="38100" dist="38100" dir="2700000" algn="tl">
                    <a:srgbClr val="000000">
                      <a:alpha val="43137"/>
                    </a:srgbClr>
                  </a:outerShdw>
                </a:effectLst>
              </a:rPr>
              <a:t>«</a:t>
            </a:r>
            <a:r>
              <a:rPr lang="kk-KZ" b="1" i="1" dirty="0">
                <a:solidFill>
                  <a:srgbClr val="FF0000"/>
                </a:solidFill>
                <a:effectLst>
                  <a:outerShdw blurRad="38100" dist="38100" dir="2700000" algn="tl">
                    <a:srgbClr val="000000">
                      <a:alpha val="43137"/>
                    </a:srgbClr>
                  </a:outerShdw>
                </a:effectLst>
              </a:rPr>
              <a:t>Жыл кітабы </a:t>
            </a:r>
            <a:r>
              <a:rPr lang="en-US" b="1" i="1" dirty="0">
                <a:solidFill>
                  <a:srgbClr val="FF0000"/>
                </a:solidFill>
                <a:effectLst>
                  <a:outerShdw blurRad="38100" dist="38100" dir="2700000" algn="tl">
                    <a:srgbClr val="000000">
                      <a:alpha val="43137"/>
                    </a:srgbClr>
                  </a:outerShdw>
                </a:effectLst>
              </a:rPr>
              <a:t>- 2017</a:t>
            </a:r>
            <a:r>
              <a:rPr lang="ru-RU" b="1" i="1" dirty="0">
                <a:solidFill>
                  <a:srgbClr val="FF0000"/>
                </a:solidFill>
                <a:effectLst>
                  <a:outerShdw blurRad="38100" dist="38100" dir="2700000" algn="tl">
                    <a:srgbClr val="000000">
                      <a:alpha val="43137"/>
                    </a:srgbClr>
                  </a:outerShdw>
                </a:effectLst>
              </a:rPr>
              <a:t>»</a:t>
            </a:r>
            <a:endParaRPr lang="ru-RU" dirty="0"/>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403648" y="1700808"/>
            <a:ext cx="6591300" cy="4543425"/>
          </a:xfrm>
        </p:spPr>
      </p:pic>
    </p:spTree>
    <p:extLst>
      <p:ext uri="{BB962C8B-B14F-4D97-AF65-F5344CB8AC3E}">
        <p14:creationId xmlns:p14="http://schemas.microsoft.com/office/powerpoint/2010/main" val="275302850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threePt" dir="t"/>
            </a:scene3d>
            <a:sp3d extrusionH="57150">
              <a:bevelT w="38100" h="38100" prst="relaxedInset"/>
            </a:sp3d>
          </a:bodyPr>
          <a:lstStyle/>
          <a:p>
            <a:r>
              <a:rPr lang="kk-KZ" b="1" i="1" dirty="0" smtClean="0">
                <a:solidFill>
                  <a:srgbClr val="FF0000"/>
                </a:solidFill>
                <a:effectLst>
                  <a:outerShdw blurRad="38100" dist="38100" dir="2700000" algn="tl">
                    <a:srgbClr val="000000">
                      <a:alpha val="43137"/>
                    </a:srgbClr>
                  </a:outerShdw>
                </a:effectLst>
              </a:rPr>
              <a:t>«Алаш</a:t>
            </a:r>
            <a:r>
              <a:rPr lang="ru-RU" b="1" i="1" dirty="0" smtClean="0">
                <a:solidFill>
                  <a:srgbClr val="FF0000"/>
                </a:solidFill>
                <a:effectLst>
                  <a:outerShdw blurRad="38100" dist="38100" dir="2700000" algn="tl">
                    <a:srgbClr val="000000">
                      <a:alpha val="43137"/>
                    </a:srgbClr>
                  </a:outerShdw>
                </a:effectLst>
              </a:rPr>
              <a:t>»</a:t>
            </a:r>
            <a:r>
              <a:rPr lang="kk-KZ" b="1" i="1" dirty="0" smtClean="0">
                <a:solidFill>
                  <a:srgbClr val="FF0000"/>
                </a:solidFill>
                <a:effectLst>
                  <a:outerShdw blurRad="38100" dist="38100" dir="2700000" algn="tl">
                    <a:srgbClr val="000000">
                      <a:alpha val="43137"/>
                    </a:srgbClr>
                  </a:outerShdw>
                </a:effectLst>
              </a:rPr>
              <a:t> зиялылары.</a:t>
            </a:r>
            <a:endParaRPr lang="ru-RU" b="1" i="1" dirty="0">
              <a:solidFill>
                <a:srgbClr val="FF0000"/>
              </a:solidFill>
              <a:effectLst>
                <a:outerShdw blurRad="38100" dist="38100" dir="2700000" algn="tl">
                  <a:srgbClr val="000000">
                    <a:alpha val="43137"/>
                  </a:srgbClr>
                </a:outerShdw>
              </a:effectLst>
            </a:endParaRPr>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683568" y="1556792"/>
            <a:ext cx="7632848" cy="4464495"/>
          </a:xfrm>
        </p:spPr>
      </p:pic>
    </p:spTree>
    <p:extLst>
      <p:ext uri="{BB962C8B-B14F-4D97-AF65-F5344CB8AC3E}">
        <p14:creationId xmlns:p14="http://schemas.microsoft.com/office/powerpoint/2010/main" val="221252788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534400" cy="758952"/>
          </a:xfrm>
        </p:spPr>
        <p:txBody>
          <a:bodyPr>
            <a:scene3d>
              <a:camera prst="orthographicFront"/>
              <a:lightRig rig="threePt" dir="t"/>
            </a:scene3d>
            <a:sp3d extrusionH="57150">
              <a:bevelT w="38100" h="38100" prst="relaxedInset"/>
            </a:sp3d>
          </a:bodyPr>
          <a:lstStyle/>
          <a:p>
            <a:r>
              <a:rPr lang="kk-KZ" b="1" i="1" dirty="0" smtClean="0">
                <a:solidFill>
                  <a:srgbClr val="FF0000"/>
                </a:solidFill>
                <a:effectLst>
                  <a:outerShdw blurRad="38100" dist="38100" dir="2700000" algn="tl">
                    <a:srgbClr val="000000">
                      <a:alpha val="43137"/>
                    </a:srgbClr>
                  </a:outerShdw>
                </a:effectLst>
              </a:rPr>
              <a:t>Қортынды.</a:t>
            </a:r>
            <a:endParaRPr lang="ru-RU" b="1" i="1" dirty="0">
              <a:solidFill>
                <a:srgbClr val="FF0000"/>
              </a:solidFill>
              <a:effectLst>
                <a:outerShdw blurRad="38100" dist="38100" dir="2700000" algn="tl">
                  <a:srgbClr val="000000">
                    <a:alpha val="43137"/>
                  </a:srgbClr>
                </a:outerShdw>
              </a:effectLst>
            </a:endParaRPr>
          </a:p>
        </p:txBody>
      </p:sp>
      <p:sp>
        <p:nvSpPr>
          <p:cNvPr id="3" name="Объект 2"/>
          <p:cNvSpPr>
            <a:spLocks noGrp="1"/>
          </p:cNvSpPr>
          <p:nvPr>
            <p:ph sz="quarter" idx="1"/>
          </p:nvPr>
        </p:nvSpPr>
        <p:spPr/>
        <p:txBody>
          <a:bodyPr/>
          <a:lstStyle/>
          <a:p>
            <a:r>
              <a:rPr lang="kk-KZ" dirty="0" smtClean="0">
                <a:solidFill>
                  <a:srgbClr val="002060"/>
                </a:solidFill>
              </a:rPr>
              <a:t>Сұ</a:t>
            </a:r>
            <a:r>
              <a:rPr lang="kk-KZ" sz="2800" dirty="0" smtClean="0">
                <a:solidFill>
                  <a:srgbClr val="002060"/>
                </a:solidFill>
              </a:rPr>
              <a:t>лтанмахмұт Торайғыров</a:t>
            </a:r>
            <a:r>
              <a:rPr lang="en-US" sz="2800" dirty="0" smtClean="0">
                <a:solidFill>
                  <a:srgbClr val="002060"/>
                </a:solidFill>
              </a:rPr>
              <a:t>-</a:t>
            </a:r>
            <a:r>
              <a:rPr lang="kk-KZ" sz="2800" dirty="0" smtClean="0">
                <a:solidFill>
                  <a:srgbClr val="002060"/>
                </a:solidFill>
              </a:rPr>
              <a:t>қазақтың маңдайына біткен сөзсіз тұлғасы.Қазаққа күндіз күн,түнде ай бола білген жанашыры.Өмірінің соңына дейін надандықтан жеркенген.Тарихта өшпес із қалдыратындай көптеген өлеңдер,онға жуық мақала,екі роман,6 поэма жазып қалдырған.Келешекте өскелең ұрпақ та осы өлеңдермен сусындайды деген ойдамын.</a:t>
            </a:r>
            <a:endParaRPr lang="ru-RU" sz="2800" dirty="0">
              <a:solidFill>
                <a:srgbClr val="002060"/>
              </a:solidFill>
            </a:endParaRPr>
          </a:p>
        </p:txBody>
      </p:sp>
    </p:spTree>
    <p:extLst>
      <p:ext uri="{BB962C8B-B14F-4D97-AF65-F5344CB8AC3E}">
        <p14:creationId xmlns:p14="http://schemas.microsoft.com/office/powerpoint/2010/main" val="270297361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threePt" dir="t"/>
            </a:scene3d>
            <a:sp3d extrusionH="57150">
              <a:bevelT w="38100" h="38100"/>
            </a:sp3d>
          </a:bodyPr>
          <a:lstStyle/>
          <a:p>
            <a:r>
              <a:rPr lang="kk-KZ" b="1" i="1" dirty="0" smtClean="0">
                <a:solidFill>
                  <a:srgbClr val="FF0000"/>
                </a:solidFill>
                <a:effectLst>
                  <a:outerShdw blurRad="38100" dist="38100" dir="2700000" algn="tl">
                    <a:srgbClr val="000000">
                      <a:alpha val="43137"/>
                    </a:srgbClr>
                  </a:outerShdw>
                </a:effectLst>
              </a:rPr>
              <a:t>Назарларыңызға рахмет!</a:t>
            </a:r>
            <a:endParaRPr lang="ru-RU" b="1" i="1" dirty="0">
              <a:solidFill>
                <a:srgbClr val="FF0000"/>
              </a:solidFill>
              <a:effectLst>
                <a:outerShdw blurRad="38100" dist="38100" dir="2700000" algn="tl">
                  <a:srgbClr val="000000">
                    <a:alpha val="43137"/>
                  </a:srgbClr>
                </a:outerShdw>
              </a:effectLst>
            </a:endParaRPr>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619672" y="1988840"/>
            <a:ext cx="5472608" cy="3816424"/>
          </a:xfrm>
        </p:spPr>
      </p:pic>
    </p:spTree>
    <p:extLst>
      <p:ext uri="{BB962C8B-B14F-4D97-AF65-F5344CB8AC3E}">
        <p14:creationId xmlns:p14="http://schemas.microsoft.com/office/powerpoint/2010/main" val="306573595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scene3d>
              <a:camera prst="orthographicFront"/>
              <a:lightRig rig="threePt" dir="t"/>
            </a:scene3d>
            <a:sp3d extrusionH="57150">
              <a:bevelT w="38100" h="38100"/>
            </a:sp3d>
          </a:bodyPr>
          <a:lstStyle/>
          <a:p>
            <a:r>
              <a:rPr lang="kk-KZ" sz="4000" b="1" i="1" dirty="0" smtClean="0">
                <a:solidFill>
                  <a:srgbClr val="FF0000"/>
                </a:solidFill>
                <a:effectLst>
                  <a:outerShdw blurRad="38100" dist="38100" dir="2700000" algn="tl">
                    <a:srgbClr val="000000">
                      <a:alpha val="43137"/>
                    </a:srgbClr>
                  </a:outerShdw>
                </a:effectLst>
              </a:rPr>
              <a:t>Өмірбаяны.</a:t>
            </a:r>
            <a:endParaRPr lang="ru-RU" sz="4000" b="1" i="1" dirty="0">
              <a:solidFill>
                <a:srgbClr val="FF0000"/>
              </a:solidFill>
              <a:effectLst>
                <a:outerShdw blurRad="38100" dist="38100" dir="2700000" algn="tl">
                  <a:srgbClr val="000000">
                    <a:alpha val="43137"/>
                  </a:srgbClr>
                </a:outerShdw>
              </a:effectLst>
            </a:endParaRPr>
          </a:p>
        </p:txBody>
      </p:sp>
      <p:sp>
        <p:nvSpPr>
          <p:cNvPr id="3" name="Объект 2"/>
          <p:cNvSpPr>
            <a:spLocks noGrp="1"/>
          </p:cNvSpPr>
          <p:nvPr>
            <p:ph sz="quarter" idx="1"/>
          </p:nvPr>
        </p:nvSpPr>
        <p:spPr/>
        <p:txBody>
          <a:bodyPr>
            <a:normAutofit fontScale="92500" lnSpcReduction="10000"/>
          </a:bodyPr>
          <a:lstStyle/>
          <a:p>
            <a:r>
              <a:rPr lang="ru-RU" dirty="0" err="1">
                <a:solidFill>
                  <a:srgbClr val="002060"/>
                </a:solidFill>
              </a:rPr>
              <a:t>Торайғыровтың</a:t>
            </a:r>
            <a:r>
              <a:rPr lang="ru-RU" dirty="0">
                <a:solidFill>
                  <a:srgbClr val="002060"/>
                </a:solidFill>
              </a:rPr>
              <a:t> 2 </a:t>
            </a:r>
            <a:r>
              <a:rPr lang="ru-RU" dirty="0" err="1">
                <a:solidFill>
                  <a:srgbClr val="002060"/>
                </a:solidFill>
              </a:rPr>
              <a:t>жасында</a:t>
            </a:r>
            <a:r>
              <a:rPr lang="ru-RU" dirty="0">
                <a:solidFill>
                  <a:srgbClr val="002060"/>
                </a:solidFill>
              </a:rPr>
              <a:t> </a:t>
            </a:r>
            <a:r>
              <a:rPr lang="ru-RU" dirty="0" err="1">
                <a:solidFill>
                  <a:srgbClr val="002060"/>
                </a:solidFill>
              </a:rPr>
              <a:t>шешесі</a:t>
            </a:r>
            <a:r>
              <a:rPr lang="ru-RU" dirty="0">
                <a:solidFill>
                  <a:srgbClr val="002060"/>
                </a:solidFill>
              </a:rPr>
              <a:t> </a:t>
            </a:r>
            <a:r>
              <a:rPr lang="ru-RU" dirty="0" err="1">
                <a:solidFill>
                  <a:srgbClr val="002060"/>
                </a:solidFill>
              </a:rPr>
              <a:t>қайтыс</a:t>
            </a:r>
            <a:r>
              <a:rPr lang="ru-RU" dirty="0">
                <a:solidFill>
                  <a:srgbClr val="002060"/>
                </a:solidFill>
              </a:rPr>
              <a:t> </a:t>
            </a:r>
            <a:r>
              <a:rPr lang="ru-RU" dirty="0" err="1">
                <a:solidFill>
                  <a:srgbClr val="002060"/>
                </a:solidFill>
              </a:rPr>
              <a:t>болып</a:t>
            </a:r>
            <a:r>
              <a:rPr lang="ru-RU" dirty="0">
                <a:solidFill>
                  <a:srgbClr val="002060"/>
                </a:solidFill>
              </a:rPr>
              <a:t>, 6 </a:t>
            </a:r>
            <a:r>
              <a:rPr lang="ru-RU" dirty="0" err="1">
                <a:solidFill>
                  <a:srgbClr val="002060"/>
                </a:solidFill>
              </a:rPr>
              <a:t>жасына</a:t>
            </a:r>
            <a:r>
              <a:rPr lang="ru-RU" dirty="0">
                <a:solidFill>
                  <a:srgbClr val="002060"/>
                </a:solidFill>
              </a:rPr>
              <a:t> </a:t>
            </a:r>
            <a:r>
              <a:rPr lang="ru-RU" dirty="0" err="1">
                <a:solidFill>
                  <a:srgbClr val="002060"/>
                </a:solidFill>
              </a:rPr>
              <a:t>дейін</a:t>
            </a:r>
            <a:r>
              <a:rPr lang="ru-RU" dirty="0">
                <a:solidFill>
                  <a:srgbClr val="002060"/>
                </a:solidFill>
              </a:rPr>
              <a:t> </a:t>
            </a:r>
            <a:r>
              <a:rPr lang="ru-RU" dirty="0" err="1">
                <a:solidFill>
                  <a:srgbClr val="002060"/>
                </a:solidFill>
              </a:rPr>
              <a:t>әжесінің</a:t>
            </a:r>
            <a:r>
              <a:rPr lang="ru-RU" dirty="0">
                <a:solidFill>
                  <a:srgbClr val="002060"/>
                </a:solidFill>
              </a:rPr>
              <a:t> </a:t>
            </a:r>
            <a:r>
              <a:rPr lang="ru-RU" dirty="0" err="1">
                <a:solidFill>
                  <a:srgbClr val="002060"/>
                </a:solidFill>
              </a:rPr>
              <a:t>тәрбиесінде</a:t>
            </a:r>
            <a:r>
              <a:rPr lang="ru-RU" dirty="0">
                <a:solidFill>
                  <a:srgbClr val="002060"/>
                </a:solidFill>
              </a:rPr>
              <a:t> </a:t>
            </a:r>
            <a:r>
              <a:rPr lang="ru-RU" dirty="0" err="1">
                <a:solidFill>
                  <a:srgbClr val="002060"/>
                </a:solidFill>
              </a:rPr>
              <a:t>болған</a:t>
            </a:r>
            <a:r>
              <a:rPr lang="ru-RU" dirty="0">
                <a:solidFill>
                  <a:srgbClr val="002060"/>
                </a:solidFill>
              </a:rPr>
              <a:t>. </a:t>
            </a:r>
            <a:r>
              <a:rPr lang="ru-RU" dirty="0" err="1">
                <a:solidFill>
                  <a:srgbClr val="002060"/>
                </a:solidFill>
              </a:rPr>
              <a:t>Кейін</a:t>
            </a:r>
            <a:r>
              <a:rPr lang="ru-RU" dirty="0">
                <a:solidFill>
                  <a:srgbClr val="002060"/>
                </a:solidFill>
              </a:rPr>
              <a:t> </a:t>
            </a:r>
            <a:r>
              <a:rPr lang="ru-RU" dirty="0" err="1">
                <a:solidFill>
                  <a:srgbClr val="002060"/>
                </a:solidFill>
              </a:rPr>
              <a:t>әкесі</a:t>
            </a:r>
            <a:r>
              <a:rPr lang="ru-RU" dirty="0">
                <a:solidFill>
                  <a:srgbClr val="002060"/>
                </a:solidFill>
              </a:rPr>
              <a:t> </a:t>
            </a:r>
            <a:r>
              <a:rPr lang="ru-RU" dirty="0" err="1">
                <a:solidFill>
                  <a:srgbClr val="002060"/>
                </a:solidFill>
              </a:rPr>
              <a:t>екі</a:t>
            </a:r>
            <a:r>
              <a:rPr lang="ru-RU" dirty="0">
                <a:solidFill>
                  <a:srgbClr val="002060"/>
                </a:solidFill>
              </a:rPr>
              <a:t> </a:t>
            </a:r>
            <a:r>
              <a:rPr lang="ru-RU" dirty="0" err="1">
                <a:solidFill>
                  <a:srgbClr val="002060"/>
                </a:solidFill>
              </a:rPr>
              <a:t>ұлымен</a:t>
            </a:r>
            <a:r>
              <a:rPr lang="ru-RU" dirty="0">
                <a:solidFill>
                  <a:srgbClr val="002060"/>
                </a:solidFill>
              </a:rPr>
              <a:t> </a:t>
            </a:r>
            <a:r>
              <a:rPr lang="ru-RU" dirty="0" err="1">
                <a:solidFill>
                  <a:srgbClr val="002060"/>
                </a:solidFill>
              </a:rPr>
              <a:t>Баянауылға</a:t>
            </a:r>
            <a:r>
              <a:rPr lang="ru-RU" dirty="0">
                <a:solidFill>
                  <a:srgbClr val="002060"/>
                </a:solidFill>
              </a:rPr>
              <a:t> </a:t>
            </a:r>
            <a:r>
              <a:rPr lang="ru-RU" dirty="0" err="1">
                <a:solidFill>
                  <a:srgbClr val="002060"/>
                </a:solidFill>
              </a:rPr>
              <a:t>көшіп</a:t>
            </a:r>
            <a:r>
              <a:rPr lang="ru-RU" dirty="0">
                <a:solidFill>
                  <a:srgbClr val="002060"/>
                </a:solidFill>
              </a:rPr>
              <a:t>, </a:t>
            </a:r>
            <a:r>
              <a:rPr lang="ru-RU" dirty="0" err="1">
                <a:solidFill>
                  <a:srgbClr val="002060"/>
                </a:solidFill>
              </a:rPr>
              <a:t>Торайғыр</a:t>
            </a:r>
            <a:r>
              <a:rPr lang="ru-RU" dirty="0">
                <a:solidFill>
                  <a:srgbClr val="002060"/>
                </a:solidFill>
              </a:rPr>
              <a:t> </a:t>
            </a:r>
            <a:r>
              <a:rPr lang="ru-RU" dirty="0" err="1">
                <a:solidFill>
                  <a:srgbClr val="002060"/>
                </a:solidFill>
              </a:rPr>
              <a:t>кентіне</a:t>
            </a:r>
            <a:r>
              <a:rPr lang="ru-RU" dirty="0">
                <a:solidFill>
                  <a:srgbClr val="002060"/>
                </a:solidFill>
              </a:rPr>
              <a:t> </a:t>
            </a:r>
            <a:r>
              <a:rPr lang="ru-RU" dirty="0" err="1">
                <a:solidFill>
                  <a:srgbClr val="002060"/>
                </a:solidFill>
              </a:rPr>
              <a:t>таяу</a:t>
            </a:r>
            <a:r>
              <a:rPr lang="ru-RU" dirty="0">
                <a:solidFill>
                  <a:srgbClr val="002060"/>
                </a:solidFill>
              </a:rPr>
              <a:t> </a:t>
            </a:r>
            <a:r>
              <a:rPr lang="ru-RU" dirty="0" err="1">
                <a:solidFill>
                  <a:srgbClr val="002060"/>
                </a:solidFill>
              </a:rPr>
              <a:t>жерге</a:t>
            </a:r>
            <a:r>
              <a:rPr lang="ru-RU" dirty="0">
                <a:solidFill>
                  <a:srgbClr val="002060"/>
                </a:solidFill>
              </a:rPr>
              <a:t> </a:t>
            </a:r>
            <a:r>
              <a:rPr lang="ru-RU" dirty="0" err="1">
                <a:solidFill>
                  <a:srgbClr val="002060"/>
                </a:solidFill>
              </a:rPr>
              <a:t>қоныстанған</a:t>
            </a:r>
            <a:r>
              <a:rPr lang="ru-RU" dirty="0">
                <a:solidFill>
                  <a:srgbClr val="002060"/>
                </a:solidFill>
              </a:rPr>
              <a:t>. </a:t>
            </a:r>
            <a:r>
              <a:rPr lang="ru-RU" dirty="0" err="1">
                <a:solidFill>
                  <a:srgbClr val="002060"/>
                </a:solidFill>
              </a:rPr>
              <a:t>Торайғыров</a:t>
            </a:r>
            <a:r>
              <a:rPr lang="ru-RU" dirty="0">
                <a:solidFill>
                  <a:srgbClr val="002060"/>
                </a:solidFill>
              </a:rPr>
              <a:t> </a:t>
            </a:r>
            <a:r>
              <a:rPr lang="ru-RU" dirty="0" err="1">
                <a:solidFill>
                  <a:srgbClr val="002060"/>
                </a:solidFill>
              </a:rPr>
              <a:t>алғаш</a:t>
            </a:r>
            <a:r>
              <a:rPr lang="ru-RU" dirty="0">
                <a:solidFill>
                  <a:srgbClr val="002060"/>
                </a:solidFill>
              </a:rPr>
              <a:t> </a:t>
            </a:r>
            <a:r>
              <a:rPr lang="ru-RU" dirty="0" err="1">
                <a:solidFill>
                  <a:srgbClr val="002060"/>
                </a:solidFill>
              </a:rPr>
              <a:t>әкесінен</a:t>
            </a:r>
            <a:r>
              <a:rPr lang="ru-RU" dirty="0">
                <a:solidFill>
                  <a:srgbClr val="002060"/>
                </a:solidFill>
              </a:rPr>
              <a:t> </a:t>
            </a:r>
            <a:r>
              <a:rPr lang="ru-RU" dirty="0" err="1">
                <a:solidFill>
                  <a:srgbClr val="002060"/>
                </a:solidFill>
              </a:rPr>
              <a:t>ескіше</a:t>
            </a:r>
            <a:r>
              <a:rPr lang="ru-RU" dirty="0">
                <a:solidFill>
                  <a:srgbClr val="002060"/>
                </a:solidFill>
              </a:rPr>
              <a:t> хат </a:t>
            </a:r>
            <a:r>
              <a:rPr lang="ru-RU" dirty="0" err="1">
                <a:solidFill>
                  <a:srgbClr val="002060"/>
                </a:solidFill>
              </a:rPr>
              <a:t>танып</a:t>
            </a:r>
            <a:r>
              <a:rPr lang="ru-RU" dirty="0">
                <a:solidFill>
                  <a:srgbClr val="002060"/>
                </a:solidFill>
              </a:rPr>
              <a:t>, 13 </a:t>
            </a:r>
            <a:r>
              <a:rPr lang="ru-RU" dirty="0" err="1">
                <a:solidFill>
                  <a:srgbClr val="002060"/>
                </a:solidFill>
              </a:rPr>
              <a:t>жасынан</a:t>
            </a:r>
            <a:r>
              <a:rPr lang="ru-RU" dirty="0">
                <a:solidFill>
                  <a:srgbClr val="002060"/>
                </a:solidFill>
              </a:rPr>
              <a:t> </a:t>
            </a:r>
            <a:r>
              <a:rPr lang="ru-RU" dirty="0" err="1">
                <a:solidFill>
                  <a:srgbClr val="002060"/>
                </a:solidFill>
              </a:rPr>
              <a:t>Мұқан</a:t>
            </a:r>
            <a:r>
              <a:rPr lang="ru-RU" dirty="0">
                <a:solidFill>
                  <a:srgbClr val="002060"/>
                </a:solidFill>
              </a:rPr>
              <a:t>, </a:t>
            </a:r>
            <a:r>
              <a:rPr lang="ru-RU" dirty="0" err="1">
                <a:solidFill>
                  <a:srgbClr val="002060"/>
                </a:solidFill>
              </a:rPr>
              <a:t>Әбдірахман</a:t>
            </a:r>
            <a:r>
              <a:rPr lang="ru-RU" dirty="0">
                <a:solidFill>
                  <a:srgbClr val="002060"/>
                </a:solidFill>
              </a:rPr>
              <a:t>, </a:t>
            </a:r>
            <a:r>
              <a:rPr lang="ru-RU" dirty="0" err="1">
                <a:solidFill>
                  <a:srgbClr val="002060"/>
                </a:solidFill>
              </a:rPr>
              <a:t>Тортай</a:t>
            </a:r>
            <a:r>
              <a:rPr lang="ru-RU" dirty="0">
                <a:solidFill>
                  <a:srgbClr val="002060"/>
                </a:solidFill>
              </a:rPr>
              <a:t> </a:t>
            </a:r>
            <a:r>
              <a:rPr lang="ru-RU" dirty="0" err="1">
                <a:solidFill>
                  <a:srgbClr val="002060"/>
                </a:solidFill>
              </a:rPr>
              <a:t>деген</a:t>
            </a:r>
            <a:r>
              <a:rPr lang="ru-RU" dirty="0">
                <a:solidFill>
                  <a:srgbClr val="002060"/>
                </a:solidFill>
              </a:rPr>
              <a:t> </a:t>
            </a:r>
            <a:r>
              <a:rPr lang="ru-RU" dirty="0" err="1">
                <a:solidFill>
                  <a:srgbClr val="002060"/>
                </a:solidFill>
              </a:rPr>
              <a:t>молдалардан</a:t>
            </a:r>
            <a:r>
              <a:rPr lang="ru-RU" dirty="0">
                <a:solidFill>
                  <a:srgbClr val="002060"/>
                </a:solidFill>
              </a:rPr>
              <a:t> </a:t>
            </a:r>
            <a:r>
              <a:rPr lang="ru-RU" dirty="0" err="1">
                <a:solidFill>
                  <a:srgbClr val="002060"/>
                </a:solidFill>
              </a:rPr>
              <a:t>дәріс</a:t>
            </a:r>
            <a:r>
              <a:rPr lang="ru-RU" dirty="0">
                <a:solidFill>
                  <a:srgbClr val="002060"/>
                </a:solidFill>
              </a:rPr>
              <a:t> </a:t>
            </a:r>
            <a:r>
              <a:rPr lang="ru-RU" dirty="0" err="1">
                <a:solidFill>
                  <a:srgbClr val="002060"/>
                </a:solidFill>
              </a:rPr>
              <a:t>алды</a:t>
            </a:r>
            <a:r>
              <a:rPr lang="ru-RU" dirty="0">
                <a:solidFill>
                  <a:srgbClr val="002060"/>
                </a:solidFill>
              </a:rPr>
              <a:t>. </a:t>
            </a:r>
            <a:r>
              <a:rPr lang="ru-RU" dirty="0" err="1">
                <a:solidFill>
                  <a:srgbClr val="002060"/>
                </a:solidFill>
              </a:rPr>
              <a:t>Өлеңге</a:t>
            </a:r>
            <a:r>
              <a:rPr lang="ru-RU" dirty="0">
                <a:solidFill>
                  <a:srgbClr val="002060"/>
                </a:solidFill>
              </a:rPr>
              <a:t> </a:t>
            </a:r>
            <a:r>
              <a:rPr lang="ru-RU" dirty="0" err="1">
                <a:solidFill>
                  <a:srgbClr val="002060"/>
                </a:solidFill>
              </a:rPr>
              <a:t>үйір</a:t>
            </a:r>
            <a:r>
              <a:rPr lang="ru-RU" dirty="0">
                <a:solidFill>
                  <a:srgbClr val="002060"/>
                </a:solidFill>
              </a:rPr>
              <a:t>, </a:t>
            </a:r>
            <a:r>
              <a:rPr lang="ru-RU" dirty="0" err="1">
                <a:solidFill>
                  <a:srgbClr val="002060"/>
                </a:solidFill>
              </a:rPr>
              <a:t>шығыстық</a:t>
            </a:r>
            <a:r>
              <a:rPr lang="ru-RU" dirty="0">
                <a:solidFill>
                  <a:srgbClr val="002060"/>
                </a:solidFill>
              </a:rPr>
              <a:t> </a:t>
            </a:r>
            <a:r>
              <a:rPr lang="ru-RU" dirty="0" err="1">
                <a:solidFill>
                  <a:srgbClr val="002060"/>
                </a:solidFill>
              </a:rPr>
              <a:t>сюжеттер</a:t>
            </a:r>
            <a:r>
              <a:rPr lang="ru-RU" dirty="0">
                <a:solidFill>
                  <a:srgbClr val="002060"/>
                </a:solidFill>
              </a:rPr>
              <a:t> </a:t>
            </a:r>
            <a:r>
              <a:rPr lang="ru-RU" dirty="0" err="1">
                <a:solidFill>
                  <a:srgbClr val="002060"/>
                </a:solidFill>
              </a:rPr>
              <a:t>негізінде</a:t>
            </a:r>
            <a:r>
              <a:rPr lang="ru-RU" dirty="0">
                <a:solidFill>
                  <a:srgbClr val="002060"/>
                </a:solidFill>
              </a:rPr>
              <a:t> </a:t>
            </a:r>
            <a:r>
              <a:rPr lang="ru-RU" dirty="0" err="1">
                <a:solidFill>
                  <a:srgbClr val="002060"/>
                </a:solidFill>
              </a:rPr>
              <a:t>жырлар</a:t>
            </a:r>
            <a:r>
              <a:rPr lang="ru-RU" dirty="0">
                <a:solidFill>
                  <a:srgbClr val="002060"/>
                </a:solidFill>
              </a:rPr>
              <a:t> </a:t>
            </a:r>
            <a:r>
              <a:rPr lang="ru-RU" dirty="0" err="1">
                <a:solidFill>
                  <a:srgbClr val="002060"/>
                </a:solidFill>
              </a:rPr>
              <a:t>туындатқан</a:t>
            </a:r>
            <a:r>
              <a:rPr lang="ru-RU" dirty="0">
                <a:solidFill>
                  <a:srgbClr val="002060"/>
                </a:solidFill>
              </a:rPr>
              <a:t> </a:t>
            </a:r>
            <a:r>
              <a:rPr lang="ru-RU" dirty="0" err="1">
                <a:solidFill>
                  <a:srgbClr val="002060"/>
                </a:solidFill>
              </a:rPr>
              <a:t>Мұқан</a:t>
            </a:r>
            <a:r>
              <a:rPr lang="ru-RU" dirty="0">
                <a:solidFill>
                  <a:srgbClr val="002060"/>
                </a:solidFill>
              </a:rPr>
              <a:t> </a:t>
            </a:r>
            <a:r>
              <a:rPr lang="ru-RU" dirty="0" err="1">
                <a:solidFill>
                  <a:srgbClr val="002060"/>
                </a:solidFill>
              </a:rPr>
              <a:t>молда</a:t>
            </a:r>
            <a:r>
              <a:rPr lang="ru-RU" dirty="0">
                <a:solidFill>
                  <a:srgbClr val="002060"/>
                </a:solidFill>
              </a:rPr>
              <a:t> </a:t>
            </a:r>
            <a:r>
              <a:rPr lang="ru-RU" dirty="0" err="1">
                <a:solidFill>
                  <a:srgbClr val="002060"/>
                </a:solidFill>
              </a:rPr>
              <a:t>тәлімінің</a:t>
            </a:r>
            <a:r>
              <a:rPr lang="ru-RU" dirty="0">
                <a:solidFill>
                  <a:srgbClr val="002060"/>
                </a:solidFill>
              </a:rPr>
              <a:t> </a:t>
            </a:r>
            <a:r>
              <a:rPr lang="ru-RU" dirty="0" err="1">
                <a:solidFill>
                  <a:srgbClr val="002060"/>
                </a:solidFill>
              </a:rPr>
              <a:t>Торайғыровтың</a:t>
            </a:r>
            <a:r>
              <a:rPr lang="ru-RU" dirty="0">
                <a:solidFill>
                  <a:srgbClr val="002060"/>
                </a:solidFill>
              </a:rPr>
              <a:t> </a:t>
            </a:r>
            <a:r>
              <a:rPr lang="ru-RU" dirty="0" err="1">
                <a:solidFill>
                  <a:srgbClr val="002060"/>
                </a:solidFill>
              </a:rPr>
              <a:t>ақын</a:t>
            </a:r>
            <a:r>
              <a:rPr lang="ru-RU" dirty="0">
                <a:solidFill>
                  <a:srgbClr val="002060"/>
                </a:solidFill>
              </a:rPr>
              <a:t> </a:t>
            </a:r>
            <a:r>
              <a:rPr lang="ru-RU" dirty="0" err="1">
                <a:solidFill>
                  <a:srgbClr val="002060"/>
                </a:solidFill>
              </a:rPr>
              <a:t>ретінде</a:t>
            </a:r>
            <a:r>
              <a:rPr lang="ru-RU" dirty="0">
                <a:solidFill>
                  <a:srgbClr val="002060"/>
                </a:solidFill>
              </a:rPr>
              <a:t> </a:t>
            </a:r>
            <a:r>
              <a:rPr lang="ru-RU" dirty="0" err="1">
                <a:solidFill>
                  <a:srgbClr val="002060"/>
                </a:solidFill>
              </a:rPr>
              <a:t>қалыптасуына</a:t>
            </a:r>
            <a:r>
              <a:rPr lang="ru-RU" dirty="0">
                <a:solidFill>
                  <a:srgbClr val="002060"/>
                </a:solidFill>
              </a:rPr>
              <a:t> </a:t>
            </a:r>
            <a:r>
              <a:rPr lang="ru-RU" dirty="0" err="1">
                <a:solidFill>
                  <a:srgbClr val="002060"/>
                </a:solidFill>
              </a:rPr>
              <a:t>игі</a:t>
            </a:r>
            <a:r>
              <a:rPr lang="ru-RU" dirty="0">
                <a:solidFill>
                  <a:srgbClr val="002060"/>
                </a:solidFill>
              </a:rPr>
              <a:t> </a:t>
            </a:r>
            <a:r>
              <a:rPr lang="ru-RU" dirty="0" err="1">
                <a:solidFill>
                  <a:srgbClr val="002060"/>
                </a:solidFill>
              </a:rPr>
              <a:t>әсері</a:t>
            </a:r>
            <a:r>
              <a:rPr lang="ru-RU" dirty="0">
                <a:solidFill>
                  <a:srgbClr val="002060"/>
                </a:solidFill>
              </a:rPr>
              <a:t> </a:t>
            </a:r>
            <a:r>
              <a:rPr lang="ru-RU" dirty="0" err="1">
                <a:solidFill>
                  <a:srgbClr val="002060"/>
                </a:solidFill>
              </a:rPr>
              <a:t>болғанымен</a:t>
            </a:r>
            <a:r>
              <a:rPr lang="ru-RU" dirty="0">
                <a:solidFill>
                  <a:srgbClr val="002060"/>
                </a:solidFill>
              </a:rPr>
              <a:t>, </a:t>
            </a:r>
            <a:r>
              <a:rPr lang="ru-RU" dirty="0" err="1">
                <a:solidFill>
                  <a:srgbClr val="002060"/>
                </a:solidFill>
              </a:rPr>
              <a:t>баянауылдық</a:t>
            </a:r>
            <a:r>
              <a:rPr lang="ru-RU" dirty="0">
                <a:solidFill>
                  <a:srgbClr val="002060"/>
                </a:solidFill>
              </a:rPr>
              <a:t> </a:t>
            </a:r>
            <a:r>
              <a:rPr lang="ru-RU" dirty="0" err="1">
                <a:solidFill>
                  <a:srgbClr val="002060"/>
                </a:solidFill>
              </a:rPr>
              <a:t>Әбдірахман</a:t>
            </a:r>
            <a:r>
              <a:rPr lang="ru-RU" dirty="0">
                <a:solidFill>
                  <a:srgbClr val="002060"/>
                </a:solidFill>
              </a:rPr>
              <a:t> </a:t>
            </a:r>
            <a:r>
              <a:rPr lang="ru-RU" dirty="0" err="1">
                <a:solidFill>
                  <a:srgbClr val="002060"/>
                </a:solidFill>
              </a:rPr>
              <a:t>молданың</a:t>
            </a:r>
            <a:r>
              <a:rPr lang="ru-RU" dirty="0">
                <a:solidFill>
                  <a:srgbClr val="002060"/>
                </a:solidFill>
              </a:rPr>
              <a:t> (1908) </a:t>
            </a:r>
            <a:r>
              <a:rPr lang="ru-RU" dirty="0" err="1">
                <a:solidFill>
                  <a:srgbClr val="002060"/>
                </a:solidFill>
              </a:rPr>
              <a:t>қаталдығы</a:t>
            </a:r>
            <a:r>
              <a:rPr lang="ru-RU" dirty="0">
                <a:solidFill>
                  <a:srgbClr val="002060"/>
                </a:solidFill>
              </a:rPr>
              <a:t>, </a:t>
            </a:r>
            <a:r>
              <a:rPr lang="ru-RU" dirty="0" err="1">
                <a:solidFill>
                  <a:srgbClr val="002060"/>
                </a:solidFill>
              </a:rPr>
              <a:t>өлең</a:t>
            </a:r>
            <a:r>
              <a:rPr lang="ru-RU" dirty="0">
                <a:solidFill>
                  <a:srgbClr val="002060"/>
                </a:solidFill>
              </a:rPr>
              <a:t> </a:t>
            </a:r>
            <a:r>
              <a:rPr lang="ru-RU" dirty="0" err="1">
                <a:solidFill>
                  <a:srgbClr val="002060"/>
                </a:solidFill>
              </a:rPr>
              <a:t>шығарғаны</a:t>
            </a:r>
            <a:r>
              <a:rPr lang="ru-RU" dirty="0">
                <a:solidFill>
                  <a:srgbClr val="002060"/>
                </a:solidFill>
              </a:rPr>
              <a:t> </a:t>
            </a:r>
            <a:r>
              <a:rPr lang="ru-RU" dirty="0" err="1">
                <a:solidFill>
                  <a:srgbClr val="002060"/>
                </a:solidFill>
              </a:rPr>
              <a:t>үшін</a:t>
            </a:r>
            <a:r>
              <a:rPr lang="ru-RU" dirty="0">
                <a:solidFill>
                  <a:srgbClr val="002060"/>
                </a:solidFill>
              </a:rPr>
              <a:t> </a:t>
            </a:r>
            <a:r>
              <a:rPr lang="ru-RU" dirty="0" err="1">
                <a:solidFill>
                  <a:srgbClr val="002060"/>
                </a:solidFill>
              </a:rPr>
              <a:t>жас</a:t>
            </a:r>
            <a:r>
              <a:rPr lang="ru-RU" dirty="0">
                <a:solidFill>
                  <a:srgbClr val="002060"/>
                </a:solidFill>
              </a:rPr>
              <a:t> </a:t>
            </a:r>
            <a:r>
              <a:rPr lang="ru-RU" dirty="0" err="1">
                <a:solidFill>
                  <a:srgbClr val="002060"/>
                </a:solidFill>
              </a:rPr>
              <a:t>қаламгерді</a:t>
            </a:r>
            <a:r>
              <a:rPr lang="ru-RU" dirty="0">
                <a:solidFill>
                  <a:srgbClr val="002060"/>
                </a:solidFill>
              </a:rPr>
              <a:t> </a:t>
            </a:r>
            <a:r>
              <a:rPr lang="ru-RU" dirty="0" err="1">
                <a:solidFill>
                  <a:srgbClr val="002060"/>
                </a:solidFill>
              </a:rPr>
              <a:t>жазалауы</a:t>
            </a:r>
            <a:r>
              <a:rPr lang="ru-RU" dirty="0">
                <a:solidFill>
                  <a:srgbClr val="002060"/>
                </a:solidFill>
              </a:rPr>
              <a:t> </a:t>
            </a:r>
            <a:r>
              <a:rPr lang="ru-RU" dirty="0" err="1">
                <a:solidFill>
                  <a:srgbClr val="002060"/>
                </a:solidFill>
              </a:rPr>
              <a:t>оның</a:t>
            </a:r>
            <a:r>
              <a:rPr lang="ru-RU" dirty="0">
                <a:solidFill>
                  <a:srgbClr val="002060"/>
                </a:solidFill>
              </a:rPr>
              <a:t> </a:t>
            </a:r>
            <a:r>
              <a:rPr lang="ru-RU" dirty="0" err="1">
                <a:solidFill>
                  <a:srgbClr val="002060"/>
                </a:solidFill>
                <a:hlinkClick r:id="rId2" tooltip="Дін"/>
              </a:rPr>
              <a:t>дін</a:t>
            </a:r>
            <a:r>
              <a:rPr lang="ru-RU" dirty="0">
                <a:solidFill>
                  <a:srgbClr val="002060"/>
                </a:solidFill>
              </a:rPr>
              <a:t> мен </a:t>
            </a:r>
            <a:r>
              <a:rPr lang="ru-RU" dirty="0" err="1">
                <a:solidFill>
                  <a:srgbClr val="002060"/>
                </a:solidFill>
              </a:rPr>
              <a:t>молдалар</a:t>
            </a:r>
            <a:r>
              <a:rPr lang="ru-RU" dirty="0">
                <a:solidFill>
                  <a:srgbClr val="002060"/>
                </a:solidFill>
              </a:rPr>
              <a:t> </a:t>
            </a:r>
            <a:r>
              <a:rPr lang="ru-RU" dirty="0" err="1">
                <a:solidFill>
                  <a:srgbClr val="002060"/>
                </a:solidFill>
              </a:rPr>
              <a:t>жайлы</a:t>
            </a:r>
            <a:r>
              <a:rPr lang="ru-RU" dirty="0">
                <a:solidFill>
                  <a:srgbClr val="002060"/>
                </a:solidFill>
              </a:rPr>
              <a:t> </a:t>
            </a:r>
            <a:r>
              <a:rPr lang="ru-RU" dirty="0" err="1">
                <a:solidFill>
                  <a:srgbClr val="002060"/>
                </a:solidFill>
              </a:rPr>
              <a:t>теріс</a:t>
            </a:r>
            <a:r>
              <a:rPr lang="ru-RU" dirty="0">
                <a:solidFill>
                  <a:srgbClr val="002060"/>
                </a:solidFill>
              </a:rPr>
              <a:t> </a:t>
            </a:r>
            <a:r>
              <a:rPr lang="ru-RU" dirty="0" err="1">
                <a:solidFill>
                  <a:srgbClr val="002060"/>
                </a:solidFill>
              </a:rPr>
              <a:t>көзқарасының</a:t>
            </a:r>
            <a:r>
              <a:rPr lang="ru-RU" dirty="0">
                <a:solidFill>
                  <a:srgbClr val="002060"/>
                </a:solidFill>
              </a:rPr>
              <a:t> </a:t>
            </a:r>
            <a:r>
              <a:rPr lang="ru-RU" dirty="0" err="1">
                <a:solidFill>
                  <a:srgbClr val="002060"/>
                </a:solidFill>
              </a:rPr>
              <a:t>қалыптасуына</a:t>
            </a:r>
            <a:r>
              <a:rPr lang="ru-RU" dirty="0">
                <a:solidFill>
                  <a:srgbClr val="002060"/>
                </a:solidFill>
              </a:rPr>
              <a:t> </a:t>
            </a:r>
            <a:r>
              <a:rPr lang="ru-RU" dirty="0" err="1">
                <a:solidFill>
                  <a:srgbClr val="002060"/>
                </a:solidFill>
              </a:rPr>
              <a:t>негіз</a:t>
            </a:r>
            <a:r>
              <a:rPr lang="ru-RU" dirty="0">
                <a:solidFill>
                  <a:srgbClr val="002060"/>
                </a:solidFill>
              </a:rPr>
              <a:t> </a:t>
            </a:r>
            <a:r>
              <a:rPr lang="ru-RU" dirty="0" err="1">
                <a:solidFill>
                  <a:srgbClr val="002060"/>
                </a:solidFill>
              </a:rPr>
              <a:t>болған</a:t>
            </a:r>
            <a:endParaRPr lang="ru-RU" dirty="0">
              <a:solidFill>
                <a:srgbClr val="002060"/>
              </a:solidFill>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2339752" cy="1517904"/>
          </a:xfrm>
          <a:prstGeom prst="rect">
            <a:avLst/>
          </a:prstGeom>
        </p:spPr>
      </p:pic>
    </p:spTree>
    <p:extLst>
      <p:ext uri="{BB962C8B-B14F-4D97-AF65-F5344CB8AC3E}">
        <p14:creationId xmlns:p14="http://schemas.microsoft.com/office/powerpoint/2010/main" val="261251384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threePt" dir="t"/>
            </a:scene3d>
            <a:sp3d extrusionH="57150">
              <a:bevelT w="38100" h="38100"/>
            </a:sp3d>
          </a:bodyPr>
          <a:lstStyle/>
          <a:p>
            <a:r>
              <a:rPr lang="kk-KZ" b="1" i="1" dirty="0" smtClean="0">
                <a:solidFill>
                  <a:srgbClr val="FF0000"/>
                </a:solidFill>
                <a:effectLst>
                  <a:outerShdw blurRad="38100" dist="38100" dir="2700000" algn="tl">
                    <a:srgbClr val="000000">
                      <a:alpha val="43137"/>
                    </a:srgbClr>
                  </a:outerShdw>
                </a:effectLst>
              </a:rPr>
              <a:t>Шығармаларының ерекшелігі.</a:t>
            </a:r>
            <a:endParaRPr lang="ru-RU" b="1" i="1" dirty="0">
              <a:solidFill>
                <a:srgbClr val="FF0000"/>
              </a:solidFill>
              <a:effectLst>
                <a:outerShdw blurRad="38100" dist="38100" dir="2700000" algn="tl">
                  <a:srgbClr val="000000">
                    <a:alpha val="43137"/>
                  </a:srgbClr>
                </a:outerShdw>
              </a:effectLst>
            </a:endParaRPr>
          </a:p>
        </p:txBody>
      </p:sp>
      <p:sp>
        <p:nvSpPr>
          <p:cNvPr id="3" name="Объект 2"/>
          <p:cNvSpPr>
            <a:spLocks noGrp="1"/>
          </p:cNvSpPr>
          <p:nvPr>
            <p:ph sz="quarter" idx="1"/>
          </p:nvPr>
        </p:nvSpPr>
        <p:spPr/>
        <p:txBody>
          <a:bodyPr>
            <a:normAutofit fontScale="85000" lnSpcReduction="10000"/>
          </a:bodyPr>
          <a:lstStyle/>
          <a:p>
            <a:r>
              <a:rPr lang="ru-RU" dirty="0" err="1">
                <a:solidFill>
                  <a:srgbClr val="800080"/>
                </a:solidFill>
              </a:rPr>
              <a:t>Оның</a:t>
            </a:r>
            <a:r>
              <a:rPr lang="ru-RU" dirty="0">
                <a:solidFill>
                  <a:srgbClr val="800080"/>
                </a:solidFill>
              </a:rPr>
              <a:t> </a:t>
            </a:r>
            <a:r>
              <a:rPr lang="ru-RU" dirty="0" err="1">
                <a:solidFill>
                  <a:srgbClr val="800080"/>
                </a:solidFill>
              </a:rPr>
              <a:t>шәкірттік</a:t>
            </a:r>
            <a:r>
              <a:rPr lang="ru-RU" dirty="0">
                <a:solidFill>
                  <a:srgbClr val="800080"/>
                </a:solidFill>
              </a:rPr>
              <a:t> </a:t>
            </a:r>
            <a:r>
              <a:rPr lang="ru-RU" dirty="0" err="1">
                <a:solidFill>
                  <a:srgbClr val="800080"/>
                </a:solidFill>
              </a:rPr>
              <a:t>кезеңдегі</a:t>
            </a:r>
            <a:r>
              <a:rPr lang="ru-RU" dirty="0">
                <a:solidFill>
                  <a:srgbClr val="800080"/>
                </a:solidFill>
              </a:rPr>
              <a:t> </a:t>
            </a:r>
            <a:r>
              <a:rPr lang="ru-RU" dirty="0" err="1">
                <a:solidFill>
                  <a:srgbClr val="800080"/>
                </a:solidFill>
              </a:rPr>
              <a:t>өлеңдері</a:t>
            </a:r>
            <a:r>
              <a:rPr lang="ru-RU" dirty="0">
                <a:solidFill>
                  <a:srgbClr val="800080"/>
                </a:solidFill>
              </a:rPr>
              <a:t> (1907 – 11) </a:t>
            </a:r>
            <a:r>
              <a:rPr lang="ru-RU" dirty="0" err="1">
                <a:solidFill>
                  <a:srgbClr val="800080"/>
                </a:solidFill>
              </a:rPr>
              <a:t>көркемдік</a:t>
            </a:r>
            <a:r>
              <a:rPr lang="ru-RU" dirty="0">
                <a:solidFill>
                  <a:srgbClr val="800080"/>
                </a:solidFill>
              </a:rPr>
              <a:t> </a:t>
            </a:r>
            <a:r>
              <a:rPr lang="ru-RU" dirty="0" err="1">
                <a:solidFill>
                  <a:srgbClr val="800080"/>
                </a:solidFill>
              </a:rPr>
              <a:t>тұрғыдан</a:t>
            </a:r>
            <a:r>
              <a:rPr lang="ru-RU" dirty="0">
                <a:solidFill>
                  <a:srgbClr val="800080"/>
                </a:solidFill>
              </a:rPr>
              <a:t> </a:t>
            </a:r>
            <a:r>
              <a:rPr lang="ru-RU" dirty="0" err="1">
                <a:solidFill>
                  <a:srgbClr val="800080"/>
                </a:solidFill>
              </a:rPr>
              <a:t>кемшін</a:t>
            </a:r>
            <a:r>
              <a:rPr lang="ru-RU" dirty="0">
                <a:solidFill>
                  <a:srgbClr val="800080"/>
                </a:solidFill>
              </a:rPr>
              <a:t> </a:t>
            </a:r>
            <a:r>
              <a:rPr lang="ru-RU" dirty="0" err="1">
                <a:solidFill>
                  <a:srgbClr val="800080"/>
                </a:solidFill>
              </a:rPr>
              <a:t>түсіп</a:t>
            </a:r>
            <a:r>
              <a:rPr lang="ru-RU" dirty="0">
                <a:solidFill>
                  <a:srgbClr val="800080"/>
                </a:solidFill>
              </a:rPr>
              <a:t> </a:t>
            </a:r>
            <a:r>
              <a:rPr lang="ru-RU" dirty="0" err="1">
                <a:solidFill>
                  <a:srgbClr val="800080"/>
                </a:solidFill>
              </a:rPr>
              <a:t>жатқанымен</a:t>
            </a:r>
            <a:r>
              <a:rPr lang="ru-RU" dirty="0">
                <a:solidFill>
                  <a:srgbClr val="800080"/>
                </a:solidFill>
              </a:rPr>
              <a:t>, </a:t>
            </a:r>
            <a:r>
              <a:rPr lang="ru-RU" dirty="0" err="1">
                <a:solidFill>
                  <a:srgbClr val="800080"/>
                </a:solidFill>
              </a:rPr>
              <a:t>жас</a:t>
            </a:r>
            <a:r>
              <a:rPr lang="ru-RU" dirty="0">
                <a:solidFill>
                  <a:srgbClr val="800080"/>
                </a:solidFill>
              </a:rPr>
              <a:t> </a:t>
            </a:r>
            <a:r>
              <a:rPr lang="ru-RU" dirty="0" err="1">
                <a:solidFill>
                  <a:srgbClr val="800080"/>
                </a:solidFill>
              </a:rPr>
              <a:t>ақынның</a:t>
            </a:r>
            <a:r>
              <a:rPr lang="ru-RU" dirty="0">
                <a:solidFill>
                  <a:srgbClr val="800080"/>
                </a:solidFill>
              </a:rPr>
              <a:t> </a:t>
            </a:r>
            <a:r>
              <a:rPr lang="ru-RU" dirty="0" err="1">
                <a:solidFill>
                  <a:srgbClr val="800080"/>
                </a:solidFill>
              </a:rPr>
              <a:t>қоғамдық</a:t>
            </a:r>
            <a:r>
              <a:rPr lang="ru-RU" dirty="0">
                <a:solidFill>
                  <a:srgbClr val="800080"/>
                </a:solidFill>
              </a:rPr>
              <a:t> </a:t>
            </a:r>
            <a:r>
              <a:rPr lang="ru-RU" dirty="0" err="1">
                <a:solidFill>
                  <a:srgbClr val="800080"/>
                </a:solidFill>
              </a:rPr>
              <a:t>құбылыстар</a:t>
            </a:r>
            <a:r>
              <a:rPr lang="ru-RU" dirty="0">
                <a:solidFill>
                  <a:srgbClr val="800080"/>
                </a:solidFill>
              </a:rPr>
              <a:t> </a:t>
            </a:r>
            <a:r>
              <a:rPr lang="ru-RU" dirty="0" err="1">
                <a:solidFill>
                  <a:srgbClr val="800080"/>
                </a:solidFill>
              </a:rPr>
              <a:t>мәнін</a:t>
            </a:r>
            <a:r>
              <a:rPr lang="ru-RU" dirty="0">
                <a:solidFill>
                  <a:srgbClr val="800080"/>
                </a:solidFill>
              </a:rPr>
              <a:t> </a:t>
            </a:r>
            <a:r>
              <a:rPr lang="ru-RU" dirty="0" err="1">
                <a:solidFill>
                  <a:srgbClr val="800080"/>
                </a:solidFill>
              </a:rPr>
              <a:t>түсінуге</a:t>
            </a:r>
            <a:r>
              <a:rPr lang="ru-RU" dirty="0">
                <a:solidFill>
                  <a:srgbClr val="800080"/>
                </a:solidFill>
              </a:rPr>
              <a:t> </a:t>
            </a:r>
            <a:r>
              <a:rPr lang="ru-RU" dirty="0" err="1">
                <a:solidFill>
                  <a:srgbClr val="800080"/>
                </a:solidFill>
              </a:rPr>
              <a:t>деген</a:t>
            </a:r>
            <a:r>
              <a:rPr lang="ru-RU" dirty="0">
                <a:solidFill>
                  <a:srgbClr val="800080"/>
                </a:solidFill>
              </a:rPr>
              <a:t> </a:t>
            </a:r>
            <a:r>
              <a:rPr lang="ru-RU" dirty="0" err="1">
                <a:solidFill>
                  <a:srgbClr val="800080"/>
                </a:solidFill>
              </a:rPr>
              <a:t>ұмтылысы</a:t>
            </a:r>
            <a:r>
              <a:rPr lang="ru-RU" dirty="0">
                <a:solidFill>
                  <a:srgbClr val="800080"/>
                </a:solidFill>
              </a:rPr>
              <a:t> мен </a:t>
            </a:r>
            <a:r>
              <a:rPr lang="ru-RU" dirty="0" err="1">
                <a:solidFill>
                  <a:srgbClr val="800080"/>
                </a:solidFill>
              </a:rPr>
              <a:t>өлең</a:t>
            </a:r>
            <a:r>
              <a:rPr lang="ru-RU" dirty="0">
                <a:solidFill>
                  <a:srgbClr val="800080"/>
                </a:solidFill>
              </a:rPr>
              <a:t> </a:t>
            </a:r>
            <a:r>
              <a:rPr lang="ru-RU" dirty="0" err="1">
                <a:solidFill>
                  <a:srgbClr val="800080"/>
                </a:solidFill>
              </a:rPr>
              <a:t>тілімен</a:t>
            </a:r>
            <a:r>
              <a:rPr lang="ru-RU" dirty="0">
                <a:solidFill>
                  <a:srgbClr val="800080"/>
                </a:solidFill>
              </a:rPr>
              <a:t> </a:t>
            </a:r>
            <a:r>
              <a:rPr lang="ru-RU" dirty="0" err="1">
                <a:solidFill>
                  <a:srgbClr val="800080"/>
                </a:solidFill>
              </a:rPr>
              <a:t>сурет</a:t>
            </a:r>
            <a:r>
              <a:rPr lang="ru-RU" dirty="0">
                <a:solidFill>
                  <a:srgbClr val="800080"/>
                </a:solidFill>
              </a:rPr>
              <a:t> </a:t>
            </a:r>
            <a:r>
              <a:rPr lang="ru-RU" dirty="0" err="1">
                <a:solidFill>
                  <a:srgbClr val="800080"/>
                </a:solidFill>
              </a:rPr>
              <a:t>салуға</a:t>
            </a:r>
            <a:r>
              <a:rPr lang="ru-RU" dirty="0">
                <a:solidFill>
                  <a:srgbClr val="800080"/>
                </a:solidFill>
              </a:rPr>
              <a:t> </a:t>
            </a:r>
            <a:r>
              <a:rPr lang="ru-RU" dirty="0" err="1">
                <a:solidFill>
                  <a:srgbClr val="800080"/>
                </a:solidFill>
              </a:rPr>
              <a:t>бағытталған</a:t>
            </a:r>
            <a:r>
              <a:rPr lang="ru-RU" dirty="0">
                <a:solidFill>
                  <a:srgbClr val="800080"/>
                </a:solidFill>
              </a:rPr>
              <a:t> </a:t>
            </a:r>
            <a:r>
              <a:rPr lang="ru-RU" dirty="0" err="1">
                <a:solidFill>
                  <a:srgbClr val="800080"/>
                </a:solidFill>
              </a:rPr>
              <a:t>талабын</a:t>
            </a:r>
            <a:r>
              <a:rPr lang="ru-RU" dirty="0">
                <a:solidFill>
                  <a:srgbClr val="800080"/>
                </a:solidFill>
              </a:rPr>
              <a:t> </a:t>
            </a:r>
            <a:r>
              <a:rPr lang="ru-RU" dirty="0" err="1">
                <a:solidFill>
                  <a:srgbClr val="800080"/>
                </a:solidFill>
              </a:rPr>
              <a:t>танытады</a:t>
            </a:r>
            <a:r>
              <a:rPr lang="ru-RU" dirty="0">
                <a:solidFill>
                  <a:srgbClr val="800080"/>
                </a:solidFill>
              </a:rPr>
              <a:t>. </a:t>
            </a:r>
            <a:r>
              <a:rPr lang="ru-RU" dirty="0" err="1">
                <a:solidFill>
                  <a:srgbClr val="800080"/>
                </a:solidFill>
              </a:rPr>
              <a:t>Ол</a:t>
            </a:r>
            <a:r>
              <a:rPr lang="ru-RU" dirty="0">
                <a:solidFill>
                  <a:srgbClr val="800080"/>
                </a:solidFill>
              </a:rPr>
              <a:t> </a:t>
            </a:r>
            <a:r>
              <a:rPr lang="ru-RU" dirty="0" err="1">
                <a:solidFill>
                  <a:srgbClr val="800080"/>
                </a:solidFill>
              </a:rPr>
              <a:t>қоғамдағы</a:t>
            </a:r>
            <a:r>
              <a:rPr lang="ru-RU" dirty="0">
                <a:solidFill>
                  <a:srgbClr val="800080"/>
                </a:solidFill>
              </a:rPr>
              <a:t> </a:t>
            </a:r>
            <a:r>
              <a:rPr lang="ru-RU" dirty="0" err="1">
                <a:solidFill>
                  <a:srgbClr val="800080"/>
                </a:solidFill>
              </a:rPr>
              <a:t>әділетсіздік</a:t>
            </a:r>
            <a:r>
              <a:rPr lang="ru-RU" dirty="0">
                <a:solidFill>
                  <a:srgbClr val="800080"/>
                </a:solidFill>
              </a:rPr>
              <a:t> пен </a:t>
            </a:r>
            <a:r>
              <a:rPr lang="ru-RU" dirty="0" err="1">
                <a:solidFill>
                  <a:srgbClr val="800080"/>
                </a:solidFill>
              </a:rPr>
              <a:t>әйелдердің</a:t>
            </a:r>
            <a:r>
              <a:rPr lang="ru-RU" dirty="0">
                <a:solidFill>
                  <a:srgbClr val="800080"/>
                </a:solidFill>
              </a:rPr>
              <a:t> </a:t>
            </a:r>
            <a:r>
              <a:rPr lang="ru-RU" dirty="0" err="1">
                <a:solidFill>
                  <a:srgbClr val="800080"/>
                </a:solidFill>
              </a:rPr>
              <a:t>ауыр</a:t>
            </a:r>
            <a:r>
              <a:rPr lang="ru-RU" dirty="0">
                <a:solidFill>
                  <a:srgbClr val="800080"/>
                </a:solidFill>
              </a:rPr>
              <a:t> </a:t>
            </a:r>
            <a:r>
              <a:rPr lang="ru-RU" dirty="0" err="1">
                <a:solidFill>
                  <a:srgbClr val="800080"/>
                </a:solidFill>
              </a:rPr>
              <a:t>тағдыры</a:t>
            </a:r>
            <a:r>
              <a:rPr lang="ru-RU" dirty="0">
                <a:solidFill>
                  <a:srgbClr val="800080"/>
                </a:solidFill>
              </a:rPr>
              <a:t>, </a:t>
            </a:r>
            <a:r>
              <a:rPr lang="ru-RU" dirty="0" err="1">
                <a:solidFill>
                  <a:srgbClr val="800080"/>
                </a:solidFill>
              </a:rPr>
              <a:t>діни</a:t>
            </a:r>
            <a:r>
              <a:rPr lang="ru-RU" dirty="0">
                <a:solidFill>
                  <a:srgbClr val="800080"/>
                </a:solidFill>
              </a:rPr>
              <a:t> </a:t>
            </a:r>
            <a:r>
              <a:rPr lang="ru-RU" dirty="0" err="1">
                <a:solidFill>
                  <a:srgbClr val="800080"/>
                </a:solidFill>
              </a:rPr>
              <a:t>оқудың</a:t>
            </a:r>
            <a:r>
              <a:rPr lang="ru-RU" dirty="0">
                <a:solidFill>
                  <a:srgbClr val="800080"/>
                </a:solidFill>
              </a:rPr>
              <a:t> </a:t>
            </a:r>
            <a:r>
              <a:rPr lang="ru-RU" dirty="0" err="1">
                <a:solidFill>
                  <a:srgbClr val="800080"/>
                </a:solidFill>
              </a:rPr>
              <a:t>схоластикалық</a:t>
            </a:r>
            <a:r>
              <a:rPr lang="ru-RU" dirty="0">
                <a:solidFill>
                  <a:srgbClr val="800080"/>
                </a:solidFill>
              </a:rPr>
              <a:t> </a:t>
            </a:r>
            <a:r>
              <a:rPr lang="ru-RU" dirty="0" err="1">
                <a:solidFill>
                  <a:srgbClr val="800080"/>
                </a:solidFill>
              </a:rPr>
              <a:t>сипаты</a:t>
            </a:r>
            <a:r>
              <a:rPr lang="ru-RU" dirty="0">
                <a:solidFill>
                  <a:srgbClr val="800080"/>
                </a:solidFill>
              </a:rPr>
              <a:t> </a:t>
            </a:r>
            <a:r>
              <a:rPr lang="ru-RU" dirty="0" err="1">
                <a:solidFill>
                  <a:srgbClr val="800080"/>
                </a:solidFill>
              </a:rPr>
              <a:t>жайлы</a:t>
            </a:r>
            <a:r>
              <a:rPr lang="ru-RU" dirty="0">
                <a:solidFill>
                  <a:srgbClr val="800080"/>
                </a:solidFill>
              </a:rPr>
              <a:t> </a:t>
            </a:r>
            <a:r>
              <a:rPr lang="ru-RU" dirty="0" err="1">
                <a:solidFill>
                  <a:srgbClr val="800080"/>
                </a:solidFill>
              </a:rPr>
              <a:t>жазды</a:t>
            </a:r>
            <a:r>
              <a:rPr lang="ru-RU" dirty="0">
                <a:solidFill>
                  <a:srgbClr val="800080"/>
                </a:solidFill>
              </a:rPr>
              <a:t>. </a:t>
            </a:r>
            <a:r>
              <a:rPr lang="ru-RU" dirty="0" err="1">
                <a:solidFill>
                  <a:srgbClr val="800080"/>
                </a:solidFill>
              </a:rPr>
              <a:t>Байлық</a:t>
            </a:r>
            <a:r>
              <a:rPr lang="ru-RU" dirty="0">
                <a:solidFill>
                  <a:srgbClr val="800080"/>
                </a:solidFill>
              </a:rPr>
              <a:t> пен </a:t>
            </a:r>
            <a:r>
              <a:rPr lang="ru-RU" dirty="0" err="1">
                <a:solidFill>
                  <a:srgbClr val="800080"/>
                </a:solidFill>
              </a:rPr>
              <a:t>кедейліктің</a:t>
            </a:r>
            <a:r>
              <a:rPr lang="ru-RU" dirty="0">
                <a:solidFill>
                  <a:srgbClr val="800080"/>
                </a:solidFill>
              </a:rPr>
              <a:t> </a:t>
            </a:r>
            <a:r>
              <a:rPr lang="ru-RU" dirty="0" err="1">
                <a:solidFill>
                  <a:srgbClr val="800080"/>
                </a:solidFill>
              </a:rPr>
              <a:t>теке-тіресін</a:t>
            </a:r>
            <a:r>
              <a:rPr lang="ru-RU" dirty="0">
                <a:solidFill>
                  <a:srgbClr val="800080"/>
                </a:solidFill>
              </a:rPr>
              <a:t> бай мен </a:t>
            </a:r>
            <a:r>
              <a:rPr lang="ru-RU" dirty="0" err="1">
                <a:solidFill>
                  <a:srgbClr val="800080"/>
                </a:solidFill>
              </a:rPr>
              <a:t>кедей</a:t>
            </a:r>
            <a:r>
              <a:rPr lang="ru-RU" dirty="0">
                <a:solidFill>
                  <a:srgbClr val="800080"/>
                </a:solidFill>
              </a:rPr>
              <a:t> </a:t>
            </a:r>
            <a:r>
              <a:rPr lang="ru-RU" dirty="0" err="1">
                <a:solidFill>
                  <a:srgbClr val="800080"/>
                </a:solidFill>
              </a:rPr>
              <a:t>ұлының</a:t>
            </a:r>
            <a:r>
              <a:rPr lang="ru-RU" dirty="0">
                <a:solidFill>
                  <a:srgbClr val="800080"/>
                </a:solidFill>
              </a:rPr>
              <a:t> </a:t>
            </a:r>
            <a:r>
              <a:rPr lang="ru-RU" dirty="0" err="1">
                <a:solidFill>
                  <a:srgbClr val="800080"/>
                </a:solidFill>
              </a:rPr>
              <a:t>өмірі</a:t>
            </a:r>
            <a:r>
              <a:rPr lang="ru-RU" dirty="0">
                <a:solidFill>
                  <a:srgbClr val="800080"/>
                </a:solidFill>
              </a:rPr>
              <a:t> </a:t>
            </a:r>
            <a:r>
              <a:rPr lang="ru-RU" dirty="0" err="1">
                <a:solidFill>
                  <a:srgbClr val="800080"/>
                </a:solidFill>
              </a:rPr>
              <a:t>арқылы</a:t>
            </a:r>
            <a:r>
              <a:rPr lang="ru-RU" dirty="0">
                <a:solidFill>
                  <a:srgbClr val="800080"/>
                </a:solidFill>
              </a:rPr>
              <a:t> </a:t>
            </a:r>
            <a:r>
              <a:rPr lang="ru-RU" dirty="0" err="1">
                <a:solidFill>
                  <a:srgbClr val="800080"/>
                </a:solidFill>
              </a:rPr>
              <a:t>көрсетуге</a:t>
            </a:r>
            <a:r>
              <a:rPr lang="ru-RU" dirty="0">
                <a:solidFill>
                  <a:srgbClr val="800080"/>
                </a:solidFill>
              </a:rPr>
              <a:t> </a:t>
            </a:r>
            <a:r>
              <a:rPr lang="ru-RU" dirty="0" err="1">
                <a:solidFill>
                  <a:srgbClr val="800080"/>
                </a:solidFill>
              </a:rPr>
              <a:t>тырысқанымен</a:t>
            </a:r>
            <a:r>
              <a:rPr lang="ru-RU" dirty="0">
                <a:solidFill>
                  <a:srgbClr val="800080"/>
                </a:solidFill>
              </a:rPr>
              <a:t>, </a:t>
            </a:r>
            <a:r>
              <a:rPr lang="ru-RU" dirty="0" err="1">
                <a:solidFill>
                  <a:srgbClr val="800080"/>
                </a:solidFill>
              </a:rPr>
              <a:t>бұл</a:t>
            </a:r>
            <a:r>
              <a:rPr lang="ru-RU" dirty="0">
                <a:solidFill>
                  <a:srgbClr val="800080"/>
                </a:solidFill>
              </a:rPr>
              <a:t> </a:t>
            </a:r>
            <a:r>
              <a:rPr lang="ru-RU" dirty="0" err="1">
                <a:solidFill>
                  <a:srgbClr val="800080"/>
                </a:solidFill>
              </a:rPr>
              <a:t>талпынысы</a:t>
            </a:r>
            <a:r>
              <a:rPr lang="ru-RU" dirty="0">
                <a:solidFill>
                  <a:srgbClr val="800080"/>
                </a:solidFill>
              </a:rPr>
              <a:t> </a:t>
            </a:r>
            <a:r>
              <a:rPr lang="ru-RU" dirty="0" err="1">
                <a:solidFill>
                  <a:srgbClr val="800080"/>
                </a:solidFill>
              </a:rPr>
              <a:t>биік</a:t>
            </a:r>
            <a:r>
              <a:rPr lang="ru-RU" dirty="0">
                <a:solidFill>
                  <a:srgbClr val="800080"/>
                </a:solidFill>
              </a:rPr>
              <a:t> </a:t>
            </a:r>
            <a:r>
              <a:rPr lang="ru-RU" dirty="0" err="1">
                <a:solidFill>
                  <a:srgbClr val="800080"/>
                </a:solidFill>
              </a:rPr>
              <a:t>ақындық</a:t>
            </a:r>
            <a:r>
              <a:rPr lang="ru-RU" dirty="0">
                <a:solidFill>
                  <a:srgbClr val="800080"/>
                </a:solidFill>
              </a:rPr>
              <a:t> талант пен </a:t>
            </a:r>
            <a:r>
              <a:rPr lang="ru-RU" dirty="0" err="1">
                <a:solidFill>
                  <a:srgbClr val="800080"/>
                </a:solidFill>
              </a:rPr>
              <a:t>саяси</a:t>
            </a:r>
            <a:r>
              <a:rPr lang="ru-RU" dirty="0">
                <a:solidFill>
                  <a:srgbClr val="800080"/>
                </a:solidFill>
              </a:rPr>
              <a:t> </a:t>
            </a:r>
            <a:r>
              <a:rPr lang="ru-RU" dirty="0" err="1">
                <a:solidFill>
                  <a:srgbClr val="800080"/>
                </a:solidFill>
              </a:rPr>
              <a:t>көзқарасты</a:t>
            </a:r>
            <a:r>
              <a:rPr lang="ru-RU" dirty="0">
                <a:solidFill>
                  <a:srgbClr val="800080"/>
                </a:solidFill>
              </a:rPr>
              <a:t> </a:t>
            </a:r>
            <a:r>
              <a:rPr lang="ru-RU" dirty="0" err="1">
                <a:solidFill>
                  <a:srgbClr val="800080"/>
                </a:solidFill>
              </a:rPr>
              <a:t>таныта</a:t>
            </a:r>
            <a:r>
              <a:rPr lang="ru-RU" dirty="0">
                <a:solidFill>
                  <a:srgbClr val="800080"/>
                </a:solidFill>
              </a:rPr>
              <a:t> </a:t>
            </a:r>
            <a:r>
              <a:rPr lang="ru-RU" dirty="0" err="1">
                <a:solidFill>
                  <a:srgbClr val="800080"/>
                </a:solidFill>
              </a:rPr>
              <a:t>алмады</a:t>
            </a:r>
            <a:r>
              <a:rPr lang="ru-RU" dirty="0">
                <a:solidFill>
                  <a:srgbClr val="800080"/>
                </a:solidFill>
              </a:rPr>
              <a:t>. </a:t>
            </a:r>
            <a:r>
              <a:rPr lang="ru-RU" dirty="0" err="1">
                <a:solidFill>
                  <a:srgbClr val="800080"/>
                </a:solidFill>
              </a:rPr>
              <a:t>Торайғыров</a:t>
            </a:r>
            <a:r>
              <a:rPr lang="ru-RU" dirty="0">
                <a:solidFill>
                  <a:srgbClr val="800080"/>
                </a:solidFill>
              </a:rPr>
              <a:t> 1912 </a:t>
            </a:r>
            <a:r>
              <a:rPr lang="ru-RU" dirty="0" err="1">
                <a:solidFill>
                  <a:srgbClr val="800080"/>
                </a:solidFill>
              </a:rPr>
              <a:t>жылдан</a:t>
            </a:r>
            <a:r>
              <a:rPr lang="ru-RU" dirty="0">
                <a:solidFill>
                  <a:srgbClr val="800080"/>
                </a:solidFill>
              </a:rPr>
              <a:t> </a:t>
            </a:r>
            <a:r>
              <a:rPr lang="ru-RU" dirty="0" err="1">
                <a:solidFill>
                  <a:srgbClr val="800080"/>
                </a:solidFill>
              </a:rPr>
              <a:t>бастау</a:t>
            </a:r>
            <a:r>
              <a:rPr lang="ru-RU" dirty="0">
                <a:solidFill>
                  <a:srgbClr val="800080"/>
                </a:solidFill>
              </a:rPr>
              <a:t> </a:t>
            </a:r>
            <a:r>
              <a:rPr lang="ru-RU" dirty="0" err="1">
                <a:solidFill>
                  <a:srgbClr val="800080"/>
                </a:solidFill>
              </a:rPr>
              <a:t>алатын</a:t>
            </a:r>
            <a:r>
              <a:rPr lang="ru-RU" dirty="0">
                <a:solidFill>
                  <a:srgbClr val="800080"/>
                </a:solidFill>
              </a:rPr>
              <a:t> </a:t>
            </a:r>
            <a:r>
              <a:rPr lang="ru-RU" dirty="0" err="1">
                <a:solidFill>
                  <a:srgbClr val="800080"/>
                </a:solidFill>
              </a:rPr>
              <a:t>шығармашылығының</a:t>
            </a:r>
            <a:r>
              <a:rPr lang="ru-RU" dirty="0">
                <a:solidFill>
                  <a:srgbClr val="800080"/>
                </a:solidFill>
              </a:rPr>
              <a:t> </a:t>
            </a:r>
            <a:r>
              <a:rPr lang="ru-RU" dirty="0" err="1">
                <a:solidFill>
                  <a:srgbClr val="800080"/>
                </a:solidFill>
              </a:rPr>
              <a:t>жаңа</a:t>
            </a:r>
            <a:r>
              <a:rPr lang="ru-RU" dirty="0">
                <a:solidFill>
                  <a:srgbClr val="800080"/>
                </a:solidFill>
              </a:rPr>
              <a:t> </a:t>
            </a:r>
            <a:r>
              <a:rPr lang="ru-RU" dirty="0" err="1">
                <a:solidFill>
                  <a:srgbClr val="800080"/>
                </a:solidFill>
              </a:rPr>
              <a:t>кезеңінде</a:t>
            </a:r>
            <a:r>
              <a:rPr lang="ru-RU" dirty="0">
                <a:solidFill>
                  <a:srgbClr val="800080"/>
                </a:solidFill>
              </a:rPr>
              <a:t> </a:t>
            </a:r>
            <a:r>
              <a:rPr lang="ru-RU" dirty="0">
                <a:solidFill>
                  <a:srgbClr val="800080"/>
                </a:solidFill>
                <a:hlinkClick r:id="rId2" tooltip="Абай"/>
              </a:rPr>
              <a:t>Абай</a:t>
            </a:r>
            <a:r>
              <a:rPr lang="ru-RU" dirty="0">
                <a:solidFill>
                  <a:srgbClr val="800080"/>
                </a:solidFill>
              </a:rPr>
              <a:t>, </a:t>
            </a:r>
            <a:r>
              <a:rPr lang="ru-RU" dirty="0" err="1">
                <a:solidFill>
                  <a:srgbClr val="800080"/>
                </a:solidFill>
                <a:hlinkClick r:id="rId3" tooltip="Ыбырай Алтынсарин"/>
              </a:rPr>
              <a:t>Ыбырай</a:t>
            </a:r>
            <a:r>
              <a:rPr lang="ru-RU" dirty="0">
                <a:solidFill>
                  <a:srgbClr val="800080"/>
                </a:solidFill>
              </a:rPr>
              <a:t> </a:t>
            </a:r>
            <a:r>
              <a:rPr lang="ru-RU" dirty="0" err="1">
                <a:solidFill>
                  <a:srgbClr val="800080"/>
                </a:solidFill>
              </a:rPr>
              <a:t>негізін</a:t>
            </a:r>
            <a:r>
              <a:rPr lang="ru-RU" dirty="0">
                <a:solidFill>
                  <a:srgbClr val="800080"/>
                </a:solidFill>
              </a:rPr>
              <a:t> </a:t>
            </a:r>
            <a:r>
              <a:rPr lang="ru-RU" dirty="0" err="1">
                <a:solidFill>
                  <a:srgbClr val="800080"/>
                </a:solidFill>
              </a:rPr>
              <a:t>қалаған</a:t>
            </a:r>
            <a:r>
              <a:rPr lang="ru-RU" dirty="0">
                <a:solidFill>
                  <a:srgbClr val="800080"/>
                </a:solidFill>
              </a:rPr>
              <a:t> </a:t>
            </a:r>
            <a:r>
              <a:rPr lang="ru-RU" dirty="0" err="1">
                <a:solidFill>
                  <a:srgbClr val="800080"/>
                </a:solidFill>
              </a:rPr>
              <a:t>ағартушылыққа</a:t>
            </a:r>
            <a:r>
              <a:rPr lang="ru-RU" dirty="0">
                <a:solidFill>
                  <a:srgbClr val="800080"/>
                </a:solidFill>
              </a:rPr>
              <a:t> бет </a:t>
            </a:r>
            <a:r>
              <a:rPr lang="ru-RU" dirty="0" err="1">
                <a:solidFill>
                  <a:srgbClr val="800080"/>
                </a:solidFill>
              </a:rPr>
              <a:t>бұрды</a:t>
            </a:r>
            <a:r>
              <a:rPr lang="ru-RU" dirty="0">
                <a:solidFill>
                  <a:srgbClr val="800080"/>
                </a:solidFill>
              </a:rPr>
              <a:t>, </a:t>
            </a:r>
            <a:r>
              <a:rPr lang="ru-RU" dirty="0" err="1">
                <a:solidFill>
                  <a:srgbClr val="800080"/>
                </a:solidFill>
              </a:rPr>
              <a:t>жастарды</a:t>
            </a:r>
            <a:r>
              <a:rPr lang="ru-RU" dirty="0">
                <a:solidFill>
                  <a:srgbClr val="800080"/>
                </a:solidFill>
              </a:rPr>
              <a:t> </a:t>
            </a:r>
            <a:r>
              <a:rPr lang="ru-RU" dirty="0" err="1">
                <a:solidFill>
                  <a:srgbClr val="800080"/>
                </a:solidFill>
              </a:rPr>
              <a:t>оқу-білімге</a:t>
            </a:r>
            <a:r>
              <a:rPr lang="ru-RU" dirty="0">
                <a:solidFill>
                  <a:srgbClr val="800080"/>
                </a:solidFill>
              </a:rPr>
              <a:t> </a:t>
            </a:r>
            <a:r>
              <a:rPr lang="ru-RU" dirty="0" err="1">
                <a:solidFill>
                  <a:srgbClr val="800080"/>
                </a:solidFill>
              </a:rPr>
              <a:t>шақырды</a:t>
            </a:r>
            <a:r>
              <a:rPr lang="ru-RU" dirty="0">
                <a:solidFill>
                  <a:srgbClr val="800080"/>
                </a:solidFill>
              </a:rPr>
              <a:t>.</a:t>
            </a:r>
            <a:r>
              <a:rPr lang="ru-RU" dirty="0"/>
              <a:t> </a:t>
            </a:r>
            <a:endParaRPr lang="ru-RU" dirty="0"/>
          </a:p>
        </p:txBody>
      </p:sp>
    </p:spTree>
    <p:extLst>
      <p:ext uri="{BB962C8B-B14F-4D97-AF65-F5344CB8AC3E}">
        <p14:creationId xmlns:p14="http://schemas.microsoft.com/office/powerpoint/2010/main" val="346033112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threePt" dir="t"/>
            </a:scene3d>
            <a:sp3d extrusionH="57150">
              <a:bevelT w="38100" h="38100"/>
            </a:sp3d>
          </a:bodyPr>
          <a:lstStyle/>
          <a:p>
            <a:r>
              <a:rPr lang="kk-KZ" b="1" i="1" dirty="0" smtClean="0">
                <a:solidFill>
                  <a:srgbClr val="FF0000"/>
                </a:solidFill>
                <a:effectLst>
                  <a:outerShdw blurRad="38100" dist="38100" dir="2700000" algn="tl">
                    <a:srgbClr val="000000">
                      <a:alpha val="43137"/>
                    </a:srgbClr>
                  </a:outerShdw>
                </a:effectLst>
              </a:rPr>
              <a:t>Поэма жанрына қосқан үлесі.</a:t>
            </a:r>
            <a:endParaRPr lang="ru-RU" b="1" i="1" dirty="0">
              <a:solidFill>
                <a:srgbClr val="FF0000"/>
              </a:solidFill>
              <a:effectLst>
                <a:outerShdw blurRad="38100" dist="38100" dir="2700000" algn="tl">
                  <a:srgbClr val="000000">
                    <a:alpha val="43137"/>
                  </a:srgbClr>
                </a:outerShdw>
              </a:effectLst>
            </a:endParaRPr>
          </a:p>
        </p:txBody>
      </p:sp>
      <p:sp>
        <p:nvSpPr>
          <p:cNvPr id="3" name="Объект 2"/>
          <p:cNvSpPr>
            <a:spLocks noGrp="1"/>
          </p:cNvSpPr>
          <p:nvPr>
            <p:ph sz="quarter" idx="1"/>
          </p:nvPr>
        </p:nvSpPr>
        <p:spPr>
          <a:xfrm>
            <a:off x="301752" y="1527048"/>
            <a:ext cx="8503920" cy="4998296"/>
          </a:xfrm>
        </p:spPr>
        <p:txBody>
          <a:bodyPr>
            <a:normAutofit fontScale="77500" lnSpcReduction="20000"/>
          </a:bodyPr>
          <a:lstStyle/>
          <a:p>
            <a:r>
              <a:rPr lang="ru-RU" dirty="0" err="1" smtClean="0">
                <a:solidFill>
                  <a:srgbClr val="003300"/>
                </a:solidFill>
              </a:rPr>
              <a:t>Торайғыров</a:t>
            </a:r>
            <a:r>
              <a:rPr lang="ru-RU" dirty="0">
                <a:solidFill>
                  <a:srgbClr val="003300"/>
                </a:solidFill>
              </a:rPr>
              <a:t> </a:t>
            </a:r>
            <a:r>
              <a:rPr lang="ru-RU" dirty="0">
                <a:solidFill>
                  <a:srgbClr val="003300"/>
                </a:solidFill>
                <a:hlinkClick r:id="rId2" tooltip="Поэма"/>
              </a:rPr>
              <a:t>поэма</a:t>
            </a:r>
            <a:r>
              <a:rPr lang="ru-RU" dirty="0">
                <a:solidFill>
                  <a:srgbClr val="003300"/>
                </a:solidFill>
              </a:rPr>
              <a:t> </a:t>
            </a:r>
            <a:r>
              <a:rPr lang="ru-RU" dirty="0" err="1">
                <a:solidFill>
                  <a:srgbClr val="003300"/>
                </a:solidFill>
              </a:rPr>
              <a:t>жанрын</a:t>
            </a:r>
            <a:r>
              <a:rPr lang="ru-RU" dirty="0">
                <a:solidFill>
                  <a:srgbClr val="003300"/>
                </a:solidFill>
              </a:rPr>
              <a:t> </a:t>
            </a:r>
            <a:r>
              <a:rPr lang="ru-RU" dirty="0" err="1">
                <a:solidFill>
                  <a:srgbClr val="003300"/>
                </a:solidFill>
              </a:rPr>
              <a:t>жаңа</a:t>
            </a:r>
            <a:r>
              <a:rPr lang="ru-RU" dirty="0">
                <a:solidFill>
                  <a:srgbClr val="003300"/>
                </a:solidFill>
              </a:rPr>
              <a:t> </a:t>
            </a:r>
            <a:r>
              <a:rPr lang="ru-RU" dirty="0" err="1">
                <a:solidFill>
                  <a:srgbClr val="003300"/>
                </a:solidFill>
              </a:rPr>
              <a:t>арнада</a:t>
            </a:r>
            <a:r>
              <a:rPr lang="ru-RU" dirty="0">
                <a:solidFill>
                  <a:srgbClr val="003300"/>
                </a:solidFill>
              </a:rPr>
              <a:t> </a:t>
            </a:r>
            <a:r>
              <a:rPr lang="ru-RU" dirty="0" err="1">
                <a:solidFill>
                  <a:srgbClr val="003300"/>
                </a:solidFill>
              </a:rPr>
              <a:t>дамытты</a:t>
            </a:r>
            <a:r>
              <a:rPr lang="ru-RU" dirty="0">
                <a:solidFill>
                  <a:srgbClr val="003300"/>
                </a:solidFill>
              </a:rPr>
              <a:t> . </a:t>
            </a:r>
            <a:r>
              <a:rPr lang="ru-RU" dirty="0" err="1">
                <a:solidFill>
                  <a:srgbClr val="003300"/>
                </a:solidFill>
              </a:rPr>
              <a:t>Ол</a:t>
            </a:r>
            <a:r>
              <a:rPr lang="ru-RU" dirty="0">
                <a:solidFill>
                  <a:srgbClr val="003300"/>
                </a:solidFill>
              </a:rPr>
              <a:t> </a:t>
            </a:r>
            <a:r>
              <a:rPr lang="ru-RU" dirty="0" err="1">
                <a:solidFill>
                  <a:srgbClr val="003300"/>
                </a:solidFill>
              </a:rPr>
              <a:t>сюжетсіз</a:t>
            </a:r>
            <a:r>
              <a:rPr lang="ru-RU" dirty="0">
                <a:solidFill>
                  <a:srgbClr val="003300"/>
                </a:solidFill>
              </a:rPr>
              <a:t> </a:t>
            </a:r>
            <a:r>
              <a:rPr lang="ru-RU" dirty="0" err="1">
                <a:solidFill>
                  <a:srgbClr val="003300"/>
                </a:solidFill>
              </a:rPr>
              <a:t>поэмаларында</a:t>
            </a:r>
            <a:r>
              <a:rPr lang="ru-RU" dirty="0">
                <a:solidFill>
                  <a:srgbClr val="003300"/>
                </a:solidFill>
              </a:rPr>
              <a:t> </a:t>
            </a:r>
            <a:r>
              <a:rPr lang="ru-RU" dirty="0" err="1">
                <a:solidFill>
                  <a:srgbClr val="003300"/>
                </a:solidFill>
              </a:rPr>
              <a:t>өмірдегі</a:t>
            </a:r>
            <a:r>
              <a:rPr lang="ru-RU" dirty="0">
                <a:solidFill>
                  <a:srgbClr val="003300"/>
                </a:solidFill>
              </a:rPr>
              <a:t> сан </a:t>
            </a:r>
            <a:r>
              <a:rPr lang="ru-RU" dirty="0" err="1">
                <a:solidFill>
                  <a:srgbClr val="003300"/>
                </a:solidFill>
              </a:rPr>
              <a:t>түрлі</a:t>
            </a:r>
            <a:r>
              <a:rPr lang="ru-RU" dirty="0">
                <a:solidFill>
                  <a:srgbClr val="003300"/>
                </a:solidFill>
              </a:rPr>
              <a:t> </a:t>
            </a:r>
            <a:r>
              <a:rPr lang="ru-RU" dirty="0" err="1">
                <a:solidFill>
                  <a:srgbClr val="003300"/>
                </a:solidFill>
              </a:rPr>
              <a:t>мәселелерді</a:t>
            </a:r>
            <a:r>
              <a:rPr lang="ru-RU" dirty="0">
                <a:solidFill>
                  <a:srgbClr val="003300"/>
                </a:solidFill>
              </a:rPr>
              <a:t> </a:t>
            </a:r>
            <a:r>
              <a:rPr lang="ru-RU" dirty="0" err="1">
                <a:solidFill>
                  <a:srgbClr val="003300"/>
                </a:solidFill>
              </a:rPr>
              <a:t>кеңінен</a:t>
            </a:r>
            <a:r>
              <a:rPr lang="ru-RU" dirty="0">
                <a:solidFill>
                  <a:srgbClr val="003300"/>
                </a:solidFill>
              </a:rPr>
              <a:t> </a:t>
            </a:r>
            <a:r>
              <a:rPr lang="ru-RU" dirty="0" err="1">
                <a:solidFill>
                  <a:srgbClr val="003300"/>
                </a:solidFill>
              </a:rPr>
              <a:t>қамтып</a:t>
            </a:r>
            <a:r>
              <a:rPr lang="ru-RU" dirty="0">
                <a:solidFill>
                  <a:srgbClr val="003300"/>
                </a:solidFill>
              </a:rPr>
              <a:t>, </a:t>
            </a:r>
            <a:r>
              <a:rPr lang="ru-RU" dirty="0" err="1">
                <a:solidFill>
                  <a:srgbClr val="003300"/>
                </a:solidFill>
              </a:rPr>
              <a:t>өршіл</a:t>
            </a:r>
            <a:r>
              <a:rPr lang="ru-RU" dirty="0">
                <a:solidFill>
                  <a:srgbClr val="003300"/>
                </a:solidFill>
              </a:rPr>
              <a:t> ой-</a:t>
            </a:r>
            <a:r>
              <a:rPr lang="ru-RU" dirty="0" err="1">
                <a:solidFill>
                  <a:srgbClr val="003300"/>
                </a:solidFill>
              </a:rPr>
              <a:t>түйіндерін</a:t>
            </a:r>
            <a:r>
              <a:rPr lang="ru-RU" dirty="0">
                <a:solidFill>
                  <a:srgbClr val="003300"/>
                </a:solidFill>
              </a:rPr>
              <a:t> </a:t>
            </a:r>
            <a:r>
              <a:rPr lang="ru-RU" dirty="0" err="1">
                <a:solidFill>
                  <a:srgbClr val="003300"/>
                </a:solidFill>
              </a:rPr>
              <a:t>бүкпестен</a:t>
            </a:r>
            <a:r>
              <a:rPr lang="ru-RU" dirty="0">
                <a:solidFill>
                  <a:srgbClr val="003300"/>
                </a:solidFill>
              </a:rPr>
              <a:t>, </a:t>
            </a:r>
            <a:r>
              <a:rPr lang="ru-RU" dirty="0" err="1">
                <a:solidFill>
                  <a:srgbClr val="003300"/>
                </a:solidFill>
              </a:rPr>
              <a:t>өткір</a:t>
            </a:r>
            <a:r>
              <a:rPr lang="ru-RU" dirty="0">
                <a:solidFill>
                  <a:srgbClr val="003300"/>
                </a:solidFill>
              </a:rPr>
              <a:t> де </a:t>
            </a:r>
            <a:r>
              <a:rPr lang="ru-RU" dirty="0" err="1">
                <a:solidFill>
                  <a:srgbClr val="003300"/>
                </a:solidFill>
              </a:rPr>
              <a:t>ашық</a:t>
            </a:r>
            <a:r>
              <a:rPr lang="ru-RU" dirty="0">
                <a:solidFill>
                  <a:srgbClr val="003300"/>
                </a:solidFill>
              </a:rPr>
              <a:t> </a:t>
            </a:r>
            <a:r>
              <a:rPr lang="ru-RU" dirty="0" err="1">
                <a:solidFill>
                  <a:srgbClr val="003300"/>
                </a:solidFill>
              </a:rPr>
              <a:t>насихаттауға</a:t>
            </a:r>
            <a:r>
              <a:rPr lang="ru-RU" dirty="0">
                <a:solidFill>
                  <a:srgbClr val="003300"/>
                </a:solidFill>
              </a:rPr>
              <a:t> </a:t>
            </a:r>
            <a:r>
              <a:rPr lang="ru-RU" dirty="0" err="1">
                <a:solidFill>
                  <a:srgbClr val="003300"/>
                </a:solidFill>
              </a:rPr>
              <a:t>тырысты</a:t>
            </a:r>
            <a:r>
              <a:rPr lang="ru-RU" dirty="0">
                <a:solidFill>
                  <a:srgbClr val="003300"/>
                </a:solidFill>
              </a:rPr>
              <a:t>. </a:t>
            </a:r>
            <a:r>
              <a:rPr lang="ru-RU" dirty="0" err="1">
                <a:solidFill>
                  <a:srgbClr val="003300"/>
                </a:solidFill>
              </a:rPr>
              <a:t>Алғашқы</a:t>
            </a:r>
            <a:r>
              <a:rPr lang="ru-RU" dirty="0">
                <a:solidFill>
                  <a:srgbClr val="003300"/>
                </a:solidFill>
              </a:rPr>
              <a:t> </a:t>
            </a:r>
            <a:r>
              <a:rPr lang="ru-RU" dirty="0" err="1">
                <a:solidFill>
                  <a:srgbClr val="003300"/>
                </a:solidFill>
              </a:rPr>
              <a:t>поэмасы</a:t>
            </a:r>
            <a:r>
              <a:rPr lang="ru-RU" dirty="0">
                <a:solidFill>
                  <a:srgbClr val="003300"/>
                </a:solidFill>
              </a:rPr>
              <a:t> “</a:t>
            </a:r>
            <a:r>
              <a:rPr lang="ru-RU" dirty="0" err="1">
                <a:solidFill>
                  <a:srgbClr val="003300"/>
                </a:solidFill>
              </a:rPr>
              <a:t>Таныстыруда</a:t>
            </a:r>
            <a:r>
              <a:rPr lang="ru-RU" dirty="0">
                <a:solidFill>
                  <a:srgbClr val="003300"/>
                </a:solidFill>
              </a:rPr>
              <a:t>” </a:t>
            </a:r>
            <a:r>
              <a:rPr lang="ru-RU" dirty="0" err="1">
                <a:solidFill>
                  <a:srgbClr val="003300"/>
                </a:solidFill>
              </a:rPr>
              <a:t>Алашорда</a:t>
            </a:r>
            <a:r>
              <a:rPr lang="ru-RU" dirty="0">
                <a:solidFill>
                  <a:srgbClr val="003300"/>
                </a:solidFill>
              </a:rPr>
              <a:t> </a:t>
            </a:r>
            <a:r>
              <a:rPr lang="ru-RU" dirty="0" err="1">
                <a:solidFill>
                  <a:srgbClr val="003300"/>
                </a:solidFill>
              </a:rPr>
              <a:t>қозғалысы</a:t>
            </a:r>
            <a:r>
              <a:rPr lang="ru-RU" dirty="0">
                <a:solidFill>
                  <a:srgbClr val="003300"/>
                </a:solidFill>
              </a:rPr>
              <a:t> </a:t>
            </a:r>
            <a:r>
              <a:rPr lang="ru-RU" dirty="0" err="1">
                <a:solidFill>
                  <a:srgbClr val="003300"/>
                </a:solidFill>
              </a:rPr>
              <a:t>өкілдерін</a:t>
            </a:r>
            <a:r>
              <a:rPr lang="ru-RU" dirty="0">
                <a:solidFill>
                  <a:srgbClr val="003300"/>
                </a:solidFill>
              </a:rPr>
              <a:t> </a:t>
            </a:r>
            <a:r>
              <a:rPr lang="ru-RU" dirty="0" err="1">
                <a:solidFill>
                  <a:srgbClr val="003300"/>
                </a:solidFill>
              </a:rPr>
              <a:t>елге</a:t>
            </a:r>
            <a:r>
              <a:rPr lang="ru-RU" dirty="0">
                <a:solidFill>
                  <a:srgbClr val="003300"/>
                </a:solidFill>
              </a:rPr>
              <a:t> </a:t>
            </a:r>
            <a:r>
              <a:rPr lang="ru-RU" dirty="0" err="1">
                <a:solidFill>
                  <a:srgbClr val="003300"/>
                </a:solidFill>
              </a:rPr>
              <a:t>таныту</a:t>
            </a:r>
            <a:r>
              <a:rPr lang="ru-RU" dirty="0">
                <a:solidFill>
                  <a:srgbClr val="003300"/>
                </a:solidFill>
              </a:rPr>
              <a:t> </a:t>
            </a:r>
            <a:r>
              <a:rPr lang="ru-RU" dirty="0" err="1">
                <a:solidFill>
                  <a:srgbClr val="003300"/>
                </a:solidFill>
              </a:rPr>
              <a:t>мақсатын</a:t>
            </a:r>
            <a:r>
              <a:rPr lang="ru-RU" dirty="0">
                <a:solidFill>
                  <a:srgbClr val="003300"/>
                </a:solidFill>
              </a:rPr>
              <a:t> </a:t>
            </a:r>
            <a:r>
              <a:rPr lang="ru-RU" dirty="0" err="1">
                <a:solidFill>
                  <a:srgbClr val="003300"/>
                </a:solidFill>
              </a:rPr>
              <a:t>көздеді</a:t>
            </a:r>
            <a:r>
              <a:rPr lang="ru-RU" dirty="0">
                <a:solidFill>
                  <a:srgbClr val="003300"/>
                </a:solidFill>
              </a:rPr>
              <a:t>. </a:t>
            </a:r>
            <a:r>
              <a:rPr lang="ru-RU" dirty="0" err="1">
                <a:solidFill>
                  <a:srgbClr val="003300"/>
                </a:solidFill>
                <a:hlinkClick r:id="rId3" tooltip="Бөкейханов Әлихан Нұрмұхамедұлы"/>
              </a:rPr>
              <a:t>Ә.Бөкейханов</a:t>
            </a:r>
            <a:r>
              <a:rPr lang="ru-RU" dirty="0">
                <a:solidFill>
                  <a:srgbClr val="003300"/>
                </a:solidFill>
              </a:rPr>
              <a:t>, </a:t>
            </a:r>
            <a:r>
              <a:rPr lang="ru-RU" dirty="0" err="1" smtClean="0">
                <a:solidFill>
                  <a:srgbClr val="003300"/>
                </a:solidFill>
                <a:hlinkClick r:id="rId4" tooltip="Ахмет Байтұрсынұлы"/>
              </a:rPr>
              <a:t>Ахмет</a:t>
            </a:r>
            <a:r>
              <a:rPr lang="ru-RU" dirty="0" smtClean="0">
                <a:solidFill>
                  <a:srgbClr val="003300"/>
                </a:solidFill>
                <a:hlinkClick r:id="rId4" tooltip="Ахмет Байтұрсынұлы"/>
              </a:rPr>
              <a:t>  </a:t>
            </a:r>
            <a:r>
              <a:rPr lang="ru-RU" dirty="0" err="1" smtClean="0">
                <a:solidFill>
                  <a:srgbClr val="003300"/>
                </a:solidFill>
                <a:hlinkClick r:id="rId4" tooltip="Ахмет Байтұрсынұлы"/>
              </a:rPr>
              <a:t>Байтұрсынұлы</a:t>
            </a:r>
            <a:r>
              <a:rPr lang="ru-RU" dirty="0" smtClean="0">
                <a:solidFill>
                  <a:srgbClr val="003300"/>
                </a:solidFill>
              </a:rPr>
              <a:t>, </a:t>
            </a:r>
            <a:r>
              <a:rPr lang="ru-RU" dirty="0" err="1" smtClean="0">
                <a:solidFill>
                  <a:srgbClr val="003300"/>
                </a:solidFill>
                <a:hlinkClick r:id="rId5" tooltip="Міржақып Дулатұлы"/>
              </a:rPr>
              <a:t>М.Дулатовтарды</a:t>
            </a:r>
            <a:r>
              <a:rPr lang="ru-RU" dirty="0">
                <a:solidFill>
                  <a:srgbClr val="003300"/>
                </a:solidFill>
              </a:rPr>
              <a:t> </a:t>
            </a:r>
            <a:r>
              <a:rPr lang="ru-RU" dirty="0" err="1">
                <a:solidFill>
                  <a:srgbClr val="003300"/>
                </a:solidFill>
              </a:rPr>
              <a:t>таныстырып</a:t>
            </a:r>
            <a:r>
              <a:rPr lang="ru-RU" dirty="0">
                <a:solidFill>
                  <a:srgbClr val="003300"/>
                </a:solidFill>
              </a:rPr>
              <a:t>, </a:t>
            </a:r>
            <a:r>
              <a:rPr lang="ru-RU" dirty="0" err="1">
                <a:solidFill>
                  <a:srgbClr val="003300"/>
                </a:solidFill>
              </a:rPr>
              <a:t>олардың</a:t>
            </a:r>
            <a:r>
              <a:rPr lang="ru-RU" dirty="0">
                <a:solidFill>
                  <a:srgbClr val="003300"/>
                </a:solidFill>
              </a:rPr>
              <a:t> “</a:t>
            </a:r>
            <a:r>
              <a:rPr lang="ru-RU" dirty="0" err="1">
                <a:solidFill>
                  <a:srgbClr val="003300"/>
                </a:solidFill>
              </a:rPr>
              <a:t>бірі</a:t>
            </a:r>
            <a:r>
              <a:rPr lang="ru-RU" dirty="0">
                <a:solidFill>
                  <a:srgbClr val="003300"/>
                </a:solidFill>
              </a:rPr>
              <a:t> – </a:t>
            </a:r>
            <a:r>
              <a:rPr lang="ru-RU" dirty="0" err="1">
                <a:solidFill>
                  <a:srgbClr val="003300"/>
                </a:solidFill>
              </a:rPr>
              <a:t>күн</a:t>
            </a:r>
            <a:r>
              <a:rPr lang="ru-RU" dirty="0">
                <a:solidFill>
                  <a:srgbClr val="003300"/>
                </a:solidFill>
              </a:rPr>
              <a:t>, </a:t>
            </a:r>
            <a:r>
              <a:rPr lang="ru-RU" dirty="0" err="1">
                <a:solidFill>
                  <a:srgbClr val="003300"/>
                </a:solidFill>
              </a:rPr>
              <a:t>бірі</a:t>
            </a:r>
            <a:r>
              <a:rPr lang="ru-RU" dirty="0">
                <a:solidFill>
                  <a:srgbClr val="003300"/>
                </a:solidFill>
              </a:rPr>
              <a:t> – </a:t>
            </a:r>
            <a:r>
              <a:rPr lang="ru-RU" dirty="0" err="1">
                <a:solidFill>
                  <a:srgbClr val="003300"/>
                </a:solidFill>
              </a:rPr>
              <a:t>шолпан</a:t>
            </a:r>
            <a:r>
              <a:rPr lang="ru-RU" dirty="0">
                <a:solidFill>
                  <a:srgbClr val="003300"/>
                </a:solidFill>
              </a:rPr>
              <a:t>, </a:t>
            </a:r>
            <a:r>
              <a:rPr lang="ru-RU" dirty="0" err="1">
                <a:solidFill>
                  <a:srgbClr val="003300"/>
                </a:solidFill>
              </a:rPr>
              <a:t>бірі</a:t>
            </a:r>
            <a:r>
              <a:rPr lang="ru-RU" dirty="0">
                <a:solidFill>
                  <a:srgbClr val="003300"/>
                </a:solidFill>
              </a:rPr>
              <a:t> – ай” </a:t>
            </a:r>
            <a:r>
              <a:rPr lang="ru-RU" dirty="0" err="1">
                <a:solidFill>
                  <a:srgbClr val="003300"/>
                </a:solidFill>
              </a:rPr>
              <a:t>екендігін</a:t>
            </a:r>
            <a:r>
              <a:rPr lang="ru-RU" dirty="0">
                <a:solidFill>
                  <a:srgbClr val="003300"/>
                </a:solidFill>
              </a:rPr>
              <a:t> </a:t>
            </a:r>
            <a:r>
              <a:rPr lang="ru-RU" dirty="0" err="1">
                <a:solidFill>
                  <a:srgbClr val="003300"/>
                </a:solidFill>
              </a:rPr>
              <a:t>жазады</a:t>
            </a:r>
            <a:r>
              <a:rPr lang="ru-RU" dirty="0">
                <a:solidFill>
                  <a:srgbClr val="003300"/>
                </a:solidFill>
              </a:rPr>
              <a:t>, </a:t>
            </a:r>
            <a:r>
              <a:rPr lang="ru-RU" dirty="0" err="1">
                <a:solidFill>
                  <a:srgbClr val="003300"/>
                </a:solidFill>
              </a:rPr>
              <a:t>алаштықтардың</a:t>
            </a:r>
            <a:r>
              <a:rPr lang="ru-RU" dirty="0">
                <a:solidFill>
                  <a:srgbClr val="003300"/>
                </a:solidFill>
              </a:rPr>
              <a:t> </a:t>
            </a:r>
            <a:r>
              <a:rPr lang="ru-RU" dirty="0" err="1">
                <a:solidFill>
                  <a:srgbClr val="003300"/>
                </a:solidFill>
              </a:rPr>
              <a:t>қазақ</a:t>
            </a:r>
            <a:r>
              <a:rPr lang="ru-RU" dirty="0">
                <a:solidFill>
                  <a:srgbClr val="003300"/>
                </a:solidFill>
              </a:rPr>
              <a:t> </a:t>
            </a:r>
            <a:r>
              <a:rPr lang="ru-RU" dirty="0" err="1">
                <a:solidFill>
                  <a:srgbClr val="003300"/>
                </a:solidFill>
              </a:rPr>
              <a:t>халқының</a:t>
            </a:r>
            <a:r>
              <a:rPr lang="ru-RU" dirty="0">
                <a:solidFill>
                  <a:srgbClr val="003300"/>
                </a:solidFill>
              </a:rPr>
              <a:t> </a:t>
            </a:r>
            <a:r>
              <a:rPr lang="ru-RU" dirty="0" err="1">
                <a:solidFill>
                  <a:srgbClr val="003300"/>
                </a:solidFill>
              </a:rPr>
              <a:t>тәуелсіздігі</a:t>
            </a:r>
            <a:r>
              <a:rPr lang="ru-RU" dirty="0">
                <a:solidFill>
                  <a:srgbClr val="003300"/>
                </a:solidFill>
              </a:rPr>
              <a:t> </a:t>
            </a:r>
            <a:r>
              <a:rPr lang="ru-RU" dirty="0" err="1">
                <a:solidFill>
                  <a:srgbClr val="003300"/>
                </a:solidFill>
              </a:rPr>
              <a:t>жолындағы</a:t>
            </a:r>
            <a:r>
              <a:rPr lang="ru-RU" dirty="0">
                <a:solidFill>
                  <a:srgbClr val="003300"/>
                </a:solidFill>
              </a:rPr>
              <a:t> </a:t>
            </a:r>
            <a:r>
              <a:rPr lang="ru-RU" dirty="0" err="1">
                <a:solidFill>
                  <a:srgbClr val="003300"/>
                </a:solidFill>
              </a:rPr>
              <a:t>еңбектерін</a:t>
            </a:r>
            <a:r>
              <a:rPr lang="ru-RU" dirty="0">
                <a:solidFill>
                  <a:srgbClr val="003300"/>
                </a:solidFill>
              </a:rPr>
              <a:t> </a:t>
            </a:r>
            <a:r>
              <a:rPr lang="ru-RU" dirty="0" err="1">
                <a:solidFill>
                  <a:srgbClr val="003300"/>
                </a:solidFill>
              </a:rPr>
              <a:t>саралайды</a:t>
            </a:r>
            <a:r>
              <a:rPr lang="ru-RU" dirty="0">
                <a:solidFill>
                  <a:srgbClr val="003300"/>
                </a:solidFill>
              </a:rPr>
              <a:t>. </a:t>
            </a:r>
            <a:r>
              <a:rPr lang="ru-RU" dirty="0" err="1">
                <a:solidFill>
                  <a:srgbClr val="003300"/>
                </a:solidFill>
              </a:rPr>
              <a:t>Алаш</a:t>
            </a:r>
            <a:r>
              <a:rPr lang="ru-RU" dirty="0">
                <a:solidFill>
                  <a:srgbClr val="003300"/>
                </a:solidFill>
              </a:rPr>
              <a:t> </a:t>
            </a:r>
            <a:r>
              <a:rPr lang="ru-RU" dirty="0" err="1">
                <a:solidFill>
                  <a:srgbClr val="003300"/>
                </a:solidFill>
              </a:rPr>
              <a:t>өкілдерімен</a:t>
            </a:r>
            <a:r>
              <a:rPr lang="ru-RU" dirty="0">
                <a:solidFill>
                  <a:srgbClr val="003300"/>
                </a:solidFill>
              </a:rPr>
              <a:t> </a:t>
            </a:r>
            <a:r>
              <a:rPr lang="ru-RU" dirty="0" err="1">
                <a:solidFill>
                  <a:srgbClr val="003300"/>
                </a:solidFill>
              </a:rPr>
              <a:t>қоса</a:t>
            </a:r>
            <a:r>
              <a:rPr lang="ru-RU" dirty="0">
                <a:solidFill>
                  <a:srgbClr val="003300"/>
                </a:solidFill>
              </a:rPr>
              <a:t>, </a:t>
            </a:r>
            <a:r>
              <a:rPr lang="ru-RU" dirty="0" err="1">
                <a:solidFill>
                  <a:srgbClr val="003300"/>
                </a:solidFill>
              </a:rPr>
              <a:t>қазақтың</a:t>
            </a:r>
            <a:r>
              <a:rPr lang="ru-RU" dirty="0">
                <a:solidFill>
                  <a:srgbClr val="003300"/>
                </a:solidFill>
              </a:rPr>
              <a:t> </a:t>
            </a:r>
            <a:r>
              <a:rPr lang="ru-RU" dirty="0" err="1">
                <a:solidFill>
                  <a:srgbClr val="003300"/>
                </a:solidFill>
              </a:rPr>
              <a:t>көрнекті</a:t>
            </a:r>
            <a:r>
              <a:rPr lang="ru-RU" dirty="0">
                <a:solidFill>
                  <a:srgbClr val="003300"/>
                </a:solidFill>
              </a:rPr>
              <a:t> </a:t>
            </a:r>
            <a:r>
              <a:rPr lang="ru-RU" dirty="0" err="1">
                <a:solidFill>
                  <a:srgbClr val="003300"/>
                </a:solidFill>
              </a:rPr>
              <a:t>тұлғалары</a:t>
            </a:r>
            <a:r>
              <a:rPr lang="ru-RU" dirty="0">
                <a:solidFill>
                  <a:srgbClr val="003300"/>
                </a:solidFill>
              </a:rPr>
              <a:t> Абай мен </a:t>
            </a:r>
            <a:r>
              <a:rPr lang="ru-RU" dirty="0" err="1">
                <a:solidFill>
                  <a:srgbClr val="003300"/>
                </a:solidFill>
                <a:hlinkClick r:id="rId6" tooltip="Шәкерім Құдайбердіұлы"/>
              </a:rPr>
              <a:t>Шәкерімді</a:t>
            </a:r>
            <a:r>
              <a:rPr lang="ru-RU" dirty="0">
                <a:solidFill>
                  <a:srgbClr val="003300"/>
                </a:solidFill>
              </a:rPr>
              <a:t> </a:t>
            </a:r>
            <a:r>
              <a:rPr lang="ru-RU" dirty="0" err="1">
                <a:solidFill>
                  <a:srgbClr val="003300"/>
                </a:solidFill>
              </a:rPr>
              <a:t>ерекше</a:t>
            </a:r>
            <a:r>
              <a:rPr lang="ru-RU" dirty="0">
                <a:solidFill>
                  <a:srgbClr val="003300"/>
                </a:solidFill>
              </a:rPr>
              <a:t> </a:t>
            </a:r>
            <a:r>
              <a:rPr lang="ru-RU" dirty="0" err="1">
                <a:solidFill>
                  <a:srgbClr val="003300"/>
                </a:solidFill>
              </a:rPr>
              <a:t>атап</a:t>
            </a:r>
            <a:r>
              <a:rPr lang="ru-RU" dirty="0">
                <a:solidFill>
                  <a:srgbClr val="003300"/>
                </a:solidFill>
              </a:rPr>
              <a:t> </a:t>
            </a:r>
            <a:r>
              <a:rPr lang="ru-RU" dirty="0" err="1">
                <a:solidFill>
                  <a:srgbClr val="003300"/>
                </a:solidFill>
              </a:rPr>
              <a:t>көрсетеді</a:t>
            </a:r>
            <a:r>
              <a:rPr lang="ru-RU" dirty="0">
                <a:solidFill>
                  <a:srgbClr val="003300"/>
                </a:solidFill>
              </a:rPr>
              <a:t>. “</a:t>
            </a:r>
            <a:r>
              <a:rPr lang="ru-RU" dirty="0" err="1">
                <a:solidFill>
                  <a:srgbClr val="003300"/>
                </a:solidFill>
              </a:rPr>
              <a:t>Адасқан</a:t>
            </a:r>
            <a:r>
              <a:rPr lang="ru-RU" dirty="0">
                <a:solidFill>
                  <a:srgbClr val="003300"/>
                </a:solidFill>
              </a:rPr>
              <a:t> </a:t>
            </a:r>
            <a:r>
              <a:rPr lang="ru-RU" dirty="0" err="1">
                <a:solidFill>
                  <a:srgbClr val="003300"/>
                </a:solidFill>
              </a:rPr>
              <a:t>өмір</a:t>
            </a:r>
            <a:r>
              <a:rPr lang="ru-RU" dirty="0">
                <a:solidFill>
                  <a:srgbClr val="003300"/>
                </a:solidFill>
              </a:rPr>
              <a:t>”, “</a:t>
            </a:r>
            <a:r>
              <a:rPr lang="ru-RU" dirty="0" err="1">
                <a:solidFill>
                  <a:srgbClr val="003300"/>
                </a:solidFill>
              </a:rPr>
              <a:t>Кедей</a:t>
            </a:r>
            <a:r>
              <a:rPr lang="ru-RU" dirty="0">
                <a:solidFill>
                  <a:srgbClr val="003300"/>
                </a:solidFill>
              </a:rPr>
              <a:t>” </a:t>
            </a:r>
            <a:r>
              <a:rPr lang="ru-RU" dirty="0" err="1">
                <a:solidFill>
                  <a:srgbClr val="003300"/>
                </a:solidFill>
              </a:rPr>
              <a:t>поэмаларының</a:t>
            </a:r>
            <a:r>
              <a:rPr lang="ru-RU" dirty="0">
                <a:solidFill>
                  <a:srgbClr val="003300"/>
                </a:solidFill>
              </a:rPr>
              <a:t> </a:t>
            </a:r>
            <a:r>
              <a:rPr lang="ru-RU" dirty="0" err="1">
                <a:solidFill>
                  <a:srgbClr val="003300"/>
                </a:solidFill>
              </a:rPr>
              <a:t>негізгі</a:t>
            </a:r>
            <a:r>
              <a:rPr lang="ru-RU" dirty="0">
                <a:solidFill>
                  <a:srgbClr val="003300"/>
                </a:solidFill>
              </a:rPr>
              <a:t> </a:t>
            </a:r>
            <a:r>
              <a:rPr lang="ru-RU" dirty="0" err="1">
                <a:solidFill>
                  <a:srgbClr val="003300"/>
                </a:solidFill>
              </a:rPr>
              <a:t>сарыны</a:t>
            </a:r>
            <a:r>
              <a:rPr lang="ru-RU" dirty="0">
                <a:solidFill>
                  <a:srgbClr val="003300"/>
                </a:solidFill>
              </a:rPr>
              <a:t> </a:t>
            </a:r>
            <a:r>
              <a:rPr lang="ru-RU" dirty="0" err="1">
                <a:solidFill>
                  <a:srgbClr val="003300"/>
                </a:solidFill>
              </a:rPr>
              <a:t>қоғамдағы</a:t>
            </a:r>
            <a:r>
              <a:rPr lang="ru-RU" dirty="0">
                <a:solidFill>
                  <a:srgbClr val="003300"/>
                </a:solidFill>
              </a:rPr>
              <a:t> </a:t>
            </a:r>
            <a:r>
              <a:rPr lang="ru-RU" dirty="0" err="1">
                <a:solidFill>
                  <a:srgbClr val="003300"/>
                </a:solidFill>
              </a:rPr>
              <a:t>әділетсіздік</a:t>
            </a:r>
            <a:r>
              <a:rPr lang="ru-RU" dirty="0">
                <a:solidFill>
                  <a:srgbClr val="003300"/>
                </a:solidFill>
              </a:rPr>
              <a:t> </a:t>
            </a:r>
            <a:r>
              <a:rPr lang="ru-RU" dirty="0" err="1">
                <a:solidFill>
                  <a:srgbClr val="003300"/>
                </a:solidFill>
              </a:rPr>
              <a:t>себептерін</a:t>
            </a:r>
            <a:r>
              <a:rPr lang="ru-RU" dirty="0">
                <a:solidFill>
                  <a:srgbClr val="003300"/>
                </a:solidFill>
              </a:rPr>
              <a:t> </a:t>
            </a:r>
            <a:r>
              <a:rPr lang="ru-RU" dirty="0" err="1">
                <a:solidFill>
                  <a:srgbClr val="003300"/>
                </a:solidFill>
              </a:rPr>
              <a:t>ашу</a:t>
            </a:r>
            <a:r>
              <a:rPr lang="ru-RU" dirty="0">
                <a:solidFill>
                  <a:srgbClr val="003300"/>
                </a:solidFill>
              </a:rPr>
              <a:t>, </a:t>
            </a:r>
            <a:r>
              <a:rPr lang="ru-RU" dirty="0" err="1">
                <a:solidFill>
                  <a:srgbClr val="003300"/>
                </a:solidFill>
              </a:rPr>
              <a:t>теңдікті</a:t>
            </a:r>
            <a:r>
              <a:rPr lang="ru-RU" dirty="0">
                <a:solidFill>
                  <a:srgbClr val="003300"/>
                </a:solidFill>
              </a:rPr>
              <a:t> </a:t>
            </a:r>
            <a:r>
              <a:rPr lang="ru-RU" dirty="0" err="1">
                <a:solidFill>
                  <a:srgbClr val="003300"/>
                </a:solidFill>
              </a:rPr>
              <a:t>іздеу</a:t>
            </a:r>
            <a:r>
              <a:rPr lang="ru-RU" dirty="0">
                <a:solidFill>
                  <a:srgbClr val="003300"/>
                </a:solidFill>
              </a:rPr>
              <a:t> </a:t>
            </a:r>
            <a:r>
              <a:rPr lang="ru-RU" dirty="0" err="1">
                <a:solidFill>
                  <a:srgbClr val="003300"/>
                </a:solidFill>
              </a:rPr>
              <a:t>болып</a:t>
            </a:r>
            <a:r>
              <a:rPr lang="ru-RU" dirty="0">
                <a:solidFill>
                  <a:srgbClr val="003300"/>
                </a:solidFill>
              </a:rPr>
              <a:t> </a:t>
            </a:r>
            <a:r>
              <a:rPr lang="ru-RU" dirty="0" err="1">
                <a:solidFill>
                  <a:srgbClr val="003300"/>
                </a:solidFill>
              </a:rPr>
              <a:t>табылады</a:t>
            </a:r>
            <a:r>
              <a:rPr lang="ru-RU" dirty="0">
                <a:solidFill>
                  <a:srgbClr val="003300"/>
                </a:solidFill>
              </a:rPr>
              <a:t>. </a:t>
            </a:r>
            <a:r>
              <a:rPr lang="ru-RU" dirty="0" err="1">
                <a:solidFill>
                  <a:srgbClr val="003300"/>
                </a:solidFill>
              </a:rPr>
              <a:t>Ақын</a:t>
            </a:r>
            <a:r>
              <a:rPr lang="ru-RU" dirty="0">
                <a:solidFill>
                  <a:srgbClr val="003300"/>
                </a:solidFill>
              </a:rPr>
              <a:t> </a:t>
            </a:r>
            <a:r>
              <a:rPr lang="ru-RU" dirty="0" err="1">
                <a:solidFill>
                  <a:srgbClr val="003300"/>
                </a:solidFill>
              </a:rPr>
              <a:t>бұл</a:t>
            </a:r>
            <a:r>
              <a:rPr lang="ru-RU" dirty="0">
                <a:solidFill>
                  <a:srgbClr val="003300"/>
                </a:solidFill>
              </a:rPr>
              <a:t> </a:t>
            </a:r>
            <a:r>
              <a:rPr lang="ru-RU" dirty="0" err="1">
                <a:solidFill>
                  <a:srgbClr val="003300"/>
                </a:solidFill>
              </a:rPr>
              <a:t>жайларды</a:t>
            </a:r>
            <a:r>
              <a:rPr lang="ru-RU" dirty="0">
                <a:solidFill>
                  <a:srgbClr val="003300"/>
                </a:solidFill>
              </a:rPr>
              <a:t> </a:t>
            </a:r>
            <a:r>
              <a:rPr lang="ru-RU" dirty="0" err="1">
                <a:solidFill>
                  <a:srgbClr val="003300"/>
                </a:solidFill>
              </a:rPr>
              <a:t>қазақ</a:t>
            </a:r>
            <a:r>
              <a:rPr lang="ru-RU" dirty="0">
                <a:solidFill>
                  <a:srgbClr val="003300"/>
                </a:solidFill>
              </a:rPr>
              <a:t> </a:t>
            </a:r>
            <a:r>
              <a:rPr lang="ru-RU" dirty="0" err="1">
                <a:solidFill>
                  <a:srgbClr val="003300"/>
                </a:solidFill>
              </a:rPr>
              <a:t>ауылы</a:t>
            </a:r>
            <a:r>
              <a:rPr lang="ru-RU" dirty="0">
                <a:solidFill>
                  <a:srgbClr val="003300"/>
                </a:solidFill>
              </a:rPr>
              <a:t> </a:t>
            </a:r>
            <a:r>
              <a:rPr lang="ru-RU" dirty="0" err="1">
                <a:solidFill>
                  <a:srgbClr val="003300"/>
                </a:solidFill>
              </a:rPr>
              <a:t>шеңберінен</a:t>
            </a:r>
            <a:r>
              <a:rPr lang="ru-RU" dirty="0">
                <a:solidFill>
                  <a:srgbClr val="003300"/>
                </a:solidFill>
              </a:rPr>
              <a:t> </a:t>
            </a:r>
            <a:r>
              <a:rPr lang="ru-RU" dirty="0" err="1">
                <a:solidFill>
                  <a:srgbClr val="003300"/>
                </a:solidFill>
              </a:rPr>
              <a:t>шығып</a:t>
            </a:r>
            <a:r>
              <a:rPr lang="ru-RU" dirty="0">
                <a:solidFill>
                  <a:srgbClr val="003300"/>
                </a:solidFill>
              </a:rPr>
              <a:t>, </a:t>
            </a:r>
            <a:r>
              <a:rPr lang="ru-RU" dirty="0" err="1">
                <a:solidFill>
                  <a:srgbClr val="003300"/>
                </a:solidFill>
              </a:rPr>
              <a:t>капиталистік</a:t>
            </a:r>
            <a:r>
              <a:rPr lang="ru-RU" dirty="0">
                <a:solidFill>
                  <a:srgbClr val="003300"/>
                </a:solidFill>
              </a:rPr>
              <a:t> </a:t>
            </a:r>
            <a:r>
              <a:rPr lang="ru-RU" dirty="0" err="1">
                <a:solidFill>
                  <a:srgbClr val="003300"/>
                </a:solidFill>
              </a:rPr>
              <a:t>қоғамға</a:t>
            </a:r>
            <a:r>
              <a:rPr lang="ru-RU" dirty="0">
                <a:solidFill>
                  <a:srgbClr val="003300"/>
                </a:solidFill>
              </a:rPr>
              <a:t> </a:t>
            </a:r>
            <a:r>
              <a:rPr lang="ru-RU" dirty="0" err="1">
                <a:solidFill>
                  <a:srgbClr val="003300"/>
                </a:solidFill>
              </a:rPr>
              <a:t>тән</a:t>
            </a:r>
            <a:r>
              <a:rPr lang="ru-RU" dirty="0">
                <a:solidFill>
                  <a:srgbClr val="003300"/>
                </a:solidFill>
              </a:rPr>
              <a:t> </a:t>
            </a:r>
            <a:r>
              <a:rPr lang="ru-RU" dirty="0" err="1">
                <a:solidFill>
                  <a:srgbClr val="003300"/>
                </a:solidFill>
              </a:rPr>
              <a:t>мәселелер</a:t>
            </a:r>
            <a:r>
              <a:rPr lang="ru-RU" dirty="0">
                <a:solidFill>
                  <a:srgbClr val="003300"/>
                </a:solidFill>
              </a:rPr>
              <a:t> </a:t>
            </a:r>
            <a:r>
              <a:rPr lang="ru-RU" dirty="0" err="1">
                <a:solidFill>
                  <a:srgbClr val="003300"/>
                </a:solidFill>
              </a:rPr>
              <a:t>ретінде</a:t>
            </a:r>
            <a:r>
              <a:rPr lang="ru-RU" dirty="0">
                <a:solidFill>
                  <a:srgbClr val="003300"/>
                </a:solidFill>
              </a:rPr>
              <a:t> </a:t>
            </a:r>
            <a:r>
              <a:rPr lang="ru-RU" dirty="0" err="1">
                <a:solidFill>
                  <a:srgbClr val="003300"/>
                </a:solidFill>
              </a:rPr>
              <a:t>қозғайды</a:t>
            </a:r>
            <a:r>
              <a:rPr lang="ru-RU" dirty="0">
                <a:solidFill>
                  <a:srgbClr val="003300"/>
                </a:solidFill>
              </a:rPr>
              <a:t>. </a:t>
            </a:r>
            <a:r>
              <a:rPr lang="ru-RU" dirty="0">
                <a:solidFill>
                  <a:srgbClr val="003300"/>
                </a:solidFill>
                <a:hlinkClick r:id="rId7" tooltip="“Адасқан өмір” (мұндай бет жоқ)"/>
              </a:rPr>
              <a:t>“</a:t>
            </a:r>
            <a:r>
              <a:rPr lang="ru-RU" dirty="0" err="1">
                <a:solidFill>
                  <a:srgbClr val="003300"/>
                </a:solidFill>
                <a:hlinkClick r:id="rId7" tooltip="“Адасқан өмір” (мұндай бет жоқ)"/>
              </a:rPr>
              <a:t>Адасқан</a:t>
            </a:r>
            <a:r>
              <a:rPr lang="ru-RU" dirty="0">
                <a:solidFill>
                  <a:srgbClr val="003300"/>
                </a:solidFill>
                <a:hlinkClick r:id="rId7" tooltip="“Адасқан өмір” (мұндай бет жоқ)"/>
              </a:rPr>
              <a:t> </a:t>
            </a:r>
            <a:r>
              <a:rPr lang="ru-RU" dirty="0" err="1">
                <a:solidFill>
                  <a:srgbClr val="003300"/>
                </a:solidFill>
                <a:hlinkClick r:id="rId7" tooltip="“Адасқан өмір” (мұндай бет жоқ)"/>
              </a:rPr>
              <a:t>өмір</a:t>
            </a:r>
            <a:r>
              <a:rPr lang="ru-RU" dirty="0">
                <a:solidFill>
                  <a:srgbClr val="003300"/>
                </a:solidFill>
                <a:hlinkClick r:id="rId7" tooltip="“Адасқан өмір” (мұндай бет жоқ)"/>
              </a:rPr>
              <a:t>”</a:t>
            </a:r>
            <a:r>
              <a:rPr lang="ru-RU" dirty="0">
                <a:solidFill>
                  <a:srgbClr val="003300"/>
                </a:solidFill>
              </a:rPr>
              <a:t> – </a:t>
            </a:r>
            <a:r>
              <a:rPr lang="ru-RU" dirty="0" err="1">
                <a:solidFill>
                  <a:srgbClr val="003300"/>
                </a:solidFill>
              </a:rPr>
              <a:t>Торайғыров</a:t>
            </a:r>
            <a:r>
              <a:rPr lang="ru-RU" dirty="0">
                <a:solidFill>
                  <a:srgbClr val="003300"/>
                </a:solidFill>
              </a:rPr>
              <a:t> </a:t>
            </a:r>
            <a:r>
              <a:rPr lang="ru-RU" dirty="0" err="1">
                <a:solidFill>
                  <a:srgbClr val="003300"/>
                </a:solidFill>
              </a:rPr>
              <a:t>шығармашылығының</a:t>
            </a:r>
            <a:r>
              <a:rPr lang="ru-RU" dirty="0">
                <a:solidFill>
                  <a:srgbClr val="003300"/>
                </a:solidFill>
              </a:rPr>
              <a:t> </a:t>
            </a:r>
            <a:r>
              <a:rPr lang="ru-RU" dirty="0" err="1">
                <a:solidFill>
                  <a:srgbClr val="003300"/>
                </a:solidFill>
              </a:rPr>
              <a:t>зор</a:t>
            </a:r>
            <a:r>
              <a:rPr lang="ru-RU" dirty="0">
                <a:solidFill>
                  <a:srgbClr val="003300"/>
                </a:solidFill>
              </a:rPr>
              <a:t> </a:t>
            </a:r>
            <a:r>
              <a:rPr lang="ru-RU" dirty="0" err="1">
                <a:solidFill>
                  <a:srgbClr val="003300"/>
                </a:solidFill>
              </a:rPr>
              <a:t>табысы</a:t>
            </a:r>
            <a:r>
              <a:rPr lang="ru-RU" dirty="0">
                <a:solidFill>
                  <a:srgbClr val="003300"/>
                </a:solidFill>
              </a:rPr>
              <a:t>. </a:t>
            </a:r>
            <a:r>
              <a:rPr lang="ru-RU" dirty="0" err="1">
                <a:solidFill>
                  <a:srgbClr val="003300"/>
                </a:solidFill>
              </a:rPr>
              <a:t>Мұнда</a:t>
            </a:r>
            <a:r>
              <a:rPr lang="ru-RU" dirty="0">
                <a:solidFill>
                  <a:srgbClr val="003300"/>
                </a:solidFill>
              </a:rPr>
              <a:t> </a:t>
            </a:r>
            <a:r>
              <a:rPr lang="ru-RU" dirty="0" err="1">
                <a:solidFill>
                  <a:srgbClr val="003300"/>
                </a:solidFill>
              </a:rPr>
              <a:t>ақын</a:t>
            </a:r>
            <a:r>
              <a:rPr lang="ru-RU" dirty="0">
                <a:solidFill>
                  <a:srgbClr val="003300"/>
                </a:solidFill>
              </a:rPr>
              <a:t> аз </a:t>
            </a:r>
            <a:r>
              <a:rPr lang="ru-RU" dirty="0" err="1">
                <a:solidFill>
                  <a:srgbClr val="003300"/>
                </a:solidFill>
              </a:rPr>
              <a:t>ғұмырында</a:t>
            </a:r>
            <a:r>
              <a:rPr lang="ru-RU" dirty="0">
                <a:solidFill>
                  <a:srgbClr val="003300"/>
                </a:solidFill>
              </a:rPr>
              <a:t> </a:t>
            </a:r>
            <a:r>
              <a:rPr lang="ru-RU" dirty="0" err="1">
                <a:solidFill>
                  <a:srgbClr val="003300"/>
                </a:solidFill>
              </a:rPr>
              <a:t>көзімен</a:t>
            </a:r>
            <a:r>
              <a:rPr lang="ru-RU" dirty="0">
                <a:solidFill>
                  <a:srgbClr val="003300"/>
                </a:solidFill>
              </a:rPr>
              <a:t> </a:t>
            </a:r>
            <a:r>
              <a:rPr lang="ru-RU" dirty="0" err="1">
                <a:solidFill>
                  <a:srgbClr val="003300"/>
                </a:solidFill>
              </a:rPr>
              <a:t>көріп</a:t>
            </a:r>
            <a:r>
              <a:rPr lang="ru-RU" dirty="0">
                <a:solidFill>
                  <a:srgbClr val="003300"/>
                </a:solidFill>
              </a:rPr>
              <a:t>, </a:t>
            </a:r>
            <a:r>
              <a:rPr lang="ru-RU" dirty="0" err="1">
                <a:solidFill>
                  <a:srgbClr val="003300"/>
                </a:solidFill>
              </a:rPr>
              <a:t>ойымен</a:t>
            </a:r>
            <a:r>
              <a:rPr lang="ru-RU" dirty="0">
                <a:solidFill>
                  <a:srgbClr val="003300"/>
                </a:solidFill>
              </a:rPr>
              <a:t> </a:t>
            </a:r>
            <a:r>
              <a:rPr lang="ru-RU" dirty="0" err="1">
                <a:solidFill>
                  <a:srgbClr val="003300"/>
                </a:solidFill>
              </a:rPr>
              <a:t>түйген</a:t>
            </a:r>
            <a:r>
              <a:rPr lang="ru-RU" dirty="0">
                <a:solidFill>
                  <a:srgbClr val="003300"/>
                </a:solidFill>
              </a:rPr>
              <a:t>, </a:t>
            </a:r>
            <a:r>
              <a:rPr lang="ru-RU" dirty="0" err="1">
                <a:solidFill>
                  <a:srgbClr val="003300"/>
                </a:solidFill>
              </a:rPr>
              <a:t>білім-білігімен</a:t>
            </a:r>
            <a:r>
              <a:rPr lang="ru-RU" dirty="0">
                <a:solidFill>
                  <a:srgbClr val="003300"/>
                </a:solidFill>
              </a:rPr>
              <a:t> </a:t>
            </a:r>
            <a:r>
              <a:rPr lang="ru-RU" dirty="0" err="1">
                <a:solidFill>
                  <a:srgbClr val="003300"/>
                </a:solidFill>
              </a:rPr>
              <a:t>таныған</a:t>
            </a:r>
            <a:r>
              <a:rPr lang="ru-RU" dirty="0">
                <a:solidFill>
                  <a:srgbClr val="003300"/>
                </a:solidFill>
              </a:rPr>
              <a:t> </a:t>
            </a:r>
            <a:r>
              <a:rPr lang="ru-RU" dirty="0" err="1">
                <a:solidFill>
                  <a:srgbClr val="003300"/>
                </a:solidFill>
              </a:rPr>
              <a:t>тұрмыс</a:t>
            </a:r>
            <a:r>
              <a:rPr lang="ru-RU" dirty="0">
                <a:solidFill>
                  <a:srgbClr val="003300"/>
                </a:solidFill>
              </a:rPr>
              <a:t> </a:t>
            </a:r>
            <a:r>
              <a:rPr lang="ru-RU" dirty="0" err="1">
                <a:solidFill>
                  <a:srgbClr val="003300"/>
                </a:solidFill>
              </a:rPr>
              <a:t>өткелдерін</a:t>
            </a:r>
            <a:r>
              <a:rPr lang="ru-RU" dirty="0">
                <a:solidFill>
                  <a:srgbClr val="003300"/>
                </a:solidFill>
              </a:rPr>
              <a:t> </a:t>
            </a:r>
            <a:r>
              <a:rPr lang="ru-RU" dirty="0" err="1">
                <a:solidFill>
                  <a:srgbClr val="003300"/>
                </a:solidFill>
              </a:rPr>
              <a:t>өзіне</a:t>
            </a:r>
            <a:r>
              <a:rPr lang="ru-RU" dirty="0">
                <a:solidFill>
                  <a:srgbClr val="003300"/>
                </a:solidFill>
              </a:rPr>
              <a:t> </a:t>
            </a:r>
            <a:r>
              <a:rPr lang="ru-RU" dirty="0" err="1">
                <a:solidFill>
                  <a:srgbClr val="003300"/>
                </a:solidFill>
              </a:rPr>
              <a:t>ғана</a:t>
            </a:r>
            <a:r>
              <a:rPr lang="ru-RU" dirty="0">
                <a:solidFill>
                  <a:srgbClr val="003300"/>
                </a:solidFill>
              </a:rPr>
              <a:t> </a:t>
            </a:r>
            <a:r>
              <a:rPr lang="ru-RU" dirty="0" err="1">
                <a:solidFill>
                  <a:srgbClr val="003300"/>
                </a:solidFill>
              </a:rPr>
              <a:t>тән</a:t>
            </a:r>
            <a:r>
              <a:rPr lang="ru-RU" dirty="0">
                <a:solidFill>
                  <a:srgbClr val="003300"/>
                </a:solidFill>
              </a:rPr>
              <a:t> </a:t>
            </a:r>
            <a:r>
              <a:rPr lang="ru-RU" dirty="0" err="1">
                <a:solidFill>
                  <a:srgbClr val="003300"/>
                </a:solidFill>
              </a:rPr>
              <a:t>асқақ</a:t>
            </a:r>
            <a:r>
              <a:rPr lang="ru-RU" dirty="0">
                <a:solidFill>
                  <a:srgbClr val="003300"/>
                </a:solidFill>
              </a:rPr>
              <a:t> </a:t>
            </a:r>
            <a:r>
              <a:rPr lang="ru-RU" dirty="0" err="1">
                <a:solidFill>
                  <a:srgbClr val="003300"/>
                </a:solidFill>
              </a:rPr>
              <a:t>үнмен</a:t>
            </a:r>
            <a:r>
              <a:rPr lang="ru-RU" dirty="0">
                <a:solidFill>
                  <a:srgbClr val="003300"/>
                </a:solidFill>
              </a:rPr>
              <a:t> </a:t>
            </a:r>
            <a:r>
              <a:rPr lang="ru-RU" dirty="0" err="1">
                <a:solidFill>
                  <a:srgbClr val="003300"/>
                </a:solidFill>
              </a:rPr>
              <a:t>ашына</a:t>
            </a:r>
            <a:r>
              <a:rPr lang="ru-RU" dirty="0">
                <a:solidFill>
                  <a:srgbClr val="003300"/>
                </a:solidFill>
              </a:rPr>
              <a:t>, </a:t>
            </a:r>
            <a:r>
              <a:rPr lang="ru-RU" dirty="0" err="1">
                <a:solidFill>
                  <a:srgbClr val="003300"/>
                </a:solidFill>
              </a:rPr>
              <a:t>ақтара</a:t>
            </a:r>
            <a:r>
              <a:rPr lang="ru-RU" dirty="0">
                <a:solidFill>
                  <a:srgbClr val="003300"/>
                </a:solidFill>
              </a:rPr>
              <a:t> </a:t>
            </a:r>
            <a:r>
              <a:rPr lang="ru-RU" dirty="0" err="1">
                <a:solidFill>
                  <a:srgbClr val="003300"/>
                </a:solidFill>
              </a:rPr>
              <a:t>жырлайды</a:t>
            </a:r>
            <a:r>
              <a:rPr lang="ru-RU" dirty="0">
                <a:solidFill>
                  <a:srgbClr val="003300"/>
                </a:solidFill>
              </a:rPr>
              <a:t>.</a:t>
            </a:r>
          </a:p>
          <a:p>
            <a:endParaRPr lang="ru-RU" dirty="0"/>
          </a:p>
        </p:txBody>
      </p:sp>
    </p:spTree>
    <p:extLst>
      <p:ext uri="{BB962C8B-B14F-4D97-AF65-F5344CB8AC3E}">
        <p14:creationId xmlns:p14="http://schemas.microsoft.com/office/powerpoint/2010/main" val="28103241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sz="quarter" idx="1"/>
          </p:nvPr>
        </p:nvSpPr>
        <p:spPr>
          <a:xfrm>
            <a:off x="301625" y="188913"/>
            <a:ext cx="8504238" cy="6480175"/>
          </a:xfrm>
        </p:spPr>
        <p:txBody>
          <a:bodyPr>
            <a:normAutofit fontScale="85000" lnSpcReduction="10000"/>
          </a:bodyPr>
          <a:lstStyle/>
          <a:p>
            <a:r>
              <a:rPr lang="ru-RU" dirty="0" err="1">
                <a:solidFill>
                  <a:srgbClr val="FF0000"/>
                </a:solidFill>
              </a:rPr>
              <a:t>Поэманың</a:t>
            </a:r>
            <a:r>
              <a:rPr lang="ru-RU" dirty="0">
                <a:solidFill>
                  <a:srgbClr val="FF0000"/>
                </a:solidFill>
              </a:rPr>
              <a:t> </a:t>
            </a:r>
            <a:r>
              <a:rPr lang="ru-RU" dirty="0" err="1">
                <a:solidFill>
                  <a:srgbClr val="FF0000"/>
                </a:solidFill>
              </a:rPr>
              <a:t>лирикалық</a:t>
            </a:r>
            <a:r>
              <a:rPr lang="ru-RU" dirty="0">
                <a:solidFill>
                  <a:srgbClr val="FF0000"/>
                </a:solidFill>
              </a:rPr>
              <a:t> </a:t>
            </a:r>
            <a:r>
              <a:rPr lang="ru-RU" dirty="0" err="1">
                <a:solidFill>
                  <a:srgbClr val="FF0000"/>
                </a:solidFill>
              </a:rPr>
              <a:t>кейіпкері</a:t>
            </a:r>
            <a:r>
              <a:rPr lang="ru-RU" dirty="0">
                <a:solidFill>
                  <a:srgbClr val="FF0000"/>
                </a:solidFill>
              </a:rPr>
              <a:t> </a:t>
            </a:r>
            <a:r>
              <a:rPr lang="ru-RU" dirty="0" err="1">
                <a:solidFill>
                  <a:srgbClr val="FF0000"/>
                </a:solidFill>
              </a:rPr>
              <a:t>түрлі</a:t>
            </a:r>
            <a:r>
              <a:rPr lang="ru-RU" dirty="0">
                <a:solidFill>
                  <a:srgbClr val="FF0000"/>
                </a:solidFill>
              </a:rPr>
              <a:t> </a:t>
            </a:r>
            <a:r>
              <a:rPr lang="ru-RU" dirty="0" err="1">
                <a:solidFill>
                  <a:srgbClr val="FF0000"/>
                </a:solidFill>
              </a:rPr>
              <a:t>кәсіппен</a:t>
            </a:r>
            <a:r>
              <a:rPr lang="ru-RU" dirty="0">
                <a:solidFill>
                  <a:srgbClr val="FF0000"/>
                </a:solidFill>
              </a:rPr>
              <a:t> </a:t>
            </a:r>
            <a:r>
              <a:rPr lang="ru-RU" dirty="0" err="1">
                <a:solidFill>
                  <a:srgbClr val="FF0000"/>
                </a:solidFill>
              </a:rPr>
              <a:t>шұғылданса</a:t>
            </a:r>
            <a:r>
              <a:rPr lang="ru-RU" dirty="0">
                <a:solidFill>
                  <a:srgbClr val="FF0000"/>
                </a:solidFill>
              </a:rPr>
              <a:t> да, </a:t>
            </a:r>
            <a:r>
              <a:rPr lang="ru-RU" dirty="0" err="1">
                <a:solidFill>
                  <a:srgbClr val="FF0000"/>
                </a:solidFill>
              </a:rPr>
              <a:t>ешбірінен</a:t>
            </a:r>
            <a:r>
              <a:rPr lang="ru-RU" dirty="0">
                <a:solidFill>
                  <a:srgbClr val="FF0000"/>
                </a:solidFill>
              </a:rPr>
              <a:t> </a:t>
            </a:r>
            <a:r>
              <a:rPr lang="ru-RU" dirty="0" err="1">
                <a:solidFill>
                  <a:srgbClr val="FF0000"/>
                </a:solidFill>
              </a:rPr>
              <a:t>қанағат</a:t>
            </a:r>
            <a:r>
              <a:rPr lang="ru-RU" dirty="0">
                <a:solidFill>
                  <a:srgbClr val="FF0000"/>
                </a:solidFill>
              </a:rPr>
              <a:t>, </a:t>
            </a:r>
            <a:r>
              <a:rPr lang="ru-RU" dirty="0" err="1">
                <a:solidFill>
                  <a:srgbClr val="FF0000"/>
                </a:solidFill>
              </a:rPr>
              <a:t>теңдік</a:t>
            </a:r>
            <a:r>
              <a:rPr lang="ru-RU" dirty="0">
                <a:solidFill>
                  <a:srgbClr val="FF0000"/>
                </a:solidFill>
              </a:rPr>
              <a:t> </a:t>
            </a:r>
            <a:r>
              <a:rPr lang="ru-RU" dirty="0" err="1">
                <a:solidFill>
                  <a:srgbClr val="FF0000"/>
                </a:solidFill>
              </a:rPr>
              <a:t>таппай</a:t>
            </a:r>
            <a:r>
              <a:rPr lang="ru-RU" dirty="0">
                <a:solidFill>
                  <a:srgbClr val="FF0000"/>
                </a:solidFill>
              </a:rPr>
              <a:t>, </a:t>
            </a:r>
            <a:r>
              <a:rPr lang="ru-RU" dirty="0" err="1">
                <a:solidFill>
                  <a:srgbClr val="FF0000"/>
                </a:solidFill>
              </a:rPr>
              <a:t>әділетті</a:t>
            </a:r>
            <a:r>
              <a:rPr lang="ru-RU" dirty="0">
                <a:solidFill>
                  <a:srgbClr val="FF0000"/>
                </a:solidFill>
              </a:rPr>
              <a:t> </a:t>
            </a:r>
            <a:r>
              <a:rPr lang="ru-RU" dirty="0" err="1">
                <a:solidFill>
                  <a:srgbClr val="FF0000"/>
                </a:solidFill>
              </a:rPr>
              <a:t>қоғамды</a:t>
            </a:r>
            <a:r>
              <a:rPr lang="ru-RU" dirty="0">
                <a:solidFill>
                  <a:srgbClr val="FF0000"/>
                </a:solidFill>
              </a:rPr>
              <a:t> </a:t>
            </a:r>
            <a:r>
              <a:rPr lang="ru-RU" dirty="0" err="1">
                <a:solidFill>
                  <a:srgbClr val="FF0000"/>
                </a:solidFill>
              </a:rPr>
              <a:t>аңсайды</a:t>
            </a:r>
            <a:r>
              <a:rPr lang="ru-RU" dirty="0">
                <a:solidFill>
                  <a:srgbClr val="FF0000"/>
                </a:solidFill>
              </a:rPr>
              <a:t>. </a:t>
            </a:r>
            <a:r>
              <a:rPr lang="ru-RU" dirty="0" err="1">
                <a:solidFill>
                  <a:srgbClr val="FF0000"/>
                </a:solidFill>
              </a:rPr>
              <a:t>Шығармада</a:t>
            </a:r>
            <a:r>
              <a:rPr lang="ru-RU" dirty="0">
                <a:solidFill>
                  <a:srgbClr val="FF0000"/>
                </a:solidFill>
              </a:rPr>
              <a:t> </a:t>
            </a:r>
            <a:r>
              <a:rPr lang="ru-RU" dirty="0" err="1">
                <a:solidFill>
                  <a:srgbClr val="FF0000"/>
                </a:solidFill>
              </a:rPr>
              <a:t>ақын</a:t>
            </a:r>
            <a:r>
              <a:rPr lang="ru-RU" dirty="0">
                <a:solidFill>
                  <a:srgbClr val="FF0000"/>
                </a:solidFill>
              </a:rPr>
              <a:t> </a:t>
            </a:r>
            <a:r>
              <a:rPr lang="ru-RU" dirty="0" err="1">
                <a:solidFill>
                  <a:srgbClr val="FF0000"/>
                </a:solidFill>
              </a:rPr>
              <a:t>түсінігіндегі</a:t>
            </a:r>
            <a:r>
              <a:rPr lang="ru-RU" dirty="0">
                <a:solidFill>
                  <a:srgbClr val="FF0000"/>
                </a:solidFill>
              </a:rPr>
              <a:t> </a:t>
            </a:r>
            <a:r>
              <a:rPr lang="ru-RU" dirty="0" err="1">
                <a:solidFill>
                  <a:srgbClr val="FF0000"/>
                </a:solidFill>
              </a:rPr>
              <a:t>болашақ</a:t>
            </a:r>
            <a:r>
              <a:rPr lang="ru-RU" dirty="0">
                <a:solidFill>
                  <a:srgbClr val="FF0000"/>
                </a:solidFill>
              </a:rPr>
              <a:t> </a:t>
            </a:r>
            <a:r>
              <a:rPr lang="ru-RU" dirty="0" err="1">
                <a:solidFill>
                  <a:srgbClr val="FF0000"/>
                </a:solidFill>
              </a:rPr>
              <a:t>жаңа</a:t>
            </a:r>
            <a:r>
              <a:rPr lang="ru-RU" dirty="0">
                <a:solidFill>
                  <a:srgbClr val="FF0000"/>
                </a:solidFill>
              </a:rPr>
              <a:t> </a:t>
            </a:r>
            <a:r>
              <a:rPr lang="ru-RU" dirty="0" err="1">
                <a:solidFill>
                  <a:srgbClr val="FF0000"/>
                </a:solidFill>
              </a:rPr>
              <a:t>қоғамның</a:t>
            </a:r>
            <a:r>
              <a:rPr lang="ru-RU" dirty="0">
                <a:solidFill>
                  <a:srgbClr val="FF0000"/>
                </a:solidFill>
              </a:rPr>
              <a:t> </a:t>
            </a:r>
            <a:r>
              <a:rPr lang="ru-RU" dirty="0" err="1">
                <a:solidFill>
                  <a:srgbClr val="FF0000"/>
                </a:solidFill>
              </a:rPr>
              <a:t>бейнесі</a:t>
            </a:r>
            <a:r>
              <a:rPr lang="ru-RU" dirty="0">
                <a:solidFill>
                  <a:srgbClr val="FF0000"/>
                </a:solidFill>
              </a:rPr>
              <a:t> </a:t>
            </a:r>
            <a:r>
              <a:rPr lang="ru-RU" dirty="0" err="1">
                <a:solidFill>
                  <a:srgbClr val="FF0000"/>
                </a:solidFill>
              </a:rPr>
              <a:t>жасалады</a:t>
            </a:r>
            <a:r>
              <a:rPr lang="ru-RU" dirty="0">
                <a:solidFill>
                  <a:srgbClr val="FF0000"/>
                </a:solidFill>
              </a:rPr>
              <a:t>. </a:t>
            </a:r>
            <a:r>
              <a:rPr lang="ru-RU" dirty="0" err="1">
                <a:solidFill>
                  <a:srgbClr val="FF0000"/>
                </a:solidFill>
              </a:rPr>
              <a:t>Шығарманың</a:t>
            </a:r>
            <a:r>
              <a:rPr lang="ru-RU" dirty="0">
                <a:solidFill>
                  <a:srgbClr val="FF0000"/>
                </a:solidFill>
              </a:rPr>
              <a:t> </a:t>
            </a:r>
            <a:r>
              <a:rPr lang="ru-RU" dirty="0" err="1">
                <a:solidFill>
                  <a:srgbClr val="FF0000"/>
                </a:solidFill>
              </a:rPr>
              <a:t>негізгі</a:t>
            </a:r>
            <a:r>
              <a:rPr lang="ru-RU" dirty="0">
                <a:solidFill>
                  <a:srgbClr val="FF0000"/>
                </a:solidFill>
              </a:rPr>
              <a:t> </a:t>
            </a:r>
            <a:r>
              <a:rPr lang="ru-RU" dirty="0" err="1">
                <a:solidFill>
                  <a:srgbClr val="FF0000"/>
                </a:solidFill>
              </a:rPr>
              <a:t>идеясы</a:t>
            </a:r>
            <a:r>
              <a:rPr lang="ru-RU" dirty="0">
                <a:solidFill>
                  <a:srgbClr val="FF0000"/>
                </a:solidFill>
              </a:rPr>
              <a:t> </a:t>
            </a:r>
            <a:r>
              <a:rPr lang="ru-RU" dirty="0" err="1">
                <a:solidFill>
                  <a:srgbClr val="FF0000"/>
                </a:solidFill>
              </a:rPr>
              <a:t>адам</a:t>
            </a:r>
            <a:r>
              <a:rPr lang="ru-RU" dirty="0">
                <a:solidFill>
                  <a:srgbClr val="FF0000"/>
                </a:solidFill>
              </a:rPr>
              <a:t> </a:t>
            </a:r>
            <a:r>
              <a:rPr lang="ru-RU" dirty="0" err="1">
                <a:solidFill>
                  <a:srgbClr val="FF0000"/>
                </a:solidFill>
              </a:rPr>
              <a:t>өмірді</a:t>
            </a:r>
            <a:r>
              <a:rPr lang="ru-RU" dirty="0">
                <a:solidFill>
                  <a:srgbClr val="FF0000"/>
                </a:solidFill>
              </a:rPr>
              <a:t> </a:t>
            </a:r>
            <a:r>
              <a:rPr lang="ru-RU" dirty="0" err="1">
                <a:solidFill>
                  <a:srgbClr val="FF0000"/>
                </a:solidFill>
              </a:rPr>
              <a:t>өз</a:t>
            </a:r>
            <a:r>
              <a:rPr lang="ru-RU" dirty="0">
                <a:solidFill>
                  <a:srgbClr val="FF0000"/>
                </a:solidFill>
              </a:rPr>
              <a:t> </a:t>
            </a:r>
            <a:r>
              <a:rPr lang="ru-RU" dirty="0" err="1">
                <a:solidFill>
                  <a:srgbClr val="FF0000"/>
                </a:solidFill>
              </a:rPr>
              <a:t>тілегіне</a:t>
            </a:r>
            <a:r>
              <a:rPr lang="ru-RU" dirty="0">
                <a:solidFill>
                  <a:srgbClr val="FF0000"/>
                </a:solidFill>
              </a:rPr>
              <a:t> </a:t>
            </a:r>
            <a:r>
              <a:rPr lang="ru-RU" dirty="0" err="1">
                <a:solidFill>
                  <a:srgbClr val="FF0000"/>
                </a:solidFill>
              </a:rPr>
              <a:t>бағындыра</a:t>
            </a:r>
            <a:r>
              <a:rPr lang="ru-RU" dirty="0">
                <a:solidFill>
                  <a:srgbClr val="FF0000"/>
                </a:solidFill>
              </a:rPr>
              <a:t> </a:t>
            </a:r>
            <a:r>
              <a:rPr lang="ru-RU" dirty="0" err="1">
                <a:solidFill>
                  <a:srgbClr val="FF0000"/>
                </a:solidFill>
              </a:rPr>
              <a:t>алады</a:t>
            </a:r>
            <a:r>
              <a:rPr lang="ru-RU" dirty="0">
                <a:solidFill>
                  <a:srgbClr val="FF0000"/>
                </a:solidFill>
              </a:rPr>
              <a:t> </a:t>
            </a:r>
            <a:r>
              <a:rPr lang="ru-RU" dirty="0" err="1">
                <a:solidFill>
                  <a:srgbClr val="FF0000"/>
                </a:solidFill>
              </a:rPr>
              <a:t>және</a:t>
            </a:r>
            <a:r>
              <a:rPr lang="ru-RU" dirty="0">
                <a:solidFill>
                  <a:srgbClr val="FF0000"/>
                </a:solidFill>
              </a:rPr>
              <a:t> </a:t>
            </a:r>
            <a:r>
              <a:rPr lang="ru-RU" dirty="0" err="1">
                <a:solidFill>
                  <a:srgbClr val="FF0000"/>
                </a:solidFill>
              </a:rPr>
              <a:t>соған</a:t>
            </a:r>
            <a:r>
              <a:rPr lang="ru-RU" dirty="0">
                <a:solidFill>
                  <a:srgbClr val="FF0000"/>
                </a:solidFill>
              </a:rPr>
              <a:t> </a:t>
            </a:r>
            <a:r>
              <a:rPr lang="ru-RU" dirty="0" err="1">
                <a:solidFill>
                  <a:srgbClr val="FF0000"/>
                </a:solidFill>
              </a:rPr>
              <a:t>ұмтылуға</a:t>
            </a:r>
            <a:r>
              <a:rPr lang="ru-RU" dirty="0">
                <a:solidFill>
                  <a:srgbClr val="FF0000"/>
                </a:solidFill>
              </a:rPr>
              <a:t> </a:t>
            </a:r>
            <a:r>
              <a:rPr lang="ru-RU" dirty="0" err="1">
                <a:solidFill>
                  <a:srgbClr val="FF0000"/>
                </a:solidFill>
              </a:rPr>
              <a:t>тиіс</a:t>
            </a:r>
            <a:r>
              <a:rPr lang="ru-RU" dirty="0">
                <a:solidFill>
                  <a:srgbClr val="FF0000"/>
                </a:solidFill>
              </a:rPr>
              <a:t> </a:t>
            </a:r>
            <a:r>
              <a:rPr lang="ru-RU" dirty="0" err="1">
                <a:solidFill>
                  <a:srgbClr val="FF0000"/>
                </a:solidFill>
              </a:rPr>
              <a:t>деген</a:t>
            </a:r>
            <a:r>
              <a:rPr lang="ru-RU" dirty="0">
                <a:solidFill>
                  <a:srgbClr val="FF0000"/>
                </a:solidFill>
              </a:rPr>
              <a:t> </a:t>
            </a:r>
            <a:r>
              <a:rPr lang="ru-RU" dirty="0" err="1">
                <a:solidFill>
                  <a:srgbClr val="FF0000"/>
                </a:solidFill>
              </a:rPr>
              <a:t>оптимистік</a:t>
            </a:r>
            <a:r>
              <a:rPr lang="ru-RU" dirty="0">
                <a:solidFill>
                  <a:srgbClr val="FF0000"/>
                </a:solidFill>
              </a:rPr>
              <a:t> </a:t>
            </a:r>
            <a:r>
              <a:rPr lang="ru-RU" dirty="0" err="1">
                <a:solidFill>
                  <a:srgbClr val="FF0000"/>
                </a:solidFill>
              </a:rPr>
              <a:t>қорытындыға</a:t>
            </a:r>
            <a:r>
              <a:rPr lang="ru-RU" dirty="0">
                <a:solidFill>
                  <a:srgbClr val="FF0000"/>
                </a:solidFill>
              </a:rPr>
              <a:t> </a:t>
            </a:r>
            <a:r>
              <a:rPr lang="ru-RU" dirty="0" err="1">
                <a:solidFill>
                  <a:srgbClr val="FF0000"/>
                </a:solidFill>
              </a:rPr>
              <a:t>саяды</a:t>
            </a:r>
            <a:r>
              <a:rPr lang="ru-RU" dirty="0">
                <a:solidFill>
                  <a:srgbClr val="FF0000"/>
                </a:solidFill>
              </a:rPr>
              <a:t>. “</a:t>
            </a:r>
            <a:r>
              <a:rPr lang="ru-RU" dirty="0" err="1">
                <a:solidFill>
                  <a:srgbClr val="FF0000"/>
                </a:solidFill>
              </a:rPr>
              <a:t>Кедей</a:t>
            </a:r>
            <a:r>
              <a:rPr lang="ru-RU" dirty="0">
                <a:solidFill>
                  <a:srgbClr val="FF0000"/>
                </a:solidFill>
              </a:rPr>
              <a:t>” </a:t>
            </a:r>
            <a:r>
              <a:rPr lang="ru-RU" dirty="0" err="1">
                <a:solidFill>
                  <a:srgbClr val="FF0000"/>
                </a:solidFill>
              </a:rPr>
              <a:t>поэмасының</a:t>
            </a:r>
            <a:r>
              <a:rPr lang="ru-RU" dirty="0">
                <a:solidFill>
                  <a:srgbClr val="FF0000"/>
                </a:solidFill>
              </a:rPr>
              <a:t> бас </a:t>
            </a:r>
            <a:r>
              <a:rPr lang="ru-RU" dirty="0" err="1">
                <a:solidFill>
                  <a:srgbClr val="FF0000"/>
                </a:solidFill>
              </a:rPr>
              <a:t>кейіпкері</a:t>
            </a:r>
            <a:r>
              <a:rPr lang="ru-RU" dirty="0">
                <a:solidFill>
                  <a:srgbClr val="FF0000"/>
                </a:solidFill>
              </a:rPr>
              <a:t> де </a:t>
            </a:r>
            <a:r>
              <a:rPr lang="ru-RU" dirty="0" err="1">
                <a:solidFill>
                  <a:srgbClr val="FF0000"/>
                </a:solidFill>
              </a:rPr>
              <a:t>өз</a:t>
            </a:r>
            <a:r>
              <a:rPr lang="ru-RU" dirty="0">
                <a:solidFill>
                  <a:srgbClr val="FF0000"/>
                </a:solidFill>
              </a:rPr>
              <a:t> </a:t>
            </a:r>
            <a:r>
              <a:rPr lang="ru-RU" dirty="0" err="1">
                <a:solidFill>
                  <a:srgbClr val="FF0000"/>
                </a:solidFill>
              </a:rPr>
              <a:t>ортасынан</a:t>
            </a:r>
            <a:r>
              <a:rPr lang="ru-RU" dirty="0">
                <a:solidFill>
                  <a:srgbClr val="FF0000"/>
                </a:solidFill>
              </a:rPr>
              <a:t> </a:t>
            </a:r>
            <a:r>
              <a:rPr lang="ru-RU" dirty="0" err="1">
                <a:solidFill>
                  <a:srgbClr val="FF0000"/>
                </a:solidFill>
              </a:rPr>
              <a:t>әділдік</a:t>
            </a:r>
            <a:r>
              <a:rPr lang="ru-RU" dirty="0">
                <a:solidFill>
                  <a:srgbClr val="FF0000"/>
                </a:solidFill>
              </a:rPr>
              <a:t> </a:t>
            </a:r>
            <a:r>
              <a:rPr lang="ru-RU" dirty="0" err="1">
                <a:solidFill>
                  <a:srgbClr val="FF0000"/>
                </a:solidFill>
              </a:rPr>
              <a:t>таппайды</a:t>
            </a:r>
            <a:r>
              <a:rPr lang="ru-RU" dirty="0">
                <a:solidFill>
                  <a:srgbClr val="FF0000"/>
                </a:solidFill>
              </a:rPr>
              <a:t>, </a:t>
            </a:r>
            <a:r>
              <a:rPr lang="ru-RU" dirty="0" err="1">
                <a:solidFill>
                  <a:srgbClr val="FF0000"/>
                </a:solidFill>
              </a:rPr>
              <a:t>қоғам</a:t>
            </a:r>
            <a:r>
              <a:rPr lang="ru-RU" dirty="0">
                <a:solidFill>
                  <a:srgbClr val="FF0000"/>
                </a:solidFill>
              </a:rPr>
              <a:t> мен </a:t>
            </a:r>
            <a:r>
              <a:rPr lang="ru-RU" dirty="0" err="1">
                <a:solidFill>
                  <a:srgbClr val="FF0000"/>
                </a:solidFill>
              </a:rPr>
              <a:t>адам</a:t>
            </a:r>
            <a:r>
              <a:rPr lang="ru-RU" dirty="0">
                <a:solidFill>
                  <a:srgbClr val="FF0000"/>
                </a:solidFill>
              </a:rPr>
              <a:t> </a:t>
            </a:r>
            <a:r>
              <a:rPr lang="ru-RU" dirty="0" err="1">
                <a:solidFill>
                  <a:srgbClr val="FF0000"/>
                </a:solidFill>
              </a:rPr>
              <a:t>арасындағы</a:t>
            </a:r>
            <a:r>
              <a:rPr lang="ru-RU" dirty="0">
                <a:solidFill>
                  <a:srgbClr val="FF0000"/>
                </a:solidFill>
              </a:rPr>
              <a:t> </a:t>
            </a:r>
            <a:r>
              <a:rPr lang="ru-RU" dirty="0" err="1">
                <a:solidFill>
                  <a:srgbClr val="FF0000"/>
                </a:solidFill>
              </a:rPr>
              <a:t>қайшылықты</a:t>
            </a:r>
            <a:r>
              <a:rPr lang="ru-RU" dirty="0">
                <a:solidFill>
                  <a:srgbClr val="FF0000"/>
                </a:solidFill>
              </a:rPr>
              <a:t> </a:t>
            </a:r>
            <a:r>
              <a:rPr lang="ru-RU" dirty="0" err="1">
                <a:solidFill>
                  <a:srgbClr val="FF0000"/>
                </a:solidFill>
              </a:rPr>
              <a:t>бітіспес</a:t>
            </a:r>
            <a:r>
              <a:rPr lang="ru-RU" dirty="0">
                <a:solidFill>
                  <a:srgbClr val="FF0000"/>
                </a:solidFill>
              </a:rPr>
              <a:t> </a:t>
            </a:r>
            <a:r>
              <a:rPr lang="ru-RU" dirty="0" err="1">
                <a:solidFill>
                  <a:srgbClr val="FF0000"/>
                </a:solidFill>
              </a:rPr>
              <a:t>күреске</a:t>
            </a:r>
            <a:r>
              <a:rPr lang="ru-RU" dirty="0">
                <a:solidFill>
                  <a:srgbClr val="FF0000"/>
                </a:solidFill>
              </a:rPr>
              <a:t> </a:t>
            </a:r>
            <a:r>
              <a:rPr lang="ru-RU" dirty="0" err="1">
                <a:solidFill>
                  <a:srgbClr val="FF0000"/>
                </a:solidFill>
              </a:rPr>
              <a:t>ұластырады</a:t>
            </a:r>
            <a:r>
              <a:rPr lang="ru-RU" dirty="0">
                <a:solidFill>
                  <a:srgbClr val="FF0000"/>
                </a:solidFill>
              </a:rPr>
              <a:t>. “</a:t>
            </a:r>
            <a:r>
              <a:rPr lang="ru-RU" dirty="0" err="1">
                <a:solidFill>
                  <a:srgbClr val="FF0000"/>
                </a:solidFill>
              </a:rPr>
              <a:t>Айтыс</a:t>
            </a:r>
            <a:r>
              <a:rPr lang="ru-RU" dirty="0">
                <a:solidFill>
                  <a:srgbClr val="FF0000"/>
                </a:solidFill>
              </a:rPr>
              <a:t>” </a:t>
            </a:r>
            <a:r>
              <a:rPr lang="ru-RU" dirty="0" err="1">
                <a:solidFill>
                  <a:srgbClr val="FF0000"/>
                </a:solidFill>
              </a:rPr>
              <a:t>поэмасы</a:t>
            </a:r>
            <a:r>
              <a:rPr lang="ru-RU" dirty="0">
                <a:solidFill>
                  <a:srgbClr val="FF0000"/>
                </a:solidFill>
              </a:rPr>
              <a:t> </a:t>
            </a:r>
            <a:r>
              <a:rPr lang="ru-RU" dirty="0" err="1">
                <a:solidFill>
                  <a:srgbClr val="FF0000"/>
                </a:solidFill>
              </a:rPr>
              <a:t>толық</a:t>
            </a:r>
            <a:r>
              <a:rPr lang="ru-RU" dirty="0">
                <a:solidFill>
                  <a:srgbClr val="FF0000"/>
                </a:solidFill>
              </a:rPr>
              <a:t> </a:t>
            </a:r>
            <a:r>
              <a:rPr lang="ru-RU" dirty="0" err="1">
                <a:solidFill>
                  <a:srgbClr val="FF0000"/>
                </a:solidFill>
              </a:rPr>
              <a:t>аяқталмаған</a:t>
            </a:r>
            <a:r>
              <a:rPr lang="ru-RU" dirty="0">
                <a:solidFill>
                  <a:srgbClr val="FF0000"/>
                </a:solidFill>
              </a:rPr>
              <a:t>, </a:t>
            </a:r>
            <a:r>
              <a:rPr lang="ru-RU" dirty="0" err="1">
                <a:solidFill>
                  <a:srgbClr val="FF0000"/>
                </a:solidFill>
              </a:rPr>
              <a:t>онда</a:t>
            </a:r>
            <a:r>
              <a:rPr lang="ru-RU" dirty="0">
                <a:solidFill>
                  <a:srgbClr val="FF0000"/>
                </a:solidFill>
              </a:rPr>
              <a:t> </a:t>
            </a:r>
            <a:r>
              <a:rPr lang="ru-RU" dirty="0" err="1">
                <a:solidFill>
                  <a:srgbClr val="FF0000"/>
                </a:solidFill>
              </a:rPr>
              <a:t>Торайғыров</a:t>
            </a:r>
            <a:r>
              <a:rPr lang="ru-RU" dirty="0">
                <a:solidFill>
                  <a:srgbClr val="FF0000"/>
                </a:solidFill>
              </a:rPr>
              <a:t> </a:t>
            </a:r>
            <a:r>
              <a:rPr lang="ru-RU" dirty="0" err="1">
                <a:solidFill>
                  <a:srgbClr val="FF0000"/>
                </a:solidFill>
              </a:rPr>
              <a:t>қала</a:t>
            </a:r>
            <a:r>
              <a:rPr lang="ru-RU" dirty="0">
                <a:solidFill>
                  <a:srgbClr val="FF0000"/>
                </a:solidFill>
              </a:rPr>
              <a:t> </a:t>
            </a:r>
            <a:r>
              <a:rPr lang="ru-RU" dirty="0" err="1">
                <a:solidFill>
                  <a:srgbClr val="FF0000"/>
                </a:solidFill>
              </a:rPr>
              <a:t>ақыны</a:t>
            </a:r>
            <a:r>
              <a:rPr lang="ru-RU" dirty="0">
                <a:solidFill>
                  <a:srgbClr val="FF0000"/>
                </a:solidFill>
              </a:rPr>
              <a:t> мен дала </a:t>
            </a:r>
            <a:r>
              <a:rPr lang="ru-RU" dirty="0" err="1">
                <a:solidFill>
                  <a:srgbClr val="FF0000"/>
                </a:solidFill>
              </a:rPr>
              <a:t>ақынын</a:t>
            </a:r>
            <a:r>
              <a:rPr lang="ru-RU" dirty="0">
                <a:solidFill>
                  <a:srgbClr val="FF0000"/>
                </a:solidFill>
              </a:rPr>
              <a:t> </a:t>
            </a:r>
            <a:r>
              <a:rPr lang="ru-RU" dirty="0" err="1">
                <a:solidFill>
                  <a:srgbClr val="FF0000"/>
                </a:solidFill>
              </a:rPr>
              <a:t>айтыстырып</a:t>
            </a:r>
            <a:r>
              <a:rPr lang="ru-RU" dirty="0">
                <a:solidFill>
                  <a:srgbClr val="FF0000"/>
                </a:solidFill>
              </a:rPr>
              <a:t>, </a:t>
            </a:r>
            <a:r>
              <a:rPr lang="ru-RU" dirty="0" err="1">
                <a:solidFill>
                  <a:srgbClr val="FF0000"/>
                </a:solidFill>
              </a:rPr>
              <a:t>екі</a:t>
            </a:r>
            <a:r>
              <a:rPr lang="ru-RU" dirty="0">
                <a:solidFill>
                  <a:srgbClr val="FF0000"/>
                </a:solidFill>
              </a:rPr>
              <a:t> </a:t>
            </a:r>
            <a:r>
              <a:rPr lang="ru-RU" dirty="0" err="1">
                <a:solidFill>
                  <a:srgbClr val="FF0000"/>
                </a:solidFill>
              </a:rPr>
              <a:t>ортаның</a:t>
            </a:r>
            <a:r>
              <a:rPr lang="ru-RU" dirty="0">
                <a:solidFill>
                  <a:srgbClr val="FF0000"/>
                </a:solidFill>
              </a:rPr>
              <a:t> </a:t>
            </a:r>
            <a:r>
              <a:rPr lang="ru-RU" dirty="0" err="1">
                <a:solidFill>
                  <a:srgbClr val="FF0000"/>
                </a:solidFill>
              </a:rPr>
              <a:t>қайшылықты</a:t>
            </a:r>
            <a:r>
              <a:rPr lang="ru-RU" dirty="0">
                <a:solidFill>
                  <a:srgbClr val="FF0000"/>
                </a:solidFill>
              </a:rPr>
              <a:t> </a:t>
            </a:r>
            <a:r>
              <a:rPr lang="ru-RU" dirty="0" err="1">
                <a:solidFill>
                  <a:srgbClr val="FF0000"/>
                </a:solidFill>
              </a:rPr>
              <a:t>жақтары</a:t>
            </a:r>
            <a:r>
              <a:rPr lang="ru-RU" dirty="0">
                <a:solidFill>
                  <a:srgbClr val="FF0000"/>
                </a:solidFill>
              </a:rPr>
              <a:t> мен </a:t>
            </a:r>
            <a:r>
              <a:rPr lang="ru-RU" dirty="0" err="1">
                <a:solidFill>
                  <a:srgbClr val="FF0000"/>
                </a:solidFill>
              </a:rPr>
              <a:t>адамға</a:t>
            </a:r>
            <a:r>
              <a:rPr lang="ru-RU" dirty="0">
                <a:solidFill>
                  <a:srgbClr val="FF0000"/>
                </a:solidFill>
              </a:rPr>
              <a:t> </a:t>
            </a:r>
            <a:r>
              <a:rPr lang="ru-RU" dirty="0" err="1">
                <a:solidFill>
                  <a:srgbClr val="FF0000"/>
                </a:solidFill>
              </a:rPr>
              <a:t>пайдалы</a:t>
            </a:r>
            <a:r>
              <a:rPr lang="ru-RU" dirty="0">
                <a:solidFill>
                  <a:srgbClr val="FF0000"/>
                </a:solidFill>
              </a:rPr>
              <a:t> </a:t>
            </a:r>
            <a:r>
              <a:rPr lang="ru-RU" dirty="0" err="1">
                <a:solidFill>
                  <a:srgbClr val="FF0000"/>
                </a:solidFill>
              </a:rPr>
              <a:t>тұстарын</a:t>
            </a:r>
            <a:r>
              <a:rPr lang="ru-RU" dirty="0">
                <a:solidFill>
                  <a:srgbClr val="FF0000"/>
                </a:solidFill>
              </a:rPr>
              <a:t> </a:t>
            </a:r>
            <a:r>
              <a:rPr lang="ru-RU" dirty="0" err="1">
                <a:solidFill>
                  <a:srgbClr val="FF0000"/>
                </a:solidFill>
              </a:rPr>
              <a:t>қатар</a:t>
            </a:r>
            <a:r>
              <a:rPr lang="ru-RU" dirty="0">
                <a:solidFill>
                  <a:srgbClr val="FF0000"/>
                </a:solidFill>
              </a:rPr>
              <a:t> </a:t>
            </a:r>
            <a:r>
              <a:rPr lang="ru-RU" dirty="0" err="1">
                <a:solidFill>
                  <a:srgbClr val="FF0000"/>
                </a:solidFill>
              </a:rPr>
              <a:t>алып</a:t>
            </a:r>
            <a:r>
              <a:rPr lang="ru-RU" dirty="0">
                <a:solidFill>
                  <a:srgbClr val="FF0000"/>
                </a:solidFill>
              </a:rPr>
              <a:t> </a:t>
            </a:r>
            <a:r>
              <a:rPr lang="ru-RU" dirty="0" err="1">
                <a:solidFill>
                  <a:srgbClr val="FF0000"/>
                </a:solidFill>
              </a:rPr>
              <a:t>суреттейді</a:t>
            </a:r>
            <a:r>
              <a:rPr lang="ru-RU" dirty="0">
                <a:solidFill>
                  <a:srgbClr val="FF0000"/>
                </a:solidFill>
              </a:rPr>
              <a:t>. </a:t>
            </a:r>
            <a:r>
              <a:rPr lang="ru-RU" dirty="0" err="1">
                <a:solidFill>
                  <a:srgbClr val="FF0000"/>
                </a:solidFill>
              </a:rPr>
              <a:t>Торайғыров</a:t>
            </a:r>
            <a:r>
              <a:rPr lang="ru-RU" dirty="0">
                <a:solidFill>
                  <a:srgbClr val="FF0000"/>
                </a:solidFill>
              </a:rPr>
              <a:t> </a:t>
            </a:r>
            <a:r>
              <a:rPr lang="ru-RU" dirty="0" err="1">
                <a:solidFill>
                  <a:srgbClr val="FF0000"/>
                </a:solidFill>
              </a:rPr>
              <a:t>шығармалары</a:t>
            </a:r>
            <a:r>
              <a:rPr lang="ru-RU" dirty="0">
                <a:solidFill>
                  <a:srgbClr val="FF0000"/>
                </a:solidFill>
              </a:rPr>
              <a:t> – 20 </a:t>
            </a:r>
            <a:r>
              <a:rPr lang="ru-RU" dirty="0" err="1">
                <a:solidFill>
                  <a:srgbClr val="FF0000"/>
                </a:solidFill>
              </a:rPr>
              <a:t>ғасырдың</a:t>
            </a:r>
            <a:r>
              <a:rPr lang="ru-RU" dirty="0">
                <a:solidFill>
                  <a:srgbClr val="FF0000"/>
                </a:solidFill>
              </a:rPr>
              <a:t> </a:t>
            </a:r>
            <a:r>
              <a:rPr lang="ru-RU" dirty="0" err="1">
                <a:solidFill>
                  <a:srgbClr val="FF0000"/>
                </a:solidFill>
              </a:rPr>
              <a:t>басындағы</a:t>
            </a:r>
            <a:r>
              <a:rPr lang="ru-RU" dirty="0">
                <a:solidFill>
                  <a:srgbClr val="FF0000"/>
                </a:solidFill>
              </a:rPr>
              <a:t> </a:t>
            </a:r>
            <a:r>
              <a:rPr lang="ru-RU" dirty="0" err="1">
                <a:solidFill>
                  <a:srgbClr val="FF0000"/>
                </a:solidFill>
              </a:rPr>
              <a:t>қазақ</a:t>
            </a:r>
            <a:r>
              <a:rPr lang="ru-RU" dirty="0">
                <a:solidFill>
                  <a:srgbClr val="FF0000"/>
                </a:solidFill>
              </a:rPr>
              <a:t> </a:t>
            </a:r>
            <a:r>
              <a:rPr lang="ru-RU" dirty="0" err="1">
                <a:solidFill>
                  <a:srgbClr val="FF0000"/>
                </a:solidFill>
              </a:rPr>
              <a:t>қоғамы</a:t>
            </a:r>
            <a:r>
              <a:rPr lang="ru-RU" dirty="0">
                <a:solidFill>
                  <a:srgbClr val="FF0000"/>
                </a:solidFill>
              </a:rPr>
              <a:t> </a:t>
            </a:r>
            <a:r>
              <a:rPr lang="ru-RU" dirty="0" err="1">
                <a:solidFill>
                  <a:srgbClr val="FF0000"/>
                </a:solidFill>
              </a:rPr>
              <a:t>шындығын</a:t>
            </a:r>
            <a:r>
              <a:rPr lang="ru-RU" dirty="0">
                <a:solidFill>
                  <a:srgbClr val="FF0000"/>
                </a:solidFill>
              </a:rPr>
              <a:t>, </a:t>
            </a:r>
            <a:r>
              <a:rPr lang="ru-RU" dirty="0" err="1">
                <a:solidFill>
                  <a:srgbClr val="FF0000"/>
                </a:solidFill>
              </a:rPr>
              <a:t>ондағы</a:t>
            </a:r>
            <a:r>
              <a:rPr lang="ru-RU" dirty="0">
                <a:solidFill>
                  <a:srgbClr val="FF0000"/>
                </a:solidFill>
              </a:rPr>
              <a:t> </a:t>
            </a:r>
            <a:r>
              <a:rPr lang="ru-RU" dirty="0" err="1">
                <a:solidFill>
                  <a:srgbClr val="FF0000"/>
                </a:solidFill>
              </a:rPr>
              <a:t>жаңашыл</a:t>
            </a:r>
            <a:r>
              <a:rPr lang="ru-RU" dirty="0">
                <a:solidFill>
                  <a:srgbClr val="FF0000"/>
                </a:solidFill>
              </a:rPr>
              <a:t> ой-</a:t>
            </a:r>
            <a:r>
              <a:rPr lang="ru-RU" dirty="0" err="1">
                <a:solidFill>
                  <a:srgbClr val="FF0000"/>
                </a:solidFill>
              </a:rPr>
              <a:t>пікірдің</a:t>
            </a:r>
            <a:r>
              <a:rPr lang="ru-RU" dirty="0">
                <a:solidFill>
                  <a:srgbClr val="FF0000"/>
                </a:solidFill>
              </a:rPr>
              <a:t> </a:t>
            </a:r>
            <a:r>
              <a:rPr lang="ru-RU" dirty="0" err="1">
                <a:solidFill>
                  <a:srgbClr val="FF0000"/>
                </a:solidFill>
              </a:rPr>
              <a:t>дамуын</a:t>
            </a:r>
            <a:r>
              <a:rPr lang="ru-RU" dirty="0">
                <a:solidFill>
                  <a:srgbClr val="FF0000"/>
                </a:solidFill>
              </a:rPr>
              <a:t> </a:t>
            </a:r>
            <a:r>
              <a:rPr lang="ru-RU" dirty="0" err="1">
                <a:solidFill>
                  <a:srgbClr val="FF0000"/>
                </a:solidFill>
              </a:rPr>
              <a:t>танытатын</a:t>
            </a:r>
            <a:r>
              <a:rPr lang="ru-RU" dirty="0">
                <a:solidFill>
                  <a:srgbClr val="FF0000"/>
                </a:solidFill>
              </a:rPr>
              <a:t> </a:t>
            </a:r>
            <a:r>
              <a:rPr lang="ru-RU" dirty="0" err="1">
                <a:solidFill>
                  <a:srgbClr val="FF0000"/>
                </a:solidFill>
              </a:rPr>
              <a:t>үлкен</a:t>
            </a:r>
            <a:r>
              <a:rPr lang="ru-RU" dirty="0">
                <a:solidFill>
                  <a:srgbClr val="FF0000"/>
                </a:solidFill>
              </a:rPr>
              <a:t> белес. </a:t>
            </a:r>
            <a:r>
              <a:rPr lang="ru-RU" dirty="0" err="1">
                <a:solidFill>
                  <a:srgbClr val="FF0000"/>
                </a:solidFill>
              </a:rPr>
              <a:t>Оның</a:t>
            </a:r>
            <a:r>
              <a:rPr lang="ru-RU" dirty="0">
                <a:solidFill>
                  <a:srgbClr val="FF0000"/>
                </a:solidFill>
              </a:rPr>
              <a:t> </a:t>
            </a:r>
            <a:r>
              <a:rPr lang="ru-RU" dirty="0" err="1">
                <a:solidFill>
                  <a:srgbClr val="FF0000"/>
                </a:solidFill>
              </a:rPr>
              <a:t>ізденістері</a:t>
            </a:r>
            <a:r>
              <a:rPr lang="ru-RU" dirty="0">
                <a:solidFill>
                  <a:srgbClr val="FF0000"/>
                </a:solidFill>
              </a:rPr>
              <a:t> “</a:t>
            </a:r>
            <a:r>
              <a:rPr lang="ru-RU" dirty="0" err="1">
                <a:solidFill>
                  <a:srgbClr val="FF0000"/>
                </a:solidFill>
              </a:rPr>
              <a:t>шындықтың</a:t>
            </a:r>
            <a:r>
              <a:rPr lang="ru-RU" dirty="0">
                <a:solidFill>
                  <a:srgbClr val="FF0000"/>
                </a:solidFill>
              </a:rPr>
              <a:t> </a:t>
            </a:r>
            <a:r>
              <a:rPr lang="ru-RU" dirty="0" err="1">
                <a:solidFill>
                  <a:srgbClr val="FF0000"/>
                </a:solidFill>
              </a:rPr>
              <a:t>ауылын</a:t>
            </a:r>
            <a:r>
              <a:rPr lang="ru-RU" dirty="0">
                <a:solidFill>
                  <a:srgbClr val="FF0000"/>
                </a:solidFill>
              </a:rPr>
              <a:t> </a:t>
            </a:r>
            <a:r>
              <a:rPr lang="ru-RU" dirty="0" err="1">
                <a:solidFill>
                  <a:srgbClr val="FF0000"/>
                </a:solidFill>
              </a:rPr>
              <a:t>іздеумен</a:t>
            </a:r>
            <a:r>
              <a:rPr lang="ru-RU" dirty="0">
                <a:solidFill>
                  <a:srgbClr val="FF0000"/>
                </a:solidFill>
              </a:rPr>
              <a:t>” </a:t>
            </a:r>
            <a:r>
              <a:rPr lang="ru-RU" dirty="0" err="1">
                <a:solidFill>
                  <a:srgbClr val="FF0000"/>
                </a:solidFill>
              </a:rPr>
              <a:t>байланысты</a:t>
            </a:r>
            <a:r>
              <a:rPr lang="ru-RU" dirty="0">
                <a:solidFill>
                  <a:srgbClr val="FF0000"/>
                </a:solidFill>
              </a:rPr>
              <a:t>, </a:t>
            </a:r>
            <a:r>
              <a:rPr lang="ru-RU" dirty="0" err="1">
                <a:solidFill>
                  <a:srgbClr val="FF0000"/>
                </a:solidFill>
              </a:rPr>
              <a:t>оның</a:t>
            </a:r>
            <a:r>
              <a:rPr lang="ru-RU" dirty="0">
                <a:solidFill>
                  <a:srgbClr val="FF0000"/>
                </a:solidFill>
              </a:rPr>
              <a:t> </a:t>
            </a:r>
            <a:r>
              <a:rPr lang="ru-RU" dirty="0" err="1">
                <a:solidFill>
                  <a:srgbClr val="FF0000"/>
                </a:solidFill>
                <a:hlinkClick r:id="rId2" tooltip="Реализм"/>
              </a:rPr>
              <a:t>реализмі</a:t>
            </a:r>
            <a:r>
              <a:rPr lang="ru-RU" dirty="0">
                <a:solidFill>
                  <a:srgbClr val="FF0000"/>
                </a:solidFill>
              </a:rPr>
              <a:t> </a:t>
            </a:r>
            <a:r>
              <a:rPr lang="ru-RU" dirty="0" err="1">
                <a:solidFill>
                  <a:srgbClr val="FF0000"/>
                </a:solidFill>
              </a:rPr>
              <a:t>бұлтақсыз</a:t>
            </a:r>
            <a:r>
              <a:rPr lang="ru-RU" dirty="0">
                <a:solidFill>
                  <a:srgbClr val="FF0000"/>
                </a:solidFill>
              </a:rPr>
              <a:t>, </a:t>
            </a:r>
            <a:r>
              <a:rPr lang="ru-RU" dirty="0" err="1">
                <a:solidFill>
                  <a:srgbClr val="FF0000"/>
                </a:solidFill>
              </a:rPr>
              <a:t>жалтақсыз</a:t>
            </a:r>
            <a:r>
              <a:rPr lang="ru-RU" dirty="0">
                <a:solidFill>
                  <a:srgbClr val="FF0000"/>
                </a:solidFill>
              </a:rPr>
              <a:t> </a:t>
            </a:r>
            <a:r>
              <a:rPr lang="ru-RU" dirty="0" err="1">
                <a:solidFill>
                  <a:srgbClr val="FF0000"/>
                </a:solidFill>
              </a:rPr>
              <a:t>айтылған</a:t>
            </a:r>
            <a:r>
              <a:rPr lang="ru-RU" dirty="0">
                <a:solidFill>
                  <a:srgbClr val="FF0000"/>
                </a:solidFill>
              </a:rPr>
              <a:t> </a:t>
            </a:r>
            <a:r>
              <a:rPr lang="ru-RU" dirty="0" err="1">
                <a:solidFill>
                  <a:srgbClr val="FF0000"/>
                </a:solidFill>
              </a:rPr>
              <a:t>шындыққа</a:t>
            </a:r>
            <a:r>
              <a:rPr lang="ru-RU" dirty="0">
                <a:solidFill>
                  <a:srgbClr val="FF0000"/>
                </a:solidFill>
              </a:rPr>
              <a:t>, </a:t>
            </a:r>
            <a:r>
              <a:rPr lang="ru-RU" dirty="0" err="1">
                <a:solidFill>
                  <a:srgbClr val="FF0000"/>
                </a:solidFill>
              </a:rPr>
              <a:t>әлеуметтік</a:t>
            </a:r>
            <a:r>
              <a:rPr lang="ru-RU" dirty="0">
                <a:solidFill>
                  <a:srgbClr val="FF0000"/>
                </a:solidFill>
              </a:rPr>
              <a:t> </a:t>
            </a:r>
            <a:r>
              <a:rPr lang="ru-RU" dirty="0" err="1">
                <a:solidFill>
                  <a:srgbClr val="FF0000"/>
                </a:solidFill>
              </a:rPr>
              <a:t>тіршіліктің</a:t>
            </a:r>
            <a:r>
              <a:rPr lang="ru-RU" dirty="0">
                <a:solidFill>
                  <a:srgbClr val="FF0000"/>
                </a:solidFill>
              </a:rPr>
              <a:t> </a:t>
            </a:r>
            <a:r>
              <a:rPr lang="ru-RU" dirty="0" err="1">
                <a:solidFill>
                  <a:srgbClr val="FF0000"/>
                </a:solidFill>
              </a:rPr>
              <a:t>шынайы</a:t>
            </a:r>
            <a:r>
              <a:rPr lang="ru-RU" dirty="0">
                <a:solidFill>
                  <a:srgbClr val="FF0000"/>
                </a:solidFill>
              </a:rPr>
              <a:t> </a:t>
            </a:r>
            <a:r>
              <a:rPr lang="ru-RU" dirty="0" err="1">
                <a:solidFill>
                  <a:srgbClr val="FF0000"/>
                </a:solidFill>
              </a:rPr>
              <a:t>суреттеріне</a:t>
            </a:r>
            <a:r>
              <a:rPr lang="ru-RU" dirty="0">
                <a:solidFill>
                  <a:srgbClr val="FF0000"/>
                </a:solidFill>
              </a:rPr>
              <a:t> </a:t>
            </a:r>
            <a:r>
              <a:rPr lang="ru-RU" dirty="0" err="1">
                <a:solidFill>
                  <a:srgbClr val="FF0000"/>
                </a:solidFill>
              </a:rPr>
              <a:t>негізделген</a:t>
            </a:r>
            <a:r>
              <a:rPr lang="ru-RU" dirty="0">
                <a:solidFill>
                  <a:srgbClr val="FF0000"/>
                </a:solidFill>
              </a:rPr>
              <a:t>, </a:t>
            </a:r>
            <a:r>
              <a:rPr lang="ru-RU" dirty="0" err="1">
                <a:solidFill>
                  <a:srgbClr val="FF0000"/>
                </a:solidFill>
              </a:rPr>
              <a:t>оның</a:t>
            </a:r>
            <a:r>
              <a:rPr lang="ru-RU" dirty="0">
                <a:solidFill>
                  <a:srgbClr val="FF0000"/>
                </a:solidFill>
              </a:rPr>
              <a:t> </a:t>
            </a:r>
            <a:r>
              <a:rPr lang="ru-RU" dirty="0" err="1">
                <a:solidFill>
                  <a:srgbClr val="FF0000"/>
                </a:solidFill>
              </a:rPr>
              <a:t>тенденциясы</a:t>
            </a:r>
            <a:r>
              <a:rPr lang="ru-RU" dirty="0">
                <a:solidFill>
                  <a:srgbClr val="FF0000"/>
                </a:solidFill>
              </a:rPr>
              <a:t> да </a:t>
            </a:r>
            <a:r>
              <a:rPr lang="ru-RU" dirty="0" err="1">
                <a:solidFill>
                  <a:srgbClr val="FF0000"/>
                </a:solidFill>
              </a:rPr>
              <a:t>сыншыл</a:t>
            </a:r>
            <a:r>
              <a:rPr lang="ru-RU" dirty="0">
                <a:solidFill>
                  <a:srgbClr val="FF0000"/>
                </a:solidFill>
              </a:rPr>
              <a:t>.</a:t>
            </a:r>
            <a:r>
              <a:rPr lang="ru-RU" baseline="30000" dirty="0">
                <a:solidFill>
                  <a:srgbClr val="FF0000"/>
                </a:solidFill>
                <a:hlinkClick r:id="rId3"/>
              </a:rPr>
              <a:t>[1</a:t>
            </a:r>
            <a:r>
              <a:rPr lang="ru-RU" baseline="30000" dirty="0">
                <a:hlinkClick r:id="rId3"/>
              </a:rPr>
              <a:t>]</a:t>
            </a:r>
            <a:endParaRPr lang="ru-RU" dirty="0"/>
          </a:p>
          <a:p>
            <a:endParaRPr lang="ru-RU" dirty="0"/>
          </a:p>
        </p:txBody>
      </p:sp>
    </p:spTree>
    <p:extLst>
      <p:ext uri="{BB962C8B-B14F-4D97-AF65-F5344CB8AC3E}">
        <p14:creationId xmlns:p14="http://schemas.microsoft.com/office/powerpoint/2010/main" val="168348338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threePt" dir="t"/>
            </a:scene3d>
            <a:sp3d extrusionH="57150">
              <a:bevelT w="38100" h="38100" prst="relaxedInset"/>
            </a:sp3d>
          </a:bodyPr>
          <a:lstStyle/>
          <a:p>
            <a:r>
              <a:rPr lang="kk-KZ" b="1" i="1" dirty="0" smtClean="0">
                <a:solidFill>
                  <a:srgbClr val="FF0000"/>
                </a:solidFill>
                <a:effectLst>
                  <a:outerShdw blurRad="38100" dist="38100" dir="2700000" algn="tl">
                    <a:srgbClr val="000000">
                      <a:alpha val="43137"/>
                    </a:srgbClr>
                  </a:outerShdw>
                </a:effectLst>
              </a:rPr>
              <a:t>С.Торайғыров кім</a:t>
            </a:r>
            <a:r>
              <a:rPr lang="kk-KZ" b="1" i="1" dirty="0" smtClean="0">
                <a:solidFill>
                  <a:srgbClr val="FF0000"/>
                </a:solidFill>
                <a:effectLst>
                  <a:outerShdw blurRad="38100" dist="38100" dir="2700000" algn="tl">
                    <a:srgbClr val="000000">
                      <a:alpha val="43137"/>
                    </a:srgbClr>
                  </a:outerShdw>
                </a:effectLst>
                <a:sym typeface="Symbol"/>
              </a:rPr>
              <a:t></a:t>
            </a:r>
            <a:endParaRPr lang="ru-RU" b="1" i="1" dirty="0">
              <a:solidFill>
                <a:srgbClr val="FF0000"/>
              </a:solidFill>
              <a:effectLst>
                <a:outerShdw blurRad="38100" dist="38100" dir="2700000" algn="tl">
                  <a:srgbClr val="000000">
                    <a:alpha val="43137"/>
                  </a:srgbClr>
                </a:outerShdw>
              </a:effectLst>
            </a:endParaRPr>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611560" y="1484784"/>
            <a:ext cx="7632848" cy="4752528"/>
          </a:xfrm>
        </p:spPr>
      </p:pic>
    </p:spTree>
    <p:extLst>
      <p:ext uri="{BB962C8B-B14F-4D97-AF65-F5344CB8AC3E}">
        <p14:creationId xmlns:p14="http://schemas.microsoft.com/office/powerpoint/2010/main" val="3652748343"/>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4211960" y="1628800"/>
            <a:ext cx="4608512" cy="4680520"/>
          </a:xfrm>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1628800"/>
            <a:ext cx="3163038" cy="4752528"/>
          </a:xfrm>
          <a:prstGeom prst="rect">
            <a:avLst/>
          </a:prstGeom>
        </p:spPr>
      </p:pic>
    </p:spTree>
    <p:extLst>
      <p:ext uri="{BB962C8B-B14F-4D97-AF65-F5344CB8AC3E}">
        <p14:creationId xmlns:p14="http://schemas.microsoft.com/office/powerpoint/2010/main" val="1425145250"/>
      </p:ext>
    </p:extLst>
  </p:cSld>
  <p:clrMapOvr>
    <a:masterClrMapping/>
  </p:clrMapOvr>
  <mc:AlternateContent xmlns:mc="http://schemas.openxmlformats.org/markup-compatibility/2006">
    <mc:Choice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threePt" dir="t"/>
            </a:scene3d>
            <a:sp3d extrusionH="57150">
              <a:bevelT w="38100" h="38100" prst="relaxedInset"/>
            </a:sp3d>
          </a:bodyPr>
          <a:lstStyle/>
          <a:p>
            <a:r>
              <a:rPr lang="kk-KZ" b="1" i="1" dirty="0" smtClean="0">
                <a:solidFill>
                  <a:srgbClr val="FF0000"/>
                </a:solidFill>
                <a:effectLst>
                  <a:outerShdw blurRad="38100" dist="38100" dir="2700000" algn="tl">
                    <a:srgbClr val="000000">
                      <a:alpha val="43137"/>
                    </a:srgbClr>
                  </a:outerShdw>
                </a:effectLst>
              </a:rPr>
              <a:t>Кітаптары.</a:t>
            </a:r>
            <a:endParaRPr lang="ru-RU" b="1" i="1" dirty="0">
              <a:solidFill>
                <a:srgbClr val="FF0000"/>
              </a:solidFill>
              <a:effectLst>
                <a:outerShdw blurRad="38100" dist="38100" dir="2700000" algn="tl">
                  <a:srgbClr val="000000">
                    <a:alpha val="43137"/>
                  </a:srgbClr>
                </a:outerShdw>
              </a:effectLst>
            </a:endParaRPr>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95536" y="1988840"/>
            <a:ext cx="3168352" cy="3855156"/>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5976" y="1700808"/>
            <a:ext cx="1725234" cy="2536560"/>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1029" y="1565366"/>
            <a:ext cx="1724025" cy="2647950"/>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24128" y="3573016"/>
            <a:ext cx="1714500" cy="2667000"/>
          </a:xfrm>
          <a:prstGeom prst="rect">
            <a:avLst/>
          </a:prstGeom>
        </p:spPr>
      </p:pic>
    </p:spTree>
    <p:extLst>
      <p:ext uri="{BB962C8B-B14F-4D97-AF65-F5344CB8AC3E}">
        <p14:creationId xmlns:p14="http://schemas.microsoft.com/office/powerpoint/2010/main" val="237818492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534400" cy="758952"/>
          </a:xfrm>
        </p:spPr>
        <p:txBody>
          <a:bodyPr>
            <a:normAutofit fontScale="90000"/>
            <a:scene3d>
              <a:camera prst="orthographicFront"/>
              <a:lightRig rig="threePt" dir="t"/>
            </a:scene3d>
            <a:sp3d extrusionH="57150">
              <a:bevelT w="38100" h="38100"/>
            </a:sp3d>
          </a:bodyPr>
          <a:lstStyle/>
          <a:p>
            <a:r>
              <a:rPr lang="kk-KZ" b="1" i="1" dirty="0" smtClean="0">
                <a:solidFill>
                  <a:srgbClr val="FF0000"/>
                </a:solidFill>
                <a:effectLst>
                  <a:outerShdw blurRad="38100" dist="38100" dir="2700000" algn="tl">
                    <a:srgbClr val="000000">
                      <a:alpha val="43137"/>
                    </a:srgbClr>
                  </a:outerShdw>
                </a:effectLst>
              </a:rPr>
              <a:t>Алаш партиясының дәріптеушісі,үлес қосқан қайраткер.</a:t>
            </a:r>
            <a:endParaRPr lang="ru-RU" b="1" i="1" dirty="0">
              <a:solidFill>
                <a:srgbClr val="FF0000"/>
              </a:solidFill>
              <a:effectLst>
                <a:outerShdw blurRad="38100" dist="38100" dir="2700000" algn="tl">
                  <a:srgbClr val="000000">
                    <a:alpha val="43137"/>
                  </a:srgbClr>
                </a:outerShdw>
              </a:effectLst>
            </a:endParaRPr>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683568" y="1556792"/>
            <a:ext cx="3528392" cy="471320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10472" y="2325842"/>
            <a:ext cx="3896817" cy="3319511"/>
          </a:xfrm>
          <a:prstGeom prst="rect">
            <a:avLst/>
          </a:prstGeom>
        </p:spPr>
      </p:pic>
    </p:spTree>
    <p:extLst>
      <p:ext uri="{BB962C8B-B14F-4D97-AF65-F5344CB8AC3E}">
        <p14:creationId xmlns:p14="http://schemas.microsoft.com/office/powerpoint/2010/main" val="211298862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53</TotalTime>
  <Words>367</Words>
  <Application>Microsoft Office PowerPoint</Application>
  <PresentationFormat>Экран (4:3)</PresentationFormat>
  <Paragraphs>18</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Официальная</vt:lpstr>
      <vt:lpstr>Сұлтанмахмұт Торайғыров. (1893-1920ж)</vt:lpstr>
      <vt:lpstr>Өмірбаяны.</vt:lpstr>
      <vt:lpstr>Шығармаларының ерекшелігі.</vt:lpstr>
      <vt:lpstr>Поэма жанрына қосқан үлесі.</vt:lpstr>
      <vt:lpstr>Презентация PowerPoint</vt:lpstr>
      <vt:lpstr>С.Торайғыров кім</vt:lpstr>
      <vt:lpstr>Презентация PowerPoint</vt:lpstr>
      <vt:lpstr>Кітаптары.</vt:lpstr>
      <vt:lpstr>Алаш партиясының дәріптеушісі,үлес қосқан қайраткер.</vt:lpstr>
      <vt:lpstr>«Жыл кітабы - 2017»</vt:lpstr>
      <vt:lpstr>«Жыл кітабы - 2017»</vt:lpstr>
      <vt:lpstr>«Алаш» зиялылары.</vt:lpstr>
      <vt:lpstr>Қортынды.</vt:lpstr>
      <vt:lpstr>Назарларыңызға рахмет!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Сұлтанмахмұт Торайғыров. (1893-1920ж)</dc:title>
  <dc:creator>Bota</dc:creator>
  <cp:lastModifiedBy>Bota</cp:lastModifiedBy>
  <cp:revision>8</cp:revision>
  <dcterms:created xsi:type="dcterms:W3CDTF">2018-02-25T05:50:49Z</dcterms:created>
  <dcterms:modified xsi:type="dcterms:W3CDTF">2018-02-25T06:54:51Z</dcterms:modified>
</cp:coreProperties>
</file>