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59" r:id="rId6"/>
    <p:sldId id="265" r:id="rId7"/>
    <p:sldId id="266" r:id="rId8"/>
    <p:sldId id="267" r:id="rId9"/>
    <p:sldId id="269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3776" y="914401"/>
            <a:ext cx="4439024" cy="3086842"/>
          </a:xfrm>
        </p:spPr>
        <p:txBody>
          <a:bodyPr>
            <a:normAutofit fontScale="90000"/>
          </a:bodyPr>
          <a:lstStyle/>
          <a:p>
            <a:r>
              <a:rPr lang="kk-KZ" sz="6000" dirty="0" smtClean="0"/>
              <a:t>ЭЛЕКТРОМАГ-НИТТІК </a:t>
            </a:r>
            <a:r>
              <a:rPr lang="kk-KZ" sz="6000" dirty="0" smtClean="0"/>
              <a:t>ИНДУКЦИЯ</a:t>
            </a:r>
            <a:r>
              <a:rPr lang="ru-RU" sz="6000" b="1" dirty="0" smtClean="0">
                <a:solidFill>
                  <a:srgbClr val="99CCFF"/>
                </a:solidFill>
              </a:rPr>
              <a:t/>
            </a:r>
            <a:br>
              <a:rPr lang="ru-RU" sz="6000" b="1" dirty="0" smtClean="0">
                <a:solidFill>
                  <a:srgbClr val="99CCFF"/>
                </a:solidFill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kk-KZ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Ампер күшінің жұмысы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324100" y="3107024"/>
            <a:ext cx="5067300" cy="873127"/>
            <a:chOff x="1248" y="2030"/>
            <a:chExt cx="3192" cy="5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16" y="2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013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4400" dirty="0" smtClean="0">
                  <a:solidFill>
                    <a:srgbClr val="000000"/>
                  </a:solidFill>
                </a:rPr>
                <a:t>A=I*</a:t>
              </a:r>
              <a:r>
                <a:rPr lang="ru-RU" sz="4400" dirty="0" smtClean="0">
                  <a:solidFill>
                    <a:srgbClr val="000000"/>
                  </a:solidFill>
                </a:rPr>
                <a:t>Ф</a:t>
              </a:r>
              <a:endParaRPr lang="en-US" sz="4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792645" y="438784"/>
            <a:ext cx="352051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sz="4400" b="1" dirty="0" smtClean="0"/>
              <a:t>Негізгі сұрақ?</a:t>
            </a:r>
            <a:endParaRPr lang="ru-RU" sz="4400" b="1" dirty="0" smtClean="0"/>
          </a:p>
        </p:txBody>
      </p:sp>
      <p:pic>
        <p:nvPicPr>
          <p:cNvPr id="12" name="Содержимое 3"/>
          <p:cNvPicPr>
            <a:picLocks/>
          </p:cNvPicPr>
          <p:nvPr/>
        </p:nvPicPr>
        <p:blipFill>
          <a:blip r:embed="rId2"/>
          <a:srcRect l="9196" t="25230" r="25316" b="25230"/>
          <a:stretch>
            <a:fillRect/>
          </a:stretch>
        </p:blipFill>
        <p:spPr>
          <a:xfrm>
            <a:off x="298450" y="1843088"/>
            <a:ext cx="85725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шивка 5"/>
          <p:cNvSpPr/>
          <p:nvPr/>
        </p:nvSpPr>
        <p:spPr>
          <a:xfrm>
            <a:off x="4254500" y="2565400"/>
            <a:ext cx="495300" cy="787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600" y="4127500"/>
            <a:ext cx="31242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Егер гальванометрмен жалғанған соленоидқа тұрақты магнитті орналастырсақ, гальванометр бағдаршасы нөлдік қалыпта тұрады</a:t>
            </a:r>
            <a:endParaRPr lang="kk-KZ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24400" y="4165600"/>
            <a:ext cx="3911600" cy="214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Егер  магнит қозғалған жағдайда гальванометр бағдаршасы ауытқиды</a:t>
            </a:r>
            <a:endParaRPr lang="kk-KZ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43345" y="400684"/>
            <a:ext cx="611173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sz="4400" dirty="0" smtClean="0"/>
              <a:t>ФАРАДЕЙ ТӘЖІРИБЕЛЕРІ</a:t>
            </a:r>
            <a:endParaRPr lang="ru-RU" sz="4400" b="1" dirty="0" smtClean="0"/>
          </a:p>
        </p:txBody>
      </p:sp>
      <p:pic>
        <p:nvPicPr>
          <p:cNvPr id="2050" name="Picture 2" descr="Электромагниттік индукция заңы қандай формуламен есептеледі ..."/>
          <p:cNvPicPr>
            <a:picLocks noChangeAspect="1" noChangeArrowheads="1"/>
          </p:cNvPicPr>
          <p:nvPr/>
        </p:nvPicPr>
        <p:blipFill>
          <a:blip r:embed="rId2"/>
          <a:srcRect t="51988" r="51511"/>
          <a:stretch>
            <a:fillRect/>
          </a:stretch>
        </p:blipFill>
        <p:spPr bwMode="auto">
          <a:xfrm>
            <a:off x="409575" y="1511300"/>
            <a:ext cx="3413125" cy="2362200"/>
          </a:xfrm>
          <a:prstGeom prst="rect">
            <a:avLst/>
          </a:prstGeom>
          <a:noFill/>
        </p:spPr>
      </p:pic>
      <p:pic>
        <p:nvPicPr>
          <p:cNvPr id="13" name="Picture 2" descr="Электромагниттік индукция заңы қандай формуламен есептеледі ..."/>
          <p:cNvPicPr>
            <a:picLocks noChangeAspect="1" noChangeArrowheads="1"/>
          </p:cNvPicPr>
          <p:nvPr/>
        </p:nvPicPr>
        <p:blipFill>
          <a:blip r:embed="rId2"/>
          <a:srcRect l="55477" t="56881"/>
          <a:stretch>
            <a:fillRect/>
          </a:stretch>
        </p:blipFill>
        <p:spPr bwMode="auto">
          <a:xfrm>
            <a:off x="5232400" y="1587500"/>
            <a:ext cx="33528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Autofit/>
          </a:bodyPr>
          <a:lstStyle/>
          <a:p>
            <a:pPr algn="ctr"/>
            <a:r>
              <a:rPr lang="kk-K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Фарадей  тұжырымдамасы</a:t>
            </a:r>
            <a:br>
              <a:rPr lang="kk-KZ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kk-KZ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814" t="21274" r="25557" b="25542"/>
          <a:stretch>
            <a:fillRect/>
          </a:stretch>
        </p:blipFill>
        <p:spPr bwMode="auto">
          <a:xfrm>
            <a:off x="290719" y="1346200"/>
            <a:ext cx="8535781" cy="39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854200" y="266700"/>
            <a:ext cx="5664200" cy="1549400"/>
          </a:xfrm>
        </p:spPr>
        <p:txBody>
          <a:bodyPr>
            <a:no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 ағыны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-белгілі бір аудан арқылы өтіп жатқан магнит индукция сызықтарының жалпы саны</a:t>
            </a:r>
          </a:p>
          <a:p>
            <a:endParaRPr lang="kk-K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5"/>
          <p:cNvSpPr txBox="1">
            <a:spLocks/>
          </p:cNvSpPr>
          <p:nvPr/>
        </p:nvSpPr>
        <p:spPr>
          <a:xfrm>
            <a:off x="0" y="2159000"/>
            <a:ext cx="5054600" cy="965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57936" y="4069834"/>
            <a:ext cx="2844663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1 Вб= 1 Тл* 1 м2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91582" y="3104634"/>
            <a:ext cx="416684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k-KZ" sz="2800" dirty="0" smtClean="0">
                <a:solidFill>
                  <a:schemeClr val="bg2"/>
                </a:solidFill>
              </a:rPr>
              <a:t>Өлшем бірлігі: </a:t>
            </a:r>
            <a:r>
              <a:rPr lang="kk-KZ" sz="2800" dirty="0" smtClean="0">
                <a:solidFill>
                  <a:schemeClr val="tx2">
                    <a:lumMod val="50000"/>
                  </a:schemeClr>
                </a:solidFill>
              </a:rPr>
              <a:t>Вебер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Вб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kk-KZ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7983" y="2164834"/>
            <a:ext cx="312887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kk-KZ" sz="4000" dirty="0" smtClean="0"/>
              <a:t>Белгіленуі:  </a:t>
            </a:r>
            <a:r>
              <a:rPr lang="kk-KZ" sz="4000" dirty="0" smtClean="0">
                <a:solidFill>
                  <a:srgbClr val="FF0000"/>
                </a:solidFill>
              </a:rPr>
              <a:t>Ф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3258" y="5479534"/>
            <a:ext cx="4040914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kk-KZ" sz="2800" dirty="0" smtClean="0"/>
              <a:t>Формуласы: Ф</a:t>
            </a:r>
            <a:r>
              <a:rPr lang="en-US" sz="2800" dirty="0" smtClean="0"/>
              <a:t>=B*S*</a:t>
            </a:r>
            <a:r>
              <a:rPr lang="en-US" sz="2800" dirty="0" err="1" smtClean="0"/>
              <a:t>cos</a:t>
            </a:r>
            <a:r>
              <a:rPr lang="en-US" sz="2800" dirty="0" smtClean="0"/>
              <a:t> </a:t>
            </a:r>
            <a:r>
              <a:rPr lang="el-GR" sz="2800" dirty="0" smtClean="0"/>
              <a:t>α</a:t>
            </a:r>
            <a:endParaRPr lang="ru-RU" dirty="0"/>
          </a:p>
        </p:txBody>
      </p:sp>
      <p:pic>
        <p:nvPicPr>
          <p:cNvPr id="5122" name="Picture 2" descr="1.20. Электромагнитная индукция. Правило Лен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930400"/>
            <a:ext cx="4797426" cy="321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5"/>
          <p:cNvSpPr>
            <a:spLocks noChangeArrowheads="1"/>
          </p:cNvSpPr>
          <p:nvPr/>
        </p:nvSpPr>
        <p:spPr bwMode="auto">
          <a:xfrm>
            <a:off x="539750" y="1989138"/>
            <a:ext cx="4032250" cy="2016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chemeClr val="accent2"/>
                </a:solidFill>
                <a:latin typeface="Arial" charset="0"/>
              </a:rPr>
              <a:t>Ф – магнит ағыны.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2268538" y="16287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835150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3059113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3348038" y="15573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AutoShape 21"/>
          <p:cNvSpPr>
            <a:spLocks noChangeArrowheads="1"/>
          </p:cNvSpPr>
          <p:nvPr/>
        </p:nvSpPr>
        <p:spPr bwMode="auto">
          <a:xfrm rot="10800000">
            <a:off x="539750" y="1700213"/>
            <a:ext cx="4032250" cy="23050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0 w 21600"/>
              <a:gd name="T13" fmla="*/ 0 h 21600"/>
              <a:gd name="T14" fmla="*/ 21220 w 21600"/>
              <a:gd name="T15" fmla="*/ 128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018" y="10631"/>
                </a:moveTo>
                <a:cubicBezTo>
                  <a:pt x="3110" y="6399"/>
                  <a:pt x="6567" y="3016"/>
                  <a:pt x="10800" y="3017"/>
                </a:cubicBezTo>
                <a:cubicBezTo>
                  <a:pt x="15032" y="3017"/>
                  <a:pt x="18489" y="6399"/>
                  <a:pt x="18581" y="10631"/>
                </a:cubicBezTo>
                <a:lnTo>
                  <a:pt x="21597" y="10565"/>
                </a:lnTo>
                <a:cubicBezTo>
                  <a:pt x="21469" y="4693"/>
                  <a:pt x="16673" y="-1"/>
                  <a:pt x="10799" y="0"/>
                </a:cubicBezTo>
                <a:cubicBezTo>
                  <a:pt x="4926" y="0"/>
                  <a:pt x="130" y="4693"/>
                  <a:pt x="2" y="10565"/>
                </a:cubicBezTo>
                <a:lnTo>
                  <a:pt x="3018" y="1063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417" name="AutoShape 22"/>
          <p:cNvSpPr>
            <a:spLocks noChangeArrowheads="1"/>
          </p:cNvSpPr>
          <p:nvPr/>
        </p:nvSpPr>
        <p:spPr bwMode="auto">
          <a:xfrm>
            <a:off x="4787900" y="1989138"/>
            <a:ext cx="4032250" cy="2016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H="1">
            <a:off x="6804025" y="11255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6084888" y="14843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380288" y="13414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6443663" y="14128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H="1">
            <a:off x="5940425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H="1">
            <a:off x="7164388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740650" y="12684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5" name="AutoShape 23"/>
          <p:cNvSpPr>
            <a:spLocks noChangeArrowheads="1"/>
          </p:cNvSpPr>
          <p:nvPr/>
        </p:nvSpPr>
        <p:spPr bwMode="auto">
          <a:xfrm rot="10800000">
            <a:off x="4787900" y="1628775"/>
            <a:ext cx="4032250" cy="2447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0 w 21600"/>
              <a:gd name="T13" fmla="*/ 0 h 21600"/>
              <a:gd name="T14" fmla="*/ 21220 w 21600"/>
              <a:gd name="T15" fmla="*/ 128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018" y="10631"/>
                </a:moveTo>
                <a:cubicBezTo>
                  <a:pt x="3110" y="6399"/>
                  <a:pt x="6567" y="3016"/>
                  <a:pt x="10800" y="3017"/>
                </a:cubicBezTo>
                <a:cubicBezTo>
                  <a:pt x="15032" y="3017"/>
                  <a:pt x="18489" y="6399"/>
                  <a:pt x="18581" y="10631"/>
                </a:cubicBezTo>
                <a:lnTo>
                  <a:pt x="21597" y="10565"/>
                </a:lnTo>
                <a:cubicBezTo>
                  <a:pt x="21469" y="4693"/>
                  <a:pt x="16673" y="-1"/>
                  <a:pt x="10799" y="0"/>
                </a:cubicBezTo>
                <a:cubicBezTo>
                  <a:pt x="4926" y="0"/>
                  <a:pt x="130" y="4693"/>
                  <a:pt x="2" y="10565"/>
                </a:cubicBezTo>
                <a:lnTo>
                  <a:pt x="3018" y="1063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476375" y="549275"/>
            <a:ext cx="647700" cy="579438"/>
            <a:chOff x="2699" y="799"/>
            <a:chExt cx="408" cy="365"/>
          </a:xfrm>
        </p:grpSpPr>
        <p:sp>
          <p:nvSpPr>
            <p:cNvPr id="17445" name="Text Box 31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7446" name="Line 32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812088" y="333375"/>
            <a:ext cx="647700" cy="579438"/>
            <a:chOff x="2699" y="799"/>
            <a:chExt cx="408" cy="365"/>
          </a:xfrm>
        </p:grpSpPr>
        <p:sp>
          <p:nvSpPr>
            <p:cNvPr id="17443" name="Text Box 36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7444" name="Line 37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8" name="Text Box 38"/>
          <p:cNvSpPr txBox="1">
            <a:spLocks noChangeArrowheads="1"/>
          </p:cNvSpPr>
          <p:nvPr/>
        </p:nvSpPr>
        <p:spPr bwMode="auto">
          <a:xfrm>
            <a:off x="1692275" y="765175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  <a:latin typeface="Arial" charset="0"/>
              </a:rPr>
              <a:t> 1</a:t>
            </a:r>
          </a:p>
        </p:txBody>
      </p:sp>
      <p:sp>
        <p:nvSpPr>
          <p:cNvPr id="17429" name="Text Box 39"/>
          <p:cNvSpPr txBox="1">
            <a:spLocks noChangeArrowheads="1"/>
          </p:cNvSpPr>
          <p:nvPr/>
        </p:nvSpPr>
        <p:spPr bwMode="auto">
          <a:xfrm>
            <a:off x="8172450" y="549275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  <a:latin typeface="Arial" charset="0"/>
              </a:rPr>
              <a:t>2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067175" y="765175"/>
            <a:ext cx="2376488" cy="866775"/>
            <a:chOff x="1791" y="2659"/>
            <a:chExt cx="1497" cy="546"/>
          </a:xfrm>
        </p:grpSpPr>
        <p:sp>
          <p:nvSpPr>
            <p:cNvPr id="17433" name="Rectangle 50"/>
            <p:cNvSpPr>
              <a:spLocks noChangeArrowheads="1"/>
            </p:cNvSpPr>
            <p:nvPr/>
          </p:nvSpPr>
          <p:spPr bwMode="auto">
            <a:xfrm>
              <a:off x="1791" y="2659"/>
              <a:ext cx="1407" cy="499"/>
            </a:xfrm>
            <a:prstGeom prst="rect">
              <a:avLst/>
            </a:prstGeom>
            <a:gradFill rotWithShape="1">
              <a:gsLst>
                <a:gs pos="0">
                  <a:srgbClr val="766C51"/>
                </a:gs>
                <a:gs pos="50000">
                  <a:srgbClr val="FFEAAF"/>
                </a:gs>
                <a:gs pos="100000">
                  <a:srgbClr val="766C5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1928" y="2704"/>
              <a:ext cx="408" cy="365"/>
              <a:chOff x="2699" y="799"/>
              <a:chExt cx="408" cy="365"/>
            </a:xfrm>
          </p:grpSpPr>
          <p:sp>
            <p:nvSpPr>
              <p:cNvPr id="17441" name="Text Box 41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7442" name="Line 42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5" name="Text Box 43"/>
            <p:cNvSpPr txBox="1">
              <a:spLocks noChangeArrowheads="1"/>
            </p:cNvSpPr>
            <p:nvPr/>
          </p:nvSpPr>
          <p:spPr bwMode="auto">
            <a:xfrm>
              <a:off x="2064" y="2840"/>
              <a:ext cx="45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 1</a:t>
              </a:r>
            </a:p>
          </p:txBody>
        </p: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2653" y="2704"/>
              <a:ext cx="408" cy="365"/>
              <a:chOff x="2699" y="799"/>
              <a:chExt cx="408" cy="365"/>
            </a:xfrm>
          </p:grpSpPr>
          <p:sp>
            <p:nvSpPr>
              <p:cNvPr id="17439" name="Text Box 45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7440" name="Line 46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37" name="Text Box 47"/>
            <p:cNvSpPr txBox="1">
              <a:spLocks noChangeArrowheads="1"/>
            </p:cNvSpPr>
            <p:nvPr/>
          </p:nvSpPr>
          <p:spPr bwMode="auto">
            <a:xfrm>
              <a:off x="2880" y="2840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99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7438" name="Text Box 49"/>
            <p:cNvSpPr txBox="1">
              <a:spLocks noChangeArrowheads="1"/>
            </p:cNvSpPr>
            <p:nvPr/>
          </p:nvSpPr>
          <p:spPr bwMode="auto">
            <a:xfrm>
              <a:off x="2336" y="2704"/>
              <a:ext cx="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solidFill>
                    <a:srgbClr val="993300"/>
                  </a:solidFill>
                  <a:latin typeface="Arial" charset="0"/>
                </a:rPr>
                <a:t>&lt;</a:t>
              </a:r>
              <a:endParaRPr lang="ru-RU" sz="3600" b="1">
                <a:solidFill>
                  <a:srgbClr val="993300"/>
                </a:solidFill>
                <a:latin typeface="Arial" charset="0"/>
              </a:endParaRPr>
            </a:p>
          </p:txBody>
        </p:sp>
      </p:grpSp>
      <p:sp>
        <p:nvSpPr>
          <p:cNvPr id="17431" name="Rectangle 53" descr="Крупная сетка"/>
          <p:cNvSpPr>
            <a:spLocks noChangeArrowheads="1"/>
          </p:cNvSpPr>
          <p:nvPr/>
        </p:nvSpPr>
        <p:spPr bwMode="auto">
          <a:xfrm>
            <a:off x="38100" y="5168900"/>
            <a:ext cx="9144000" cy="1700213"/>
          </a:xfrm>
          <a:prstGeom prst="rect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ru-RU"/>
              <a:t>              </a:t>
            </a:r>
            <a:r>
              <a:rPr lang="en-US"/>
              <a:t>                          </a:t>
            </a:r>
            <a:r>
              <a:rPr lang="ru-RU" sz="5400" b="1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en-US" sz="5400" b="1">
                <a:latin typeface="Times New Roman" pitchFamily="18" charset="0"/>
                <a:cs typeface="Times New Roman" pitchFamily="18" charset="0"/>
              </a:rPr>
              <a:t>=BScosa</a:t>
            </a:r>
            <a:endParaRPr lang="ru-RU" sz="5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47" name="Text Box 55"/>
          <p:cNvSpPr txBox="1">
            <a:spLocks noChangeArrowheads="1"/>
          </p:cNvSpPr>
          <p:nvPr/>
        </p:nvSpPr>
        <p:spPr bwMode="auto">
          <a:xfrm>
            <a:off x="3563938" y="4149725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chemeClr val="accent2"/>
                </a:solidFill>
                <a:latin typeface="Arial" charset="0"/>
              </a:rPr>
              <a:t>Ф</a:t>
            </a:r>
            <a:r>
              <a:rPr lang="ru-RU" sz="4000" b="1" baseline="-25000">
                <a:solidFill>
                  <a:schemeClr val="accent2"/>
                </a:solidFill>
                <a:latin typeface="Arial" charset="0"/>
              </a:rPr>
              <a:t>1 </a:t>
            </a:r>
            <a:r>
              <a:rPr lang="en-US" sz="4000" b="1">
                <a:solidFill>
                  <a:schemeClr val="accent2"/>
                </a:solidFill>
                <a:latin typeface="Arial" charset="0"/>
              </a:rPr>
              <a:t>&lt;</a:t>
            </a:r>
            <a:r>
              <a:rPr lang="ru-RU" sz="4000" b="1">
                <a:solidFill>
                  <a:schemeClr val="accent2"/>
                </a:solidFill>
                <a:latin typeface="Arial" charset="0"/>
              </a:rPr>
              <a:t> Ф</a:t>
            </a:r>
            <a:r>
              <a:rPr lang="ru-RU" sz="4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ru-RU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endParaRPr lang="ru-RU" sz="3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8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0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2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4" dur="20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6" dur="20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8" dur="2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382 0.02081 L -0.10625 0.440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2" dur="20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4" dur="20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6" dur="2000" fill="hold"/>
                                        <p:tgtEl>
                                          <p:spTgt spid="33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nimBg="1"/>
      <p:bldP spid="33802" grpId="0" animBg="1"/>
      <p:bldP spid="33803" grpId="0" animBg="1"/>
      <p:bldP spid="33804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ChangeArrowheads="1"/>
          </p:cNvSpPr>
          <p:nvPr/>
        </p:nvSpPr>
        <p:spPr bwMode="auto">
          <a:xfrm>
            <a:off x="539750" y="2133600"/>
            <a:ext cx="2663825" cy="17272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8435" name="AutoShape 5"/>
          <p:cNvSpPr>
            <a:spLocks noChangeArrowheads="1"/>
          </p:cNvSpPr>
          <p:nvPr/>
        </p:nvSpPr>
        <p:spPr bwMode="auto">
          <a:xfrm>
            <a:off x="4643438" y="1989138"/>
            <a:ext cx="4032250" cy="2016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6372225" y="11255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1331913" y="14843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1979613" y="15573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1908175" y="908050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2555875" y="11255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1187450" y="9810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2" name="AutoShape 8"/>
          <p:cNvSpPr>
            <a:spLocks noChangeArrowheads="1"/>
          </p:cNvSpPr>
          <p:nvPr/>
        </p:nvSpPr>
        <p:spPr bwMode="auto">
          <a:xfrm rot="10800000">
            <a:off x="539750" y="1700213"/>
            <a:ext cx="2663825" cy="223361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15 w 21600"/>
              <a:gd name="T13" fmla="*/ 0 h 21600"/>
              <a:gd name="T14" fmla="*/ 21585 w 21600"/>
              <a:gd name="T15" fmla="*/ 1122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025" y="9088"/>
                </a:moveTo>
                <a:cubicBezTo>
                  <a:pt x="3828" y="5438"/>
                  <a:pt x="7062" y="2838"/>
                  <a:pt x="10800" y="2839"/>
                </a:cubicBezTo>
                <a:cubicBezTo>
                  <a:pt x="14537" y="2839"/>
                  <a:pt x="17771" y="5438"/>
                  <a:pt x="18574" y="9088"/>
                </a:cubicBezTo>
                <a:lnTo>
                  <a:pt x="21347" y="8477"/>
                </a:lnTo>
                <a:cubicBezTo>
                  <a:pt x="20257" y="3526"/>
                  <a:pt x="15869" y="-1"/>
                  <a:pt x="10799" y="0"/>
                </a:cubicBezTo>
                <a:cubicBezTo>
                  <a:pt x="5730" y="0"/>
                  <a:pt x="1342" y="3526"/>
                  <a:pt x="252" y="8477"/>
                </a:cubicBezTo>
                <a:lnTo>
                  <a:pt x="3025" y="9088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6516688" y="17002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7092950" y="13414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 flipH="1">
            <a:off x="7380288" y="17002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 flipH="1">
            <a:off x="7885113" y="13414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5795963" y="16287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42" name="Line 22"/>
          <p:cNvSpPr>
            <a:spLocks noChangeShapeType="1"/>
          </p:cNvSpPr>
          <p:nvPr/>
        </p:nvSpPr>
        <p:spPr bwMode="auto">
          <a:xfrm flipH="1">
            <a:off x="5580063" y="11255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9" name="AutoShape 7"/>
          <p:cNvSpPr>
            <a:spLocks noChangeArrowheads="1"/>
          </p:cNvSpPr>
          <p:nvPr/>
        </p:nvSpPr>
        <p:spPr bwMode="auto">
          <a:xfrm rot="10800000">
            <a:off x="4643438" y="1773238"/>
            <a:ext cx="4032250" cy="23050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0 w 21600"/>
              <a:gd name="T13" fmla="*/ 0 h 21600"/>
              <a:gd name="T14" fmla="*/ 21220 w 21600"/>
              <a:gd name="T15" fmla="*/ 128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018" y="10631"/>
                </a:moveTo>
                <a:cubicBezTo>
                  <a:pt x="3110" y="6399"/>
                  <a:pt x="6567" y="3016"/>
                  <a:pt x="10800" y="3017"/>
                </a:cubicBezTo>
                <a:cubicBezTo>
                  <a:pt x="15032" y="3017"/>
                  <a:pt x="18489" y="6399"/>
                  <a:pt x="18581" y="10631"/>
                </a:cubicBezTo>
                <a:lnTo>
                  <a:pt x="21597" y="10565"/>
                </a:lnTo>
                <a:cubicBezTo>
                  <a:pt x="21469" y="4693"/>
                  <a:pt x="16673" y="-1"/>
                  <a:pt x="10799" y="0"/>
                </a:cubicBezTo>
                <a:cubicBezTo>
                  <a:pt x="4926" y="0"/>
                  <a:pt x="130" y="4693"/>
                  <a:pt x="2" y="10565"/>
                </a:cubicBezTo>
                <a:lnTo>
                  <a:pt x="3018" y="1063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0825" y="188913"/>
            <a:ext cx="2376488" cy="920750"/>
            <a:chOff x="2336" y="119"/>
            <a:chExt cx="1497" cy="499"/>
          </a:xfrm>
        </p:grpSpPr>
        <p:sp>
          <p:nvSpPr>
            <p:cNvPr id="18478" name="Rectangle 24"/>
            <p:cNvSpPr>
              <a:spLocks noChangeArrowheads="1"/>
            </p:cNvSpPr>
            <p:nvPr/>
          </p:nvSpPr>
          <p:spPr bwMode="auto">
            <a:xfrm>
              <a:off x="2336" y="119"/>
              <a:ext cx="1407" cy="499"/>
            </a:xfrm>
            <a:prstGeom prst="rect">
              <a:avLst/>
            </a:prstGeom>
            <a:gradFill rotWithShape="1">
              <a:gsLst>
                <a:gs pos="0">
                  <a:srgbClr val="766C51"/>
                </a:gs>
                <a:gs pos="50000">
                  <a:srgbClr val="FFEAAF"/>
                </a:gs>
                <a:gs pos="100000">
                  <a:srgbClr val="766C5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2473" y="164"/>
              <a:ext cx="408" cy="313"/>
              <a:chOff x="2699" y="799"/>
              <a:chExt cx="408" cy="313"/>
            </a:xfrm>
          </p:grpSpPr>
          <p:sp>
            <p:nvSpPr>
              <p:cNvPr id="18486" name="Text Box 26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8487" name="Line 27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80" name="Text Box 28"/>
            <p:cNvSpPr txBox="1">
              <a:spLocks noChangeArrowheads="1"/>
            </p:cNvSpPr>
            <p:nvPr/>
          </p:nvSpPr>
          <p:spPr bwMode="auto">
            <a:xfrm>
              <a:off x="2609" y="300"/>
              <a:ext cx="45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 1</a:t>
              </a: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198" y="164"/>
              <a:ext cx="408" cy="313"/>
              <a:chOff x="2699" y="799"/>
              <a:chExt cx="408" cy="313"/>
            </a:xfrm>
          </p:grpSpPr>
          <p:sp>
            <p:nvSpPr>
              <p:cNvPr id="18484" name="Text Box 30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8485" name="Line 31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82" name="Text Box 32"/>
            <p:cNvSpPr txBox="1">
              <a:spLocks noChangeArrowheads="1"/>
            </p:cNvSpPr>
            <p:nvPr/>
          </p:nvSpPr>
          <p:spPr bwMode="auto">
            <a:xfrm>
              <a:off x="3425" y="300"/>
              <a:ext cx="40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99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8483" name="Text Box 33"/>
            <p:cNvSpPr txBox="1">
              <a:spLocks noChangeArrowheads="1"/>
            </p:cNvSpPr>
            <p:nvPr/>
          </p:nvSpPr>
          <p:spPr bwMode="auto">
            <a:xfrm>
              <a:off x="2881" y="164"/>
              <a:ext cx="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600" b="1">
                  <a:solidFill>
                    <a:srgbClr val="993300"/>
                  </a:solidFill>
                  <a:latin typeface="Arial" charset="0"/>
                </a:rPr>
                <a:t>=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79388" y="3213100"/>
            <a:ext cx="936625" cy="741363"/>
            <a:chOff x="1882" y="1253"/>
            <a:chExt cx="590" cy="454"/>
          </a:xfrm>
        </p:grpSpPr>
        <p:sp>
          <p:nvSpPr>
            <p:cNvPr id="18476" name="Text Box 35"/>
            <p:cNvSpPr txBox="1">
              <a:spLocks noChangeArrowheads="1"/>
            </p:cNvSpPr>
            <p:nvPr/>
          </p:nvSpPr>
          <p:spPr bwMode="auto">
            <a:xfrm>
              <a:off x="1882" y="1253"/>
              <a:ext cx="31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ru-RU" sz="32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8477" name="Text Box 37"/>
            <p:cNvSpPr txBox="1">
              <a:spLocks noChangeArrowheads="1"/>
            </p:cNvSpPr>
            <p:nvPr/>
          </p:nvSpPr>
          <p:spPr bwMode="auto">
            <a:xfrm>
              <a:off x="2064" y="1389"/>
              <a:ext cx="40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8027988" y="3860800"/>
            <a:ext cx="765175" cy="735013"/>
            <a:chOff x="2789" y="1162"/>
            <a:chExt cx="365" cy="463"/>
          </a:xfrm>
        </p:grpSpPr>
        <p:sp>
          <p:nvSpPr>
            <p:cNvPr id="18474" name="Text Box 36"/>
            <p:cNvSpPr txBox="1">
              <a:spLocks noChangeArrowheads="1"/>
            </p:cNvSpPr>
            <p:nvPr/>
          </p:nvSpPr>
          <p:spPr bwMode="auto">
            <a:xfrm>
              <a:off x="2789" y="1162"/>
              <a:ext cx="31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ru-RU" sz="32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8475" name="Rectangle 40"/>
            <p:cNvSpPr>
              <a:spLocks noChangeArrowheads="1"/>
            </p:cNvSpPr>
            <p:nvPr/>
          </p:nvSpPr>
          <p:spPr bwMode="auto">
            <a:xfrm>
              <a:off x="2971" y="1298"/>
              <a:ext cx="1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7" name="Group 50"/>
          <p:cNvGrpSpPr>
            <a:grpSpLocks/>
          </p:cNvGrpSpPr>
          <p:nvPr/>
        </p:nvGrpSpPr>
        <p:grpSpPr bwMode="auto">
          <a:xfrm>
            <a:off x="6372225" y="188913"/>
            <a:ext cx="2590800" cy="936625"/>
            <a:chOff x="3198" y="0"/>
            <a:chExt cx="1632" cy="590"/>
          </a:xfrm>
        </p:grpSpPr>
        <p:sp>
          <p:nvSpPr>
            <p:cNvPr id="18466" name="Rectangle 42"/>
            <p:cNvSpPr>
              <a:spLocks noChangeArrowheads="1"/>
            </p:cNvSpPr>
            <p:nvPr/>
          </p:nvSpPr>
          <p:spPr bwMode="auto">
            <a:xfrm>
              <a:off x="3198" y="0"/>
              <a:ext cx="1632" cy="59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8DD4ED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059" y="119"/>
              <a:ext cx="423" cy="463"/>
              <a:chOff x="2789" y="1162"/>
              <a:chExt cx="423" cy="463"/>
            </a:xfrm>
          </p:grpSpPr>
          <p:sp>
            <p:nvSpPr>
              <p:cNvPr id="18472" name="Text Box 44"/>
              <p:cNvSpPr txBox="1">
                <a:spLocks noChangeArrowheads="1"/>
              </p:cNvSpPr>
              <p:nvPr/>
            </p:nvSpPr>
            <p:spPr bwMode="auto">
              <a:xfrm>
                <a:off x="2789" y="1162"/>
                <a:ext cx="31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accent2"/>
                    </a:solidFill>
                    <a:latin typeface="Arial" charset="0"/>
                  </a:rPr>
                  <a:t>S</a:t>
                </a:r>
                <a:endParaRPr lang="ru-RU" sz="32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8473" name="Rectangle 45"/>
              <p:cNvSpPr>
                <a:spLocks noChangeArrowheads="1"/>
              </p:cNvSpPr>
              <p:nvPr/>
            </p:nvSpPr>
            <p:spPr bwMode="auto">
              <a:xfrm>
                <a:off x="2971" y="129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  <a:endParaRPr lang="ru-RU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3379" y="119"/>
              <a:ext cx="499" cy="426"/>
              <a:chOff x="1882" y="1253"/>
              <a:chExt cx="590" cy="586"/>
            </a:xfrm>
          </p:grpSpPr>
          <p:sp>
            <p:nvSpPr>
              <p:cNvPr id="18470" name="Text Box 47"/>
              <p:cNvSpPr txBox="1">
                <a:spLocks noChangeArrowheads="1"/>
              </p:cNvSpPr>
              <p:nvPr/>
            </p:nvSpPr>
            <p:spPr bwMode="auto">
              <a:xfrm>
                <a:off x="1882" y="1253"/>
                <a:ext cx="31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accent2"/>
                    </a:solidFill>
                    <a:latin typeface="Arial" charset="0"/>
                  </a:rPr>
                  <a:t>S</a:t>
                </a:r>
                <a:endParaRPr lang="ru-RU" sz="32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8471" name="Text Box 48"/>
              <p:cNvSpPr txBox="1">
                <a:spLocks noChangeArrowheads="1"/>
              </p:cNvSpPr>
              <p:nvPr/>
            </p:nvSpPr>
            <p:spPr bwMode="auto">
              <a:xfrm>
                <a:off x="2064" y="1389"/>
                <a:ext cx="40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ru-RU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8469" name="Text Box 49"/>
            <p:cNvSpPr txBox="1">
              <a:spLocks noChangeArrowheads="1"/>
            </p:cNvSpPr>
            <p:nvPr/>
          </p:nvSpPr>
          <p:spPr bwMode="auto">
            <a:xfrm>
              <a:off x="3742" y="164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&lt;</a:t>
              </a: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0" y="5157788"/>
            <a:ext cx="9144000" cy="1700212"/>
            <a:chOff x="0" y="3249"/>
            <a:chExt cx="5760" cy="1071"/>
          </a:xfrm>
        </p:grpSpPr>
        <p:sp>
          <p:nvSpPr>
            <p:cNvPr id="18464" name="Rectangle 52" descr="Крупная сетка"/>
            <p:cNvSpPr>
              <a:spLocks noChangeArrowheads="1"/>
            </p:cNvSpPr>
            <p:nvPr/>
          </p:nvSpPr>
          <p:spPr bwMode="auto">
            <a:xfrm>
              <a:off x="0" y="3249"/>
              <a:ext cx="5760" cy="107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8465" name="Text Box 53"/>
            <p:cNvSpPr txBox="1">
              <a:spLocks noChangeArrowheads="1"/>
            </p:cNvSpPr>
            <p:nvPr/>
          </p:nvSpPr>
          <p:spPr bwMode="auto">
            <a:xfrm>
              <a:off x="158" y="3430"/>
              <a:ext cx="560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ru-RU" sz="3600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276600" y="1341438"/>
            <a:ext cx="647700" cy="579437"/>
            <a:chOff x="2699" y="799"/>
            <a:chExt cx="408" cy="365"/>
          </a:xfrm>
        </p:grpSpPr>
        <p:sp>
          <p:nvSpPr>
            <p:cNvPr id="18462" name="Text Box 56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8463" name="Line 57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6" name="Text Box 58"/>
          <p:cNvSpPr txBox="1">
            <a:spLocks noChangeArrowheads="1"/>
          </p:cNvSpPr>
          <p:nvPr/>
        </p:nvSpPr>
        <p:spPr bwMode="auto">
          <a:xfrm>
            <a:off x="3492500" y="1557338"/>
            <a:ext cx="719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  <a:latin typeface="Arial" charset="0"/>
              </a:rPr>
              <a:t> 1</a:t>
            </a:r>
          </a:p>
        </p:txBody>
      </p: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5219700" y="1052513"/>
            <a:ext cx="647700" cy="579437"/>
            <a:chOff x="2699" y="799"/>
            <a:chExt cx="408" cy="365"/>
          </a:xfrm>
        </p:grpSpPr>
        <p:sp>
          <p:nvSpPr>
            <p:cNvPr id="18460" name="Text Box 60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8461" name="Line 61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58" name="Text Box 62"/>
          <p:cNvSpPr txBox="1">
            <a:spLocks noChangeArrowheads="1"/>
          </p:cNvSpPr>
          <p:nvPr/>
        </p:nvSpPr>
        <p:spPr bwMode="auto">
          <a:xfrm>
            <a:off x="5580063" y="12684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  <a:latin typeface="Arial" charset="0"/>
              </a:rPr>
              <a:t>2</a:t>
            </a:r>
          </a:p>
        </p:txBody>
      </p:sp>
      <p:sp>
        <p:nvSpPr>
          <p:cNvPr id="56383" name="Text Box 63"/>
          <p:cNvSpPr txBox="1">
            <a:spLocks noChangeArrowheads="1"/>
          </p:cNvSpPr>
          <p:nvPr/>
        </p:nvSpPr>
        <p:spPr bwMode="auto">
          <a:xfrm>
            <a:off x="2843213" y="3789363"/>
            <a:ext cx="2303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4000" b="1">
                <a:solidFill>
                  <a:schemeClr val="accent2"/>
                </a:solidFill>
                <a:latin typeface="Arial" charset="0"/>
              </a:rPr>
              <a:t>Ф</a:t>
            </a:r>
            <a:r>
              <a:rPr lang="ru-RU" sz="4000" b="1" baseline="-25000">
                <a:solidFill>
                  <a:schemeClr val="accent2"/>
                </a:solidFill>
                <a:latin typeface="Arial" charset="0"/>
              </a:rPr>
              <a:t>1 </a:t>
            </a:r>
            <a:r>
              <a:rPr lang="en-US" sz="4000" b="1">
                <a:solidFill>
                  <a:schemeClr val="accent2"/>
                </a:solidFill>
                <a:latin typeface="Arial" charset="0"/>
              </a:rPr>
              <a:t>&lt;</a:t>
            </a:r>
            <a:r>
              <a:rPr lang="ru-RU" sz="4000" b="1">
                <a:solidFill>
                  <a:schemeClr val="accent2"/>
                </a:solidFill>
                <a:latin typeface="Arial" charset="0"/>
              </a:rPr>
              <a:t> Ф</a:t>
            </a:r>
            <a:r>
              <a:rPr lang="ru-RU" sz="4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ru-RU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endParaRPr lang="ru-RU" sz="3600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6" dur="2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8" dur="2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0" dur="2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2" dur="2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4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6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18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0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4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6" dur="200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6.35838E-7 L -0.11007 0.41942 " pathEditMode="relative" ptsTypes="AA">
                                      <p:cBhvr>
                                        <p:cTn id="28" dur="2000" fill="hold"/>
                                        <p:tgtEl>
                                          <p:spTgt spid="56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6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animBg="1"/>
      <p:bldP spid="56330" grpId="0" animBg="1"/>
      <p:bldP spid="56331" grpId="0" animBg="1"/>
      <p:bldP spid="56332" grpId="0" animBg="1"/>
      <p:bldP spid="56333" grpId="0" animBg="1"/>
      <p:bldP spid="56334" grpId="0" animBg="1"/>
      <p:bldP spid="56335" grpId="0" animBg="1"/>
      <p:bldP spid="56336" grpId="0" animBg="1"/>
      <p:bldP spid="56337" grpId="0" animBg="1"/>
      <p:bldP spid="56340" grpId="0" animBg="1"/>
      <p:bldP spid="56341" grpId="0" animBg="1"/>
      <p:bldP spid="56342" grpId="0" animBg="1"/>
      <p:bldP spid="563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8"/>
          <p:cNvSpPr>
            <a:spLocks noChangeArrowheads="1"/>
          </p:cNvSpPr>
          <p:nvPr/>
        </p:nvSpPr>
        <p:spPr bwMode="auto">
          <a:xfrm rot="-4145124">
            <a:off x="4787901" y="2060575"/>
            <a:ext cx="4032250" cy="2016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459" name="AutoShape 10"/>
          <p:cNvSpPr>
            <a:spLocks noChangeArrowheads="1"/>
          </p:cNvSpPr>
          <p:nvPr/>
        </p:nvSpPr>
        <p:spPr bwMode="auto">
          <a:xfrm rot="2576809">
            <a:off x="395288" y="2276475"/>
            <a:ext cx="4032250" cy="20161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007" y="10800"/>
                </a:moveTo>
                <a:cubicBezTo>
                  <a:pt x="3007" y="15104"/>
                  <a:pt x="6496" y="18593"/>
                  <a:pt x="10800" y="18593"/>
                </a:cubicBezTo>
                <a:cubicBezTo>
                  <a:pt x="15104" y="18593"/>
                  <a:pt x="18593" y="15104"/>
                  <a:pt x="18593" y="10800"/>
                </a:cubicBezTo>
                <a:cubicBezTo>
                  <a:pt x="18593" y="6496"/>
                  <a:pt x="15104" y="3007"/>
                  <a:pt x="10800" y="3007"/>
                </a:cubicBezTo>
                <a:cubicBezTo>
                  <a:pt x="6496" y="3007"/>
                  <a:pt x="3007" y="6496"/>
                  <a:pt x="3007" y="10800"/>
                </a:cubicBez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1547813" y="11969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>
            <a:off x="2051050" y="16287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2411413" y="19891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2987675" y="22764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2843213" y="17732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2411413" y="1341438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 flipH="1">
            <a:off x="1908175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H="1">
            <a:off x="3348038" y="22764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6013450" y="6207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6516688" y="10525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 flipH="1">
            <a:off x="6877050" y="14128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8" name="Line 24"/>
          <p:cNvSpPr>
            <a:spLocks noChangeShapeType="1"/>
          </p:cNvSpPr>
          <p:nvPr/>
        </p:nvSpPr>
        <p:spPr bwMode="auto">
          <a:xfrm flipH="1">
            <a:off x="7453313" y="17002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69" name="Line 25"/>
          <p:cNvSpPr>
            <a:spLocks noChangeShapeType="1"/>
          </p:cNvSpPr>
          <p:nvPr/>
        </p:nvSpPr>
        <p:spPr bwMode="auto">
          <a:xfrm flipH="1">
            <a:off x="7308850" y="11969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70" name="Line 26"/>
          <p:cNvSpPr>
            <a:spLocks noChangeShapeType="1"/>
          </p:cNvSpPr>
          <p:nvPr/>
        </p:nvSpPr>
        <p:spPr bwMode="auto">
          <a:xfrm flipH="1">
            <a:off x="6877050" y="765175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71" name="Line 27"/>
          <p:cNvSpPr>
            <a:spLocks noChangeShapeType="1"/>
          </p:cNvSpPr>
          <p:nvPr/>
        </p:nvSpPr>
        <p:spPr bwMode="auto">
          <a:xfrm flipH="1">
            <a:off x="6373813" y="476250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7372" name="Line 28"/>
          <p:cNvSpPr>
            <a:spLocks noChangeShapeType="1"/>
          </p:cNvSpPr>
          <p:nvPr/>
        </p:nvSpPr>
        <p:spPr bwMode="auto">
          <a:xfrm flipH="1">
            <a:off x="7813675" y="1700213"/>
            <a:ext cx="647700" cy="187325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76" name="AutoShape 7"/>
          <p:cNvSpPr>
            <a:spLocks noChangeArrowheads="1"/>
          </p:cNvSpPr>
          <p:nvPr/>
        </p:nvSpPr>
        <p:spPr bwMode="auto">
          <a:xfrm rot="-8006486">
            <a:off x="589757" y="1967706"/>
            <a:ext cx="3887788" cy="24479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80 w 21600"/>
              <a:gd name="T13" fmla="*/ 0 h 21600"/>
              <a:gd name="T14" fmla="*/ 21220 w 21600"/>
              <a:gd name="T15" fmla="*/ 1284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018" y="10631"/>
                </a:moveTo>
                <a:cubicBezTo>
                  <a:pt x="3110" y="6399"/>
                  <a:pt x="6567" y="3016"/>
                  <a:pt x="10800" y="3017"/>
                </a:cubicBezTo>
                <a:cubicBezTo>
                  <a:pt x="15032" y="3017"/>
                  <a:pt x="18489" y="6399"/>
                  <a:pt x="18581" y="10631"/>
                </a:cubicBezTo>
                <a:lnTo>
                  <a:pt x="21597" y="10565"/>
                </a:lnTo>
                <a:cubicBezTo>
                  <a:pt x="21469" y="4693"/>
                  <a:pt x="16673" y="-1"/>
                  <a:pt x="10799" y="0"/>
                </a:cubicBezTo>
                <a:cubicBezTo>
                  <a:pt x="4926" y="0"/>
                  <a:pt x="130" y="4693"/>
                  <a:pt x="2" y="10565"/>
                </a:cubicBezTo>
                <a:lnTo>
                  <a:pt x="3018" y="10631"/>
                </a:lnTo>
                <a:close/>
              </a:path>
            </a:pathLst>
          </a:custGeom>
          <a:gradFill rotWithShape="1">
            <a:gsLst>
              <a:gs pos="0">
                <a:srgbClr val="336600"/>
              </a:gs>
              <a:gs pos="50000">
                <a:srgbClr val="FFFFFF"/>
              </a:gs>
              <a:gs pos="100000">
                <a:srgbClr val="336600"/>
              </a:gs>
            </a:gsLst>
            <a:lin ang="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887400" prstMaterial="legacyPlastic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0825" y="188913"/>
            <a:ext cx="2376488" cy="920750"/>
            <a:chOff x="2336" y="119"/>
            <a:chExt cx="1497" cy="499"/>
          </a:xfrm>
        </p:grpSpPr>
        <p:sp>
          <p:nvSpPr>
            <p:cNvPr id="19506" name="Rectangle 30"/>
            <p:cNvSpPr>
              <a:spLocks noChangeArrowheads="1"/>
            </p:cNvSpPr>
            <p:nvPr/>
          </p:nvSpPr>
          <p:spPr bwMode="auto">
            <a:xfrm>
              <a:off x="2336" y="119"/>
              <a:ext cx="1407" cy="499"/>
            </a:xfrm>
            <a:prstGeom prst="rect">
              <a:avLst/>
            </a:prstGeom>
            <a:gradFill rotWithShape="1">
              <a:gsLst>
                <a:gs pos="0">
                  <a:srgbClr val="766C51"/>
                </a:gs>
                <a:gs pos="50000">
                  <a:srgbClr val="FFEAAF"/>
                </a:gs>
                <a:gs pos="100000">
                  <a:srgbClr val="766C5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473" y="164"/>
              <a:ext cx="408" cy="313"/>
              <a:chOff x="2699" y="799"/>
              <a:chExt cx="408" cy="313"/>
            </a:xfrm>
          </p:grpSpPr>
          <p:sp>
            <p:nvSpPr>
              <p:cNvPr id="19514" name="Text Box 32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9515" name="Line 33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08" name="Text Box 34"/>
            <p:cNvSpPr txBox="1">
              <a:spLocks noChangeArrowheads="1"/>
            </p:cNvSpPr>
            <p:nvPr/>
          </p:nvSpPr>
          <p:spPr bwMode="auto">
            <a:xfrm>
              <a:off x="2609" y="300"/>
              <a:ext cx="453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 1</a:t>
              </a:r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198" y="164"/>
              <a:ext cx="408" cy="313"/>
              <a:chOff x="2699" y="799"/>
              <a:chExt cx="408" cy="313"/>
            </a:xfrm>
          </p:grpSpPr>
          <p:sp>
            <p:nvSpPr>
              <p:cNvPr id="19512" name="Text Box 36"/>
              <p:cNvSpPr txBox="1">
                <a:spLocks noChangeArrowheads="1"/>
              </p:cNvSpPr>
              <p:nvPr/>
            </p:nvSpPr>
            <p:spPr bwMode="auto">
              <a:xfrm>
                <a:off x="2699" y="799"/>
                <a:ext cx="408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ru-RU" sz="3200" b="1">
                    <a:solidFill>
                      <a:srgbClr val="993300"/>
                    </a:solidFill>
                    <a:latin typeface="Arial" charset="0"/>
                  </a:rPr>
                  <a:t>В</a:t>
                </a:r>
              </a:p>
            </p:txBody>
          </p:sp>
          <p:sp>
            <p:nvSpPr>
              <p:cNvPr id="19513" name="Line 37"/>
              <p:cNvSpPr>
                <a:spLocks noChangeShapeType="1"/>
              </p:cNvSpPr>
              <p:nvPr/>
            </p:nvSpPr>
            <p:spPr bwMode="auto">
              <a:xfrm>
                <a:off x="2744" y="845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10" name="Text Box 38"/>
            <p:cNvSpPr txBox="1">
              <a:spLocks noChangeArrowheads="1"/>
            </p:cNvSpPr>
            <p:nvPr/>
          </p:nvSpPr>
          <p:spPr bwMode="auto">
            <a:xfrm>
              <a:off x="3425" y="300"/>
              <a:ext cx="408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rgbClr val="99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9511" name="Text Box 39"/>
            <p:cNvSpPr txBox="1">
              <a:spLocks noChangeArrowheads="1"/>
            </p:cNvSpPr>
            <p:nvPr/>
          </p:nvSpPr>
          <p:spPr bwMode="auto">
            <a:xfrm>
              <a:off x="2881" y="164"/>
              <a:ext cx="49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600" b="1">
                  <a:solidFill>
                    <a:srgbClr val="993300"/>
                  </a:solidFill>
                  <a:latin typeface="Arial" charset="0"/>
                </a:rPr>
                <a:t>=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6372225" y="188913"/>
            <a:ext cx="2590800" cy="936625"/>
            <a:chOff x="3198" y="0"/>
            <a:chExt cx="1632" cy="590"/>
          </a:xfrm>
        </p:grpSpPr>
        <p:sp>
          <p:nvSpPr>
            <p:cNvPr id="19498" name="Rectangle 41"/>
            <p:cNvSpPr>
              <a:spLocks noChangeArrowheads="1"/>
            </p:cNvSpPr>
            <p:nvPr/>
          </p:nvSpPr>
          <p:spPr bwMode="auto">
            <a:xfrm>
              <a:off x="3198" y="0"/>
              <a:ext cx="1632" cy="59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8DD4ED"/>
                </a:gs>
                <a:gs pos="100000">
                  <a:srgbClr val="0000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059" y="119"/>
              <a:ext cx="423" cy="463"/>
              <a:chOff x="2789" y="1162"/>
              <a:chExt cx="423" cy="463"/>
            </a:xfrm>
          </p:grpSpPr>
          <p:sp>
            <p:nvSpPr>
              <p:cNvPr id="19504" name="Text Box 43"/>
              <p:cNvSpPr txBox="1">
                <a:spLocks noChangeArrowheads="1"/>
              </p:cNvSpPr>
              <p:nvPr/>
            </p:nvSpPr>
            <p:spPr bwMode="auto">
              <a:xfrm>
                <a:off x="2789" y="1162"/>
                <a:ext cx="31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accent2"/>
                    </a:solidFill>
                    <a:latin typeface="Arial" charset="0"/>
                  </a:rPr>
                  <a:t>S</a:t>
                </a:r>
                <a:endParaRPr lang="ru-RU" sz="32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9505" name="Rectangle 44"/>
              <p:cNvSpPr>
                <a:spLocks noChangeArrowheads="1"/>
              </p:cNvSpPr>
              <p:nvPr/>
            </p:nvSpPr>
            <p:spPr bwMode="auto">
              <a:xfrm>
                <a:off x="2971" y="1298"/>
                <a:ext cx="24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2</a:t>
                </a:r>
                <a:endParaRPr lang="ru-RU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379" y="119"/>
              <a:ext cx="499" cy="426"/>
              <a:chOff x="1882" y="1253"/>
              <a:chExt cx="590" cy="586"/>
            </a:xfrm>
          </p:grpSpPr>
          <p:sp>
            <p:nvSpPr>
              <p:cNvPr id="19502" name="Text Box 46"/>
              <p:cNvSpPr txBox="1">
                <a:spLocks noChangeArrowheads="1"/>
              </p:cNvSpPr>
              <p:nvPr/>
            </p:nvSpPr>
            <p:spPr bwMode="auto">
              <a:xfrm>
                <a:off x="1882" y="1253"/>
                <a:ext cx="318" cy="5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accent2"/>
                    </a:solidFill>
                    <a:latin typeface="Arial" charset="0"/>
                  </a:rPr>
                  <a:t>S</a:t>
                </a:r>
                <a:endParaRPr lang="ru-RU" sz="3200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  <p:sp>
            <p:nvSpPr>
              <p:cNvPr id="19503" name="Text Box 47"/>
              <p:cNvSpPr txBox="1">
                <a:spLocks noChangeArrowheads="1"/>
              </p:cNvSpPr>
              <p:nvPr/>
            </p:nvSpPr>
            <p:spPr bwMode="auto">
              <a:xfrm>
                <a:off x="2064" y="1389"/>
                <a:ext cx="40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ru-RU" b="1">
                  <a:solidFill>
                    <a:schemeClr val="accent2"/>
                  </a:solidFill>
                  <a:latin typeface="Arial" charset="0"/>
                </a:endParaRPr>
              </a:p>
            </p:txBody>
          </p:sp>
        </p:grpSp>
        <p:sp>
          <p:nvSpPr>
            <p:cNvPr id="19501" name="Text Box 48"/>
            <p:cNvSpPr txBox="1">
              <a:spLocks noChangeArrowheads="1"/>
            </p:cNvSpPr>
            <p:nvPr/>
          </p:nvSpPr>
          <p:spPr bwMode="auto">
            <a:xfrm>
              <a:off x="3742" y="164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b="1">
                  <a:solidFill>
                    <a:schemeClr val="accent2"/>
                  </a:solidFill>
                  <a:latin typeface="Arial" charset="0"/>
                </a:rPr>
                <a:t>=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0" y="5084763"/>
            <a:ext cx="9144000" cy="1700212"/>
            <a:chOff x="0" y="3249"/>
            <a:chExt cx="5760" cy="1071"/>
          </a:xfrm>
        </p:grpSpPr>
        <p:sp>
          <p:nvSpPr>
            <p:cNvPr id="19496" name="Rectangle 50" descr="Крупная сетка"/>
            <p:cNvSpPr>
              <a:spLocks noChangeArrowheads="1"/>
            </p:cNvSpPr>
            <p:nvPr/>
          </p:nvSpPr>
          <p:spPr bwMode="auto">
            <a:xfrm>
              <a:off x="0" y="3249"/>
              <a:ext cx="5760" cy="1071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ru-RU"/>
            </a:p>
          </p:txBody>
        </p:sp>
        <p:sp>
          <p:nvSpPr>
            <p:cNvPr id="19497" name="Text Box 51"/>
            <p:cNvSpPr txBox="1">
              <a:spLocks noChangeArrowheads="1"/>
            </p:cNvSpPr>
            <p:nvPr/>
          </p:nvSpPr>
          <p:spPr bwMode="auto">
            <a:xfrm>
              <a:off x="158" y="3430"/>
              <a:ext cx="56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5508625" y="1268413"/>
            <a:ext cx="647700" cy="579437"/>
            <a:chOff x="2699" y="799"/>
            <a:chExt cx="408" cy="365"/>
          </a:xfrm>
        </p:grpSpPr>
        <p:sp>
          <p:nvSpPr>
            <p:cNvPr id="19494" name="Text Box 53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9495" name="Line 54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81" name="Text Box 55"/>
          <p:cNvSpPr txBox="1">
            <a:spLocks noChangeArrowheads="1"/>
          </p:cNvSpPr>
          <p:nvPr/>
        </p:nvSpPr>
        <p:spPr bwMode="auto">
          <a:xfrm>
            <a:off x="5868988" y="1484313"/>
            <a:ext cx="64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993300"/>
                </a:solidFill>
                <a:latin typeface="Arial" charset="0"/>
              </a:rPr>
              <a:t>2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3203575" y="1196975"/>
            <a:ext cx="647700" cy="579438"/>
            <a:chOff x="2699" y="799"/>
            <a:chExt cx="408" cy="365"/>
          </a:xfrm>
        </p:grpSpPr>
        <p:sp>
          <p:nvSpPr>
            <p:cNvPr id="19492" name="Text Box 57"/>
            <p:cNvSpPr txBox="1">
              <a:spLocks noChangeArrowheads="1"/>
            </p:cNvSpPr>
            <p:nvPr/>
          </p:nvSpPr>
          <p:spPr bwMode="auto">
            <a:xfrm>
              <a:off x="2699" y="799"/>
              <a:ext cx="40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993300"/>
                  </a:solidFill>
                  <a:latin typeface="Arial" charset="0"/>
                </a:rPr>
                <a:t>В</a:t>
              </a:r>
            </a:p>
          </p:txBody>
        </p:sp>
        <p:sp>
          <p:nvSpPr>
            <p:cNvPr id="19493" name="Line 58"/>
            <p:cNvSpPr>
              <a:spLocks noChangeShapeType="1"/>
            </p:cNvSpPr>
            <p:nvPr/>
          </p:nvSpPr>
          <p:spPr bwMode="auto">
            <a:xfrm>
              <a:off x="2744" y="845"/>
              <a:ext cx="181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483" name="Text Box 59"/>
          <p:cNvSpPr txBox="1">
            <a:spLocks noChangeArrowheads="1"/>
          </p:cNvSpPr>
          <p:nvPr/>
        </p:nvSpPr>
        <p:spPr bwMode="auto">
          <a:xfrm>
            <a:off x="3419475" y="1412875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  <a:latin typeface="Arial" charset="0"/>
              </a:rPr>
              <a:t> 1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179388" y="3213100"/>
            <a:ext cx="936625" cy="741363"/>
            <a:chOff x="1882" y="1253"/>
            <a:chExt cx="590" cy="454"/>
          </a:xfrm>
        </p:grpSpPr>
        <p:sp>
          <p:nvSpPr>
            <p:cNvPr id="19490" name="Text Box 61"/>
            <p:cNvSpPr txBox="1">
              <a:spLocks noChangeArrowheads="1"/>
            </p:cNvSpPr>
            <p:nvPr/>
          </p:nvSpPr>
          <p:spPr bwMode="auto">
            <a:xfrm>
              <a:off x="1882" y="1253"/>
              <a:ext cx="318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ru-RU" sz="32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91" name="Text Box 62"/>
            <p:cNvSpPr txBox="1">
              <a:spLocks noChangeArrowheads="1"/>
            </p:cNvSpPr>
            <p:nvPr/>
          </p:nvSpPr>
          <p:spPr bwMode="auto">
            <a:xfrm>
              <a:off x="2064" y="1389"/>
              <a:ext cx="40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1</a:t>
              </a: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8027988" y="3860800"/>
            <a:ext cx="765175" cy="735013"/>
            <a:chOff x="2789" y="1162"/>
            <a:chExt cx="365" cy="463"/>
          </a:xfrm>
        </p:grpSpPr>
        <p:sp>
          <p:nvSpPr>
            <p:cNvPr id="19488" name="Text Box 64"/>
            <p:cNvSpPr txBox="1">
              <a:spLocks noChangeArrowheads="1"/>
            </p:cNvSpPr>
            <p:nvPr/>
          </p:nvSpPr>
          <p:spPr bwMode="auto">
            <a:xfrm>
              <a:off x="2789" y="1162"/>
              <a:ext cx="31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ru-RU" sz="3200" b="1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9489" name="Rectangle 65"/>
            <p:cNvSpPr>
              <a:spLocks noChangeArrowheads="1"/>
            </p:cNvSpPr>
            <p:nvPr/>
          </p:nvSpPr>
          <p:spPr bwMode="auto">
            <a:xfrm>
              <a:off x="2971" y="1298"/>
              <a:ext cx="18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accent2"/>
                  </a:solidFill>
                  <a:latin typeface="Arial" charset="0"/>
                </a:rPr>
                <a:t>2</a:t>
              </a:r>
              <a:endParaRPr lang="ru-RU" b="1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57410" name="Text Box 66"/>
          <p:cNvSpPr txBox="1">
            <a:spLocks noChangeArrowheads="1"/>
          </p:cNvSpPr>
          <p:nvPr/>
        </p:nvSpPr>
        <p:spPr bwMode="auto">
          <a:xfrm>
            <a:off x="3851275" y="2349500"/>
            <a:ext cx="2303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ru-RU" sz="4000" b="1">
                <a:solidFill>
                  <a:schemeClr val="accent2"/>
                </a:solidFill>
                <a:latin typeface="Arial" charset="0"/>
              </a:rPr>
              <a:t> Ф</a:t>
            </a:r>
            <a:r>
              <a:rPr lang="ru-RU" sz="4000" b="1" baseline="-2500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US" sz="4000" b="1" baseline="-25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4000" b="1">
                <a:solidFill>
                  <a:schemeClr val="accent2"/>
                </a:solidFill>
                <a:latin typeface="Arial" charset="0"/>
              </a:rPr>
              <a:t>= 0</a:t>
            </a:r>
            <a:r>
              <a:rPr lang="ru-RU" sz="3600" b="1" baseline="-25000">
                <a:solidFill>
                  <a:schemeClr val="accent2"/>
                </a:solidFill>
                <a:latin typeface="Arial" charset="0"/>
              </a:rPr>
              <a:t> </a:t>
            </a:r>
            <a:endParaRPr lang="ru-RU" sz="3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87" name="AutoShape 67" descr="Упаковочная бумага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885113" y="6237288"/>
            <a:ext cx="1008062" cy="360362"/>
          </a:xfrm>
          <a:prstGeom prst="actionButtonBackPreviou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8.67052E-7 L -0.11007 0.419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5" grpId="0" animBg="1"/>
      <p:bldP spid="57356" grpId="0" animBg="1"/>
      <p:bldP spid="57357" grpId="0" animBg="1"/>
      <p:bldP spid="57358" grpId="0" animBg="1"/>
      <p:bldP spid="57359" grpId="0" animBg="1"/>
      <p:bldP spid="57360" grpId="0" animBg="1"/>
      <p:bldP spid="57361" grpId="0" animBg="1"/>
      <p:bldP spid="57363" grpId="0" animBg="1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  <p:bldP spid="57371" grpId="0" animBg="1"/>
      <p:bldP spid="57372" grpId="0" animBg="1"/>
      <p:bldP spid="574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effectLst/>
              </a:rPr>
              <a:t> Фарадей </a:t>
            </a:r>
            <a:r>
              <a:rPr lang="ru-RU" sz="4000" dirty="0" err="1" smtClean="0">
                <a:effectLst/>
              </a:rPr>
              <a:t>заңы</a:t>
            </a:r>
            <a:r>
              <a:rPr lang="ru-RU" dirty="0" smtClean="0"/>
              <a:t> </a:t>
            </a:r>
          </a:p>
        </p:txBody>
      </p:sp>
      <p:graphicFrame>
        <p:nvGraphicFramePr>
          <p:cNvPr id="36878" name="Group 14"/>
          <p:cNvGraphicFramePr>
            <a:graphicFrameLocks noGrp="1"/>
          </p:cNvGraphicFramePr>
          <p:nvPr>
            <p:ph idx="1"/>
          </p:nvPr>
        </p:nvGraphicFramePr>
        <p:xfrm>
          <a:off x="323850" y="1989138"/>
          <a:ext cx="8226425" cy="370205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226425"/>
              </a:tblGrid>
              <a:tr h="37020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kk-KZ" sz="2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Тұйық контурдағы индукцияның ЭҚК магнит ағынының осы контурдағы жүру жылдамдығына қарама-қарсы таңбамен сипатталады.</a:t>
                      </a:r>
                      <a:endParaRPr kumimoji="0" lang="kk-KZ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3233738" y="3975100"/>
          <a:ext cx="2278062" cy="1220788"/>
        </p:xfrm>
        <a:graphic>
          <a:graphicData uri="http://schemas.openxmlformats.org/presentationml/2006/ole">
            <p:oleObj spid="_x0000_s24578" name="Equation" r:id="rId3" imgW="660113" imgH="393529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145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MathType 6.0 Equation</vt:lpstr>
      <vt:lpstr>ЭЛЕКТРОМАГ-НИТТІК ИНДУКЦИЯ </vt:lpstr>
      <vt:lpstr>Слайд 2</vt:lpstr>
      <vt:lpstr>Слайд 3</vt:lpstr>
      <vt:lpstr>Фарадей  тұжырымдамасы </vt:lpstr>
      <vt:lpstr>Слайд 5</vt:lpstr>
      <vt:lpstr>Слайд 6</vt:lpstr>
      <vt:lpstr>Слайд 7</vt:lpstr>
      <vt:lpstr>Слайд 8</vt:lpstr>
      <vt:lpstr> Фарадей заңы </vt:lpstr>
      <vt:lpstr>Ампер күшінің жұмысы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Асел</cp:lastModifiedBy>
  <cp:revision>36</cp:revision>
  <dcterms:created xsi:type="dcterms:W3CDTF">2014-11-21T11:00:06Z</dcterms:created>
  <dcterms:modified xsi:type="dcterms:W3CDTF">2020-04-26T16:02:18Z</dcterms:modified>
</cp:coreProperties>
</file>