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3"/>
  </p:notesMasterIdLst>
  <p:sldIdLst>
    <p:sldId id="257" r:id="rId2"/>
    <p:sldId id="258" r:id="rId3"/>
    <p:sldId id="296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78" r:id="rId22"/>
    <p:sldId id="279" r:id="rId23"/>
    <p:sldId id="281" r:id="rId24"/>
    <p:sldId id="282" r:id="rId25"/>
    <p:sldId id="283" r:id="rId26"/>
    <p:sldId id="284" r:id="rId27"/>
    <p:sldId id="285" r:id="rId28"/>
    <p:sldId id="289" r:id="rId29"/>
    <p:sldId id="290" r:id="rId30"/>
    <p:sldId id="297" r:id="rId31"/>
    <p:sldId id="299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700" autoAdjust="0"/>
  </p:normalViewPr>
  <p:slideViewPr>
    <p:cSldViewPr>
      <p:cViewPr varScale="1">
        <p:scale>
          <a:sx n="70" d="100"/>
          <a:sy n="70" d="100"/>
        </p:scale>
        <p:origin x="138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89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</inkml:traceFormat>
        <inkml:channelProperties>
          <inkml:channelProperty channel="X" name="resolution" value="28.34025" units="1/cm"/>
          <inkml:channelProperty channel="Y" name="resolution" value="28.33948" units="1/cm"/>
        </inkml:channelProperties>
      </inkml:inkSource>
      <inkml:timestamp xml:id="ts0" timeString="2014-01-16T13:24:34.749"/>
    </inkml:context>
    <inkml:brush xml:id="br0">
      <inkml:brushProperty name="width" value="0.10583" units="cm"/>
      <inkml:brushProperty name="height" value="0.10583" units="cm"/>
      <inkml:brushProperty name="color" value="#FF0000"/>
      <inkml:brushProperty name="fitToCurve" value="1"/>
    </inkml:brush>
  </inkml:definitions>
  <inkml:trace contextRef="#ctx0" brushRef="#br0">366 71,'35'35,"-35"-35,0 0,-35-35,35-1,-36 36,1-36,0 36,0 0,35 0,-35 36,-36 0,36-1,0-35,-1 36,36 0,0 0,0-1,0-35,0 36,0 0,0-1,0 1,0 0,0-36,36 0,-1 36,0-1,0 1,1 0,-36-36,35 0,0 0,35 0,-34 0,-36-36,0 0,35 1,-35 35,0-36,35 0,-35 0,35 1,-35-1,36 36,-36-71,0 35,0 36,0 36,0-1,0-35,0 72,0-37,0 1,35 0,-35 0,0-1,0 1,35 0,0-1,0-35,1 0,-36 0,35 0,0 0,0 0,36 0,-36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F17CA8-6044-49B3-8C17-0B090E5C6AA6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CBF638-10B4-4F11-9275-518D2897A3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00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BF638-10B4-4F11-9275-518D2897A38C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8124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BF638-10B4-4F11-9275-518D2897A38C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2878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BF638-10B4-4F11-9275-518D2897A38C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5318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4F403-0DC6-4742-BC9E-EC51C27D5B8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05239-AF08-4C13-91C0-518FEF87C6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4F403-0DC6-4742-BC9E-EC51C27D5B8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05239-AF08-4C13-91C0-518FEF87C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4F403-0DC6-4742-BC9E-EC51C27D5B8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05239-AF08-4C13-91C0-518FEF87C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4F403-0DC6-4742-BC9E-EC51C27D5B8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05239-AF08-4C13-91C0-518FEF87C6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4F403-0DC6-4742-BC9E-EC51C27D5B8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05239-AF08-4C13-91C0-518FEF87C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4F403-0DC6-4742-BC9E-EC51C27D5B8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05239-AF08-4C13-91C0-518FEF87C6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4F403-0DC6-4742-BC9E-EC51C27D5B8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05239-AF08-4C13-91C0-518FEF87C6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4F403-0DC6-4742-BC9E-EC51C27D5B8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05239-AF08-4C13-91C0-518FEF87C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4F403-0DC6-4742-BC9E-EC51C27D5B8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05239-AF08-4C13-91C0-518FEF87C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4F403-0DC6-4742-BC9E-EC51C27D5B8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05239-AF08-4C13-91C0-518FEF87C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4F403-0DC6-4742-BC9E-EC51C27D5B8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05239-AF08-4C13-91C0-518FEF87C6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C54F403-0DC6-4742-BC9E-EC51C27D5B8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8D05239-AF08-4C13-91C0-518FEF87C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file:///C:\Documents%20and%20Settings\&#1040;&#1076;&#1084;&#1080;&#1085;&#1080;&#1089;&#1090;&#1088;&#1072;&#1090;&#1086;&#1088;\&#1056;&#1072;&#1073;&#1086;&#1095;&#1080;&#1081;%20&#1089;&#1090;&#1086;&#1083;\&#1043;&#1088;&#1080;&#1096;&#1072;&#1085;&#1086;&#1074;&#1072;\&#1060;&#1086;&#1090;&#1086;&#1075;&#1088;\402\&#1065;&#1077;&#1090;&#1080;&#1085;&#1080;&#1085;&#1072;\&#1053;&#1100;&#1102;&#1090;&#1086;&#1085;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slide" Target="slide2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slide" Target="slide22.xml"/><Relationship Id="rId7" Type="http://schemas.openxmlformats.org/officeDocument/2006/relationships/customXml" Target="../ink/ink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13" Type="http://schemas.openxmlformats.org/officeDocument/2006/relationships/slide" Target="slide6.xml"/><Relationship Id="rId18" Type="http://schemas.openxmlformats.org/officeDocument/2006/relationships/slide" Target="slide31.xml"/><Relationship Id="rId26" Type="http://schemas.openxmlformats.org/officeDocument/2006/relationships/slide" Target="slide28.xml"/><Relationship Id="rId3" Type="http://schemas.openxmlformats.org/officeDocument/2006/relationships/slide" Target="slide13.xml"/><Relationship Id="rId21" Type="http://schemas.openxmlformats.org/officeDocument/2006/relationships/slide" Target="slide17.xml"/><Relationship Id="rId7" Type="http://schemas.openxmlformats.org/officeDocument/2006/relationships/slide" Target="slide5.xml"/><Relationship Id="rId12" Type="http://schemas.openxmlformats.org/officeDocument/2006/relationships/slide" Target="slide15.xml"/><Relationship Id="rId17" Type="http://schemas.openxmlformats.org/officeDocument/2006/relationships/slide" Target="slide29.xml"/><Relationship Id="rId25" Type="http://schemas.openxmlformats.org/officeDocument/2006/relationships/slide" Target="slide24.xml"/><Relationship Id="rId2" Type="http://schemas.openxmlformats.org/officeDocument/2006/relationships/notesSlide" Target="../notesSlides/notesSlide1.xml"/><Relationship Id="rId16" Type="http://schemas.openxmlformats.org/officeDocument/2006/relationships/slide" Target="slide7.xml"/><Relationship Id="rId20" Type="http://schemas.openxmlformats.org/officeDocument/2006/relationships/slide" Target="slide16.xml"/><Relationship Id="rId29" Type="http://schemas.openxmlformats.org/officeDocument/2006/relationships/slide" Target="slide2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1.xml"/><Relationship Id="rId11" Type="http://schemas.openxmlformats.org/officeDocument/2006/relationships/slide" Target="slide22.xml"/><Relationship Id="rId24" Type="http://schemas.openxmlformats.org/officeDocument/2006/relationships/slide" Target="slide12.xml"/><Relationship Id="rId5" Type="http://schemas.openxmlformats.org/officeDocument/2006/relationships/slide" Target="slide14.xml"/><Relationship Id="rId15" Type="http://schemas.openxmlformats.org/officeDocument/2006/relationships/slide" Target="slide8.xml"/><Relationship Id="rId23" Type="http://schemas.openxmlformats.org/officeDocument/2006/relationships/slide" Target="slide9.xml"/><Relationship Id="rId28" Type="http://schemas.openxmlformats.org/officeDocument/2006/relationships/slide" Target="slide11.xml"/><Relationship Id="rId10" Type="http://schemas.openxmlformats.org/officeDocument/2006/relationships/slide" Target="slide20.xml"/><Relationship Id="rId19" Type="http://schemas.openxmlformats.org/officeDocument/2006/relationships/slide" Target="slide23.xml"/><Relationship Id="rId31" Type="http://schemas.openxmlformats.org/officeDocument/2006/relationships/slide" Target="slide2.xml"/><Relationship Id="rId4" Type="http://schemas.openxmlformats.org/officeDocument/2006/relationships/slide" Target="slide27.xml"/><Relationship Id="rId9" Type="http://schemas.openxmlformats.org/officeDocument/2006/relationships/slide" Target="slide4.xml"/><Relationship Id="rId14" Type="http://schemas.openxmlformats.org/officeDocument/2006/relationships/slide" Target="slide30.xml"/><Relationship Id="rId22" Type="http://schemas.openxmlformats.org/officeDocument/2006/relationships/slide" Target="slide10.xml"/><Relationship Id="rId27" Type="http://schemas.openxmlformats.org/officeDocument/2006/relationships/slide" Target="slide18.xml"/><Relationship Id="rId30" Type="http://schemas.openxmlformats.org/officeDocument/2006/relationships/slide" Target="slide1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786314" y="2786058"/>
            <a:ext cx="4143404" cy="144655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Механикадағы күштер</a:t>
            </a:r>
            <a:endParaRPr lang="ru-RU" sz="4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Picture 9" descr="C:\Documents and Settings\Администратор\Рабочий стол\Гришанова\Фотогр\402\Щетинина\Ньютон.jpg"/>
          <p:cNvPicPr>
            <a:picLocks noChangeAspect="1" noChangeArrowheads="1"/>
          </p:cNvPicPr>
          <p:nvPr/>
        </p:nvPicPr>
        <p:blipFill>
          <a:blip r:embed="rId2" r:link="rId3" cstate="print"/>
          <a:srcRect b="7733"/>
          <a:stretch>
            <a:fillRect/>
          </a:stretch>
        </p:blipFill>
        <p:spPr bwMode="auto">
          <a:xfrm>
            <a:off x="921984" y="389436"/>
            <a:ext cx="3853022" cy="6239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600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Назар</a:t>
            </a:r>
            <a:r>
              <a:rPr lang="ru-RU" sz="3600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сал!  </a:t>
            </a:r>
            <a:r>
              <a:rPr lang="ru-RU" sz="3600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Сұрақ</a:t>
            </a:r>
            <a:r>
              <a:rPr lang="ru-RU" sz="3600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3600" b="1" i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3214677" y="1989138"/>
            <a:ext cx="4897447" cy="1368425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b="1" dirty="0" err="1" smtClean="0">
                <a:solidFill>
                  <a:srgbClr val="000099"/>
                </a:solidFill>
              </a:rPr>
              <a:t>Бұл қандай құрал?</a:t>
            </a:r>
            <a:endParaRPr lang="ru-RU" b="1" dirty="0" smtClean="0">
              <a:solidFill>
                <a:srgbClr val="000099"/>
              </a:solidFill>
            </a:endParaRPr>
          </a:p>
        </p:txBody>
      </p:sp>
      <p:sp>
        <p:nvSpPr>
          <p:cNvPr id="11269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70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647700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 Antiqua"/>
              </a:rPr>
              <a:t>22</a:t>
            </a:r>
          </a:p>
        </p:txBody>
      </p:sp>
      <p:sp>
        <p:nvSpPr>
          <p:cNvPr id="34825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826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827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34828" name="Rectangle 12"/>
          <p:cNvSpPr>
            <a:spLocks noChangeArrowheads="1"/>
          </p:cNvSpPr>
          <p:nvPr/>
        </p:nvSpPr>
        <p:spPr bwMode="auto">
          <a:xfrm>
            <a:off x="4000496" y="3716338"/>
            <a:ext cx="4892679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i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жауабы</a:t>
            </a:r>
            <a:endParaRPr lang="ru-RU" sz="32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 useBgFill="1">
        <p:nvSpPr>
          <p:cNvPr id="34829" name="AutoShape 13"/>
          <p:cNvSpPr>
            <a:spLocks noChangeArrowheads="1"/>
          </p:cNvSpPr>
          <p:nvPr/>
        </p:nvSpPr>
        <p:spPr bwMode="auto">
          <a:xfrm rot="10800000">
            <a:off x="5072066" y="4786322"/>
            <a:ext cx="3638579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00B05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rot="10800000"/>
          <a:lstStyle/>
          <a:p>
            <a:pPr algn="ctr"/>
            <a:r>
              <a:rPr lang="ru-RU" sz="3200" b="1" dirty="0" smtClean="0">
                <a:solidFill>
                  <a:srgbClr val="CC0000"/>
                </a:solidFill>
              </a:rPr>
              <a:t>динамометр</a:t>
            </a:r>
            <a:endParaRPr lang="ru-RU" sz="3200" b="1" dirty="0">
              <a:solidFill>
                <a:srgbClr val="CC0000"/>
              </a:solidFill>
            </a:endParaRPr>
          </a:p>
        </p:txBody>
      </p:sp>
      <p:sp>
        <p:nvSpPr>
          <p:cNvPr id="11279" name="Rectangle 18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836" name="Rectangle 20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dirty="0" err="1" smtClean="0"/>
              <a:t>Ереже</a:t>
            </a:r>
            <a:r>
              <a:rPr lang="ru-RU" sz="1400" dirty="0" smtClean="0"/>
              <a:t> </a:t>
            </a:r>
            <a:endParaRPr lang="ru-RU" sz="1400" dirty="0"/>
          </a:p>
        </p:txBody>
      </p:sp>
      <p:sp>
        <p:nvSpPr>
          <p:cNvPr id="17" name="Rectangle 2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 err="1" smtClean="0">
                <a:solidFill>
                  <a:srgbClr val="FF0000"/>
                </a:solidFill>
              </a:rPr>
              <a:t>Жалғастыру</a:t>
            </a:r>
            <a:r>
              <a:rPr lang="ru-RU" sz="1400" b="1" dirty="0" smtClean="0">
                <a:solidFill>
                  <a:srgbClr val="FF0000"/>
                </a:solidFill>
              </a:rPr>
              <a:t> </a:t>
            </a:r>
            <a:endParaRPr lang="ru-RU" sz="1400" b="1" dirty="0">
              <a:solidFill>
                <a:srgbClr val="FF0000"/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1538" y="2071678"/>
            <a:ext cx="2140742" cy="3452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348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4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34818" grpId="1"/>
      <p:bldP spid="34819" grpId="0" build="p" animBg="1"/>
      <p:bldP spid="34825" grpId="0" animBg="1"/>
      <p:bldP spid="34826" grpId="0" animBg="1"/>
      <p:bldP spid="34827" grpId="0" animBg="1"/>
      <p:bldP spid="34828" grpId="0" animBg="1"/>
      <p:bldP spid="3482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600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Назар</a:t>
            </a:r>
            <a:r>
              <a:rPr lang="ru-RU" sz="3600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сал!  </a:t>
            </a:r>
            <a:r>
              <a:rPr lang="ru-RU" sz="3600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Сұрақ</a:t>
            </a:r>
            <a:r>
              <a:rPr lang="ru-RU" sz="3600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3600" b="1" i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331913" y="1989138"/>
            <a:ext cx="6780212" cy="1368425"/>
          </a:xfrm>
          <a:ln w="7620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algn="ctr">
              <a:buNone/>
            </a:pPr>
            <a:r>
              <a:rPr lang="en-US" sz="3600" i="1" dirty="0" smtClean="0">
                <a:solidFill>
                  <a:srgbClr val="0070C0"/>
                </a:solidFill>
              </a:rPr>
              <a:t>SI </a:t>
            </a:r>
            <a:r>
              <a:rPr lang="kk-KZ" sz="3600" i="1" dirty="0" smtClean="0">
                <a:solidFill>
                  <a:srgbClr val="0070C0"/>
                </a:solidFill>
              </a:rPr>
              <a:t>жүйесінде қатаңдық қандай бірлікпен өрнектеледі</a:t>
            </a:r>
            <a:endParaRPr lang="ru-RU" sz="3600" b="1" dirty="0" smtClean="0">
              <a:solidFill>
                <a:srgbClr val="000099"/>
              </a:solidFill>
            </a:endParaRPr>
          </a:p>
        </p:txBody>
      </p:sp>
      <p:sp>
        <p:nvSpPr>
          <p:cNvPr id="1229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4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 Antiqua"/>
              </a:rPr>
              <a:t>25</a:t>
            </a:r>
          </a:p>
        </p:txBody>
      </p:sp>
      <p:sp>
        <p:nvSpPr>
          <p:cNvPr id="35849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50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51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35852" name="Rectangle 12"/>
          <p:cNvSpPr>
            <a:spLocks noChangeArrowheads="1"/>
          </p:cNvSpPr>
          <p:nvPr/>
        </p:nvSpPr>
        <p:spPr bwMode="auto">
          <a:xfrm>
            <a:off x="4000496" y="3716338"/>
            <a:ext cx="4892679" cy="574675"/>
          </a:xfrm>
          <a:prstGeom prst="rect">
            <a:avLst/>
          </a:prstGeom>
          <a:ln w="76200" cmpd="thickThin" algn="ctr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i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Жауабы</a:t>
            </a:r>
            <a:r>
              <a:rPr lang="ru-RU" sz="32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endParaRPr lang="ru-RU" sz="32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 useBgFill="1">
        <p:nvSpPr>
          <p:cNvPr id="35853" name="AutoShape 13"/>
          <p:cNvSpPr>
            <a:spLocks noChangeArrowheads="1"/>
          </p:cNvSpPr>
          <p:nvPr/>
        </p:nvSpPr>
        <p:spPr bwMode="auto">
          <a:xfrm rot="10800000">
            <a:off x="5148263" y="4797425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00B05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rot="10800000"/>
          <a:lstStyle/>
          <a:p>
            <a:pPr algn="ctr"/>
            <a:r>
              <a:rPr lang="ru-RU" sz="4000" b="1" i="1" dirty="0" smtClean="0">
                <a:solidFill>
                  <a:srgbClr val="CC0000"/>
                </a:solidFill>
              </a:rPr>
              <a:t>Н/м</a:t>
            </a:r>
            <a:endParaRPr lang="ru-RU" sz="4000" b="1" i="1" dirty="0">
              <a:solidFill>
                <a:srgbClr val="CC0000"/>
              </a:solidFill>
            </a:endParaRPr>
          </a:p>
        </p:txBody>
      </p:sp>
      <p:sp>
        <p:nvSpPr>
          <p:cNvPr id="12303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59" name="Rectangle 1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dirty="0" err="1" smtClean="0"/>
              <a:t>Ойын</a:t>
            </a:r>
            <a:r>
              <a:rPr lang="ru-RU" sz="1400" dirty="0" smtClean="0"/>
              <a:t> </a:t>
            </a:r>
            <a:r>
              <a:rPr lang="ru-RU" sz="1400" dirty="0" err="1" smtClean="0"/>
              <a:t>ережесі</a:t>
            </a:r>
            <a:endParaRPr lang="ru-RU" sz="1400" dirty="0"/>
          </a:p>
        </p:txBody>
      </p:sp>
      <p:sp>
        <p:nvSpPr>
          <p:cNvPr id="16" name="Rectangle 2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 err="1" smtClean="0">
                <a:solidFill>
                  <a:srgbClr val="FF0000"/>
                </a:solidFill>
              </a:rPr>
              <a:t>Жалғастыру</a:t>
            </a:r>
            <a:r>
              <a:rPr lang="ru-RU" sz="1400" b="1" dirty="0" smtClean="0">
                <a:solidFill>
                  <a:srgbClr val="FF0000"/>
                </a:solidFill>
              </a:rPr>
              <a:t> 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3584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5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5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  <p:bldP spid="35842" grpId="1"/>
      <p:bldP spid="35843" grpId="0" build="p" animBg="1"/>
      <p:bldP spid="35849" grpId="0" animBg="1"/>
      <p:bldP spid="35850" grpId="0" animBg="1"/>
      <p:bldP spid="35851" grpId="0" animBg="1"/>
      <p:bldP spid="35852" grpId="0" animBg="1"/>
      <p:bldP spid="3585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600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Назар</a:t>
            </a:r>
            <a:r>
              <a:rPr lang="ru-RU" sz="3600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сал!  </a:t>
            </a:r>
            <a:r>
              <a:rPr lang="ru-RU" sz="3600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Сұрақ</a:t>
            </a:r>
            <a:r>
              <a:rPr lang="ru-RU" sz="3600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3600" b="1" i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331913" y="1989138"/>
            <a:ext cx="6780212" cy="1368425"/>
          </a:xfrm>
          <a:ln w="7620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ctr">
              <a:lnSpc>
                <a:spcPct val="90000"/>
              </a:lnSpc>
              <a:buNone/>
            </a:pPr>
            <a:endParaRPr lang="ru-RU" b="1" dirty="0" smtClean="0">
              <a:solidFill>
                <a:srgbClr val="000099"/>
              </a:solidFill>
            </a:endParaRPr>
          </a:p>
          <a:p>
            <a:pPr algn="ctr">
              <a:lnSpc>
                <a:spcPct val="90000"/>
              </a:lnSpc>
              <a:buNone/>
            </a:pPr>
            <a:r>
              <a:rPr lang="ru-RU" b="1" dirty="0" err="1" smtClean="0">
                <a:solidFill>
                  <a:srgbClr val="000099"/>
                </a:solidFill>
              </a:rPr>
              <a:t>Серпімді</a:t>
            </a:r>
            <a:r>
              <a:rPr lang="ru-RU" b="1" dirty="0" smtClean="0">
                <a:solidFill>
                  <a:srgbClr val="000099"/>
                </a:solidFill>
              </a:rPr>
              <a:t> </a:t>
            </a:r>
            <a:r>
              <a:rPr lang="ru-RU" b="1" dirty="0" err="1" smtClean="0">
                <a:solidFill>
                  <a:srgbClr val="000099"/>
                </a:solidFill>
              </a:rPr>
              <a:t>дененің ұзаруы </a:t>
            </a:r>
            <a:r>
              <a:rPr lang="ru-RU" b="1" dirty="0" smtClean="0">
                <a:solidFill>
                  <a:srgbClr val="000099"/>
                </a:solidFill>
              </a:rPr>
              <a:t>мен </a:t>
            </a:r>
            <a:r>
              <a:rPr lang="ru-RU" b="1" dirty="0" err="1" smtClean="0">
                <a:solidFill>
                  <a:srgbClr val="000099"/>
                </a:solidFill>
              </a:rPr>
              <a:t>оған түсірілген күштің арасындағы байланысты</a:t>
            </a:r>
            <a:r>
              <a:rPr lang="ru-RU" b="1" dirty="0" smtClean="0">
                <a:solidFill>
                  <a:srgbClr val="000099"/>
                </a:solidFill>
              </a:rPr>
              <a:t> </a:t>
            </a:r>
            <a:r>
              <a:rPr lang="ru-RU" b="1" dirty="0" err="1" smtClean="0">
                <a:solidFill>
                  <a:srgbClr val="000099"/>
                </a:solidFill>
              </a:rPr>
              <a:t>анықтаған ғалым кім</a:t>
            </a:r>
            <a:r>
              <a:rPr lang="ru-RU" b="1" dirty="0" smtClean="0">
                <a:solidFill>
                  <a:srgbClr val="000099"/>
                </a:solidFill>
              </a:rPr>
              <a:t>?</a:t>
            </a:r>
          </a:p>
        </p:txBody>
      </p:sp>
      <p:sp>
        <p:nvSpPr>
          <p:cNvPr id="13317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13318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 Antiqua"/>
              </a:rPr>
              <a:t>30</a:t>
            </a:r>
          </a:p>
        </p:txBody>
      </p:sp>
      <p:sp>
        <p:nvSpPr>
          <p:cNvPr id="36873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874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875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36876" name="Rectangle 12"/>
          <p:cNvSpPr>
            <a:spLocks noChangeArrowheads="1"/>
          </p:cNvSpPr>
          <p:nvPr/>
        </p:nvSpPr>
        <p:spPr bwMode="auto">
          <a:xfrm>
            <a:off x="4000496" y="3716338"/>
            <a:ext cx="4892679" cy="574675"/>
          </a:xfrm>
          <a:prstGeom prst="rect">
            <a:avLst/>
          </a:prstGeom>
          <a:ln w="76200" cmpd="thickThin" algn="ctr">
            <a:solidFill>
              <a:srgbClr val="FFFF00"/>
            </a:solidFill>
            <a:miter lim="800000"/>
            <a:headEnd/>
            <a:tailEnd/>
          </a:ln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>
            <a:bevelT w="114300" prst="artDeco"/>
          </a:sp3d>
        </p:spPr>
        <p:txBody>
          <a:bodyPr wrap="none" anchor="ctr"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i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жауабы</a:t>
            </a:r>
            <a:endParaRPr lang="ru-RU" sz="32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 useBgFill="1">
        <p:nvSpPr>
          <p:cNvPr id="36877" name="AutoShape 13"/>
          <p:cNvSpPr>
            <a:spLocks noChangeArrowheads="1"/>
          </p:cNvSpPr>
          <p:nvPr/>
        </p:nvSpPr>
        <p:spPr bwMode="auto">
          <a:xfrm rot="10800000">
            <a:off x="5357817" y="4786322"/>
            <a:ext cx="3571900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00B05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rot="10800000"/>
          <a:lstStyle/>
          <a:p>
            <a:pPr algn="ctr"/>
            <a:r>
              <a:rPr lang="ru-RU" sz="3200" b="1" dirty="0" err="1" smtClean="0">
                <a:solidFill>
                  <a:srgbClr val="CC0000"/>
                </a:solidFill>
              </a:rPr>
              <a:t>Ағылшын физигі</a:t>
            </a:r>
            <a:r>
              <a:rPr lang="ru-RU" sz="3200" b="1" dirty="0" smtClean="0">
                <a:solidFill>
                  <a:srgbClr val="CC0000"/>
                </a:solidFill>
              </a:rPr>
              <a:t> Роберт Гук</a:t>
            </a:r>
            <a:endParaRPr lang="ru-RU" sz="3200" b="1" dirty="0">
              <a:solidFill>
                <a:srgbClr val="CC0000"/>
              </a:solidFill>
            </a:endParaRPr>
          </a:p>
        </p:txBody>
      </p:sp>
      <p:sp>
        <p:nvSpPr>
          <p:cNvPr id="13327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883" name="Rectangle 1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dirty="0" err="1" smtClean="0"/>
              <a:t>Ойын</a:t>
            </a:r>
            <a:r>
              <a:rPr lang="ru-RU" sz="1400" dirty="0" smtClean="0"/>
              <a:t> </a:t>
            </a:r>
            <a:r>
              <a:rPr lang="ru-RU" sz="1400" dirty="0" err="1" smtClean="0"/>
              <a:t>ережесі</a:t>
            </a:r>
            <a:endParaRPr lang="ru-RU" sz="1400" dirty="0"/>
          </a:p>
        </p:txBody>
      </p:sp>
      <p:sp>
        <p:nvSpPr>
          <p:cNvPr id="17" name="Rectangle 2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 err="1" smtClean="0">
                <a:solidFill>
                  <a:srgbClr val="FF0000"/>
                </a:solidFill>
              </a:rPr>
              <a:t>Жалғастыру.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3686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66" grpId="1"/>
      <p:bldP spid="36867" grpId="0" build="p" animBg="1"/>
      <p:bldP spid="36873" grpId="0" animBg="1"/>
      <p:bldP spid="36874" grpId="0" animBg="1"/>
      <p:bldP spid="36875" grpId="0" animBg="1"/>
      <p:bldP spid="36876" grpId="0" animBg="1"/>
      <p:bldP spid="3687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600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Назар</a:t>
            </a:r>
            <a:r>
              <a:rPr lang="ru-RU" sz="3600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сал!  </a:t>
            </a:r>
            <a:r>
              <a:rPr lang="ru-RU" sz="3600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Сұрақ</a:t>
            </a:r>
            <a:r>
              <a:rPr lang="ru-RU" sz="3600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3600" b="1" i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331912" y="1989138"/>
            <a:ext cx="7454929" cy="1368425"/>
          </a:xfrm>
          <a:ln w="92075" cap="rnd" cmpd="thinThick">
            <a:solidFill>
              <a:srgbClr val="FF0000"/>
            </a:solidFill>
            <a:beve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дене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пішінінің немесе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өлшемдерінің өзгеруі қалай аталады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</p:txBody>
      </p:sp>
      <p:sp>
        <p:nvSpPr>
          <p:cNvPr id="14341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2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900113" y="765175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/>
              </a:rPr>
              <a:t>3</a:t>
            </a:r>
          </a:p>
        </p:txBody>
      </p:sp>
      <p:sp>
        <p:nvSpPr>
          <p:cNvPr id="37897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7898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7899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37900" name="Rectangle 12"/>
          <p:cNvSpPr>
            <a:spLocks noChangeArrowheads="1"/>
          </p:cNvSpPr>
          <p:nvPr/>
        </p:nvSpPr>
        <p:spPr bwMode="auto">
          <a:xfrm>
            <a:off x="4000496" y="3716338"/>
            <a:ext cx="4892679" cy="574675"/>
          </a:xfrm>
          <a:prstGeom prst="rect">
            <a:avLst/>
          </a:prstGeom>
          <a:ln w="76200" cmpd="thickThin" algn="ctr">
            <a:solidFill>
              <a:srgbClr val="EC20CF"/>
            </a:solidFill>
            <a:miter lim="800000"/>
            <a:headEnd/>
            <a:tailEnd/>
          </a:ln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>
            <a:bevelT w="114300" prst="artDeco"/>
          </a:sp3d>
        </p:spPr>
        <p:txBody>
          <a:bodyPr wrap="none" anchor="ctr"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i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жауабы</a:t>
            </a:r>
            <a:endParaRPr lang="ru-RU" sz="32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 useBgFill="1">
        <p:nvSpPr>
          <p:cNvPr id="37901" name="AutoShape 13"/>
          <p:cNvSpPr>
            <a:spLocks noChangeArrowheads="1"/>
          </p:cNvSpPr>
          <p:nvPr/>
        </p:nvSpPr>
        <p:spPr bwMode="auto">
          <a:xfrm rot="10800000">
            <a:off x="5143503" y="4857760"/>
            <a:ext cx="3643338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FF00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rot="10800000"/>
          <a:lstStyle/>
          <a:p>
            <a:pPr algn="ctr">
              <a:lnSpc>
                <a:spcPct val="80000"/>
              </a:lnSpc>
            </a:pPr>
            <a:endParaRPr lang="ru-RU" sz="4400" b="1" dirty="0" smtClean="0">
              <a:solidFill>
                <a:srgbClr val="CC0000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ru-RU" sz="4400" b="1" dirty="0" smtClean="0">
                <a:solidFill>
                  <a:srgbClr val="CC0000"/>
                </a:solidFill>
              </a:rPr>
              <a:t>деформация</a:t>
            </a:r>
            <a:endParaRPr lang="ru-RU" sz="4400" b="1" dirty="0">
              <a:solidFill>
                <a:srgbClr val="CC0000"/>
              </a:solidFill>
            </a:endParaRPr>
          </a:p>
        </p:txBody>
      </p:sp>
      <p:sp>
        <p:nvSpPr>
          <p:cNvPr id="14351" name="Rectangle 18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7908" name="Rectangle 20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dirty="0" err="1" smtClean="0"/>
              <a:t>ойын</a:t>
            </a:r>
            <a:r>
              <a:rPr lang="ru-RU" sz="1400" dirty="0" smtClean="0"/>
              <a:t> </a:t>
            </a:r>
            <a:r>
              <a:rPr lang="ru-RU" sz="1400" dirty="0" err="1" smtClean="0"/>
              <a:t>ережесі</a:t>
            </a:r>
            <a:endParaRPr lang="ru-RU" sz="1400" dirty="0"/>
          </a:p>
        </p:txBody>
      </p:sp>
      <p:sp>
        <p:nvSpPr>
          <p:cNvPr id="16" name="Rectangle 23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 err="1" smtClean="0">
                <a:solidFill>
                  <a:srgbClr val="FF0000"/>
                </a:solidFill>
              </a:rPr>
              <a:t>жалғастыру</a:t>
            </a:r>
            <a:r>
              <a:rPr lang="ru-RU" sz="1400" b="1" dirty="0" smtClean="0">
                <a:solidFill>
                  <a:srgbClr val="FF0000"/>
                </a:solidFill>
              </a:rPr>
              <a:t> 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500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89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  <p:bldP spid="37890" grpId="1"/>
      <p:bldP spid="37891" grpId="0" build="p" animBg="1"/>
      <p:bldP spid="37897" grpId="0" animBg="1"/>
      <p:bldP spid="37898" grpId="0" animBg="1"/>
      <p:bldP spid="37899" grpId="0" animBg="1"/>
      <p:bldP spid="37900" grpId="0" animBg="1"/>
      <p:bldP spid="3790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600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Назар</a:t>
            </a:r>
            <a:r>
              <a:rPr lang="ru-RU" sz="3600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сал!  </a:t>
            </a:r>
            <a:r>
              <a:rPr lang="ru-RU" sz="3600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Сұрақ</a:t>
            </a:r>
            <a:r>
              <a:rPr lang="ru-RU" sz="3600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3600" b="1" i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500166" y="1857364"/>
            <a:ext cx="6780212" cy="1368425"/>
          </a:xfrm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2800" b="1" dirty="0" err="1" smtClean="0">
                <a:solidFill>
                  <a:schemeClr val="tx2"/>
                </a:solidFill>
              </a:rPr>
              <a:t>Күштің әрекеті тоқтағаннан кейін</a:t>
            </a:r>
            <a:r>
              <a:rPr lang="ru-RU" sz="2800" b="1" dirty="0" smtClean="0">
                <a:solidFill>
                  <a:schemeClr val="tx2"/>
                </a:solidFill>
              </a:rPr>
              <a:t>, </a:t>
            </a:r>
            <a:r>
              <a:rPr lang="ru-RU" sz="2800" b="1" dirty="0" err="1" smtClean="0">
                <a:solidFill>
                  <a:schemeClr val="tx2"/>
                </a:solidFill>
              </a:rPr>
              <a:t>дене</a:t>
            </a:r>
            <a:r>
              <a:rPr lang="ru-RU" sz="2800" b="1" dirty="0" smtClean="0">
                <a:solidFill>
                  <a:schemeClr val="tx2"/>
                </a:solidFill>
              </a:rPr>
              <a:t> </a:t>
            </a:r>
            <a:r>
              <a:rPr lang="ru-RU" sz="2800" b="1" dirty="0" err="1" smtClean="0">
                <a:solidFill>
                  <a:schemeClr val="tx2"/>
                </a:solidFill>
              </a:rPr>
              <a:t>өзінің бастапқы пішіні</a:t>
            </a:r>
            <a:r>
              <a:rPr lang="ru-RU" sz="2800" b="1" dirty="0" smtClean="0">
                <a:solidFill>
                  <a:schemeClr val="tx2"/>
                </a:solidFill>
              </a:rPr>
              <a:t> мен </a:t>
            </a:r>
            <a:r>
              <a:rPr lang="ru-RU" sz="2800" b="1" dirty="0" err="1" smtClean="0">
                <a:solidFill>
                  <a:schemeClr val="tx2"/>
                </a:solidFill>
              </a:rPr>
              <a:t>өлшемін өзгертетін </a:t>
            </a:r>
            <a:r>
              <a:rPr lang="ru-RU" sz="2800" b="1" dirty="0" smtClean="0">
                <a:solidFill>
                  <a:schemeClr val="tx2"/>
                </a:solidFill>
              </a:rPr>
              <a:t>деформация </a:t>
            </a:r>
            <a:endParaRPr lang="ru-RU" sz="2000" b="1" dirty="0" smtClean="0">
              <a:solidFill>
                <a:schemeClr val="tx2"/>
              </a:solidFill>
            </a:endParaRPr>
          </a:p>
        </p:txBody>
      </p:sp>
      <p:sp>
        <p:nvSpPr>
          <p:cNvPr id="15365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6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971550" y="765175"/>
            <a:ext cx="2873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/>
              </a:rPr>
              <a:t>7</a:t>
            </a:r>
          </a:p>
        </p:txBody>
      </p:sp>
      <p:sp>
        <p:nvSpPr>
          <p:cNvPr id="3892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892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892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38924" name="Rectangle 12"/>
          <p:cNvSpPr>
            <a:spLocks noChangeArrowheads="1"/>
          </p:cNvSpPr>
          <p:nvPr/>
        </p:nvSpPr>
        <p:spPr bwMode="auto">
          <a:xfrm>
            <a:off x="4143372" y="3716338"/>
            <a:ext cx="4749803" cy="574675"/>
          </a:xfrm>
          <a:prstGeom prst="rect">
            <a:avLst/>
          </a:prstGeom>
          <a:ln w="76200" cmpd="thickThin" algn="ctr">
            <a:solidFill>
              <a:srgbClr val="EC20CF"/>
            </a:solidFill>
            <a:miter lim="800000"/>
            <a:headEnd/>
            <a:tailEnd/>
          </a:ln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>
            <a:bevelT w="114300" prst="artDeco"/>
          </a:sp3d>
        </p:spPr>
        <p:txBody>
          <a:bodyPr wrap="none" anchor="ctr"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i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жауабы</a:t>
            </a:r>
            <a:endParaRPr lang="ru-RU" sz="32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 useBgFill="1">
        <p:nvSpPr>
          <p:cNvPr id="38925" name="AutoShape 13"/>
          <p:cNvSpPr>
            <a:spLocks noChangeArrowheads="1"/>
          </p:cNvSpPr>
          <p:nvPr/>
        </p:nvSpPr>
        <p:spPr bwMode="auto">
          <a:xfrm rot="10800000">
            <a:off x="5000628" y="4857760"/>
            <a:ext cx="3889375" cy="1368425"/>
          </a:xfrm>
          <a:prstGeom prst="wedgeRectCallout">
            <a:avLst>
              <a:gd name="adj1" fmla="val -819"/>
              <a:gd name="adj2" fmla="val 83523"/>
            </a:avLst>
          </a:prstGeom>
          <a:ln w="76200" cmpd="thickThin" algn="ctr">
            <a:solidFill>
              <a:srgbClr val="00B05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rot="10800000"/>
          <a:lstStyle/>
          <a:p>
            <a:pPr algn="ctr">
              <a:lnSpc>
                <a:spcPct val="70000"/>
              </a:lnSpc>
            </a:pPr>
            <a:endParaRPr lang="ru-RU" sz="4800" b="1" dirty="0" smtClean="0">
              <a:solidFill>
                <a:srgbClr val="CC0000"/>
              </a:solidFill>
            </a:endParaRPr>
          </a:p>
          <a:p>
            <a:pPr algn="ctr">
              <a:lnSpc>
                <a:spcPct val="70000"/>
              </a:lnSpc>
            </a:pPr>
            <a:r>
              <a:rPr lang="ru-RU" sz="2800" b="1" dirty="0" err="1" smtClean="0">
                <a:solidFill>
                  <a:srgbClr val="CC0000"/>
                </a:solidFill>
              </a:rPr>
              <a:t>Пластикалық </a:t>
            </a:r>
            <a:r>
              <a:rPr lang="ru-RU" sz="2800" b="1" dirty="0" smtClean="0">
                <a:solidFill>
                  <a:srgbClr val="CC0000"/>
                </a:solidFill>
              </a:rPr>
              <a:t>деформация</a:t>
            </a:r>
          </a:p>
        </p:txBody>
      </p:sp>
      <p:sp>
        <p:nvSpPr>
          <p:cNvPr id="15375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8931" name="Rectangle 1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dirty="0" err="1" smtClean="0"/>
              <a:t>Ойын</a:t>
            </a:r>
            <a:r>
              <a:rPr lang="ru-RU" sz="1400" dirty="0" smtClean="0"/>
              <a:t> </a:t>
            </a:r>
            <a:r>
              <a:rPr lang="ru-RU" sz="1400" dirty="0" err="1" smtClean="0"/>
              <a:t>ережесі</a:t>
            </a:r>
            <a:endParaRPr lang="ru-RU" sz="1400" dirty="0"/>
          </a:p>
        </p:txBody>
      </p:sp>
      <p:sp>
        <p:nvSpPr>
          <p:cNvPr id="16" name="Rectangle 2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 err="1" smtClean="0">
                <a:solidFill>
                  <a:srgbClr val="FF0000"/>
                </a:solidFill>
              </a:rPr>
              <a:t>Жалғастыру</a:t>
            </a:r>
            <a:r>
              <a:rPr lang="ru-RU" sz="1400" b="1" dirty="0" smtClean="0">
                <a:solidFill>
                  <a:srgbClr val="FF0000"/>
                </a:solidFill>
              </a:rPr>
              <a:t> 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389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8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8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38914" grpId="1"/>
      <p:bldP spid="38915" grpId="0" build="p" animBg="1"/>
      <p:bldP spid="38921" grpId="0" animBg="1"/>
      <p:bldP spid="38922" grpId="0" animBg="1"/>
      <p:bldP spid="38923" grpId="0" animBg="1"/>
      <p:bldP spid="38924" grpId="0" animBg="1"/>
      <p:bldP spid="3892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600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Назар</a:t>
            </a:r>
            <a:r>
              <a:rPr lang="ru-RU" sz="3600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сал!  </a:t>
            </a:r>
            <a:r>
              <a:rPr lang="ru-RU" sz="3600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Сұрақ</a:t>
            </a:r>
            <a:r>
              <a:rPr lang="ru-RU" sz="3600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3600" b="1" i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857224" y="1714488"/>
            <a:ext cx="7704137" cy="1657350"/>
          </a:xfrm>
          <a:ln w="57150"/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dirty="0" smtClean="0"/>
              <a:t> 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1 кН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= ? </a:t>
            </a:r>
            <a:r>
              <a:rPr lang="kk-KZ" b="1" dirty="0" smtClean="0">
                <a:solidFill>
                  <a:schemeClr val="tx2">
                    <a:lumMod val="75000"/>
                  </a:schemeClr>
                </a:solidFill>
              </a:rPr>
              <a:t>Н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16389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90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/>
              </a:rPr>
              <a:t>11</a:t>
            </a:r>
          </a:p>
        </p:txBody>
      </p:sp>
      <p:sp>
        <p:nvSpPr>
          <p:cNvPr id="39945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39946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39947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39948" name="Rectangle 12"/>
          <p:cNvSpPr>
            <a:spLocks noChangeArrowheads="1"/>
          </p:cNvSpPr>
          <p:nvPr/>
        </p:nvSpPr>
        <p:spPr bwMode="auto">
          <a:xfrm>
            <a:off x="3929058" y="3716338"/>
            <a:ext cx="4964117" cy="574675"/>
          </a:xfrm>
          <a:prstGeom prst="rect">
            <a:avLst/>
          </a:prstGeom>
          <a:ln w="76200" cmpd="thickThin" algn="ctr">
            <a:solidFill>
              <a:srgbClr val="EC20CF"/>
            </a:solidFill>
            <a:miter lim="800000"/>
            <a:headEnd/>
            <a:tailEnd/>
          </a:ln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>
            <a:bevelT w="114300" prst="artDeco"/>
          </a:sp3d>
        </p:spPr>
        <p:txBody>
          <a:bodyPr wrap="none" anchor="ctr"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i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жауабы</a:t>
            </a:r>
            <a:endParaRPr lang="ru-RU" sz="32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 useBgFill="1">
        <p:nvSpPr>
          <p:cNvPr id="39949" name="AutoShape 13"/>
          <p:cNvSpPr>
            <a:spLocks noChangeArrowheads="1"/>
          </p:cNvSpPr>
          <p:nvPr/>
        </p:nvSpPr>
        <p:spPr bwMode="auto">
          <a:xfrm rot="10800000">
            <a:off x="5148263" y="4797425"/>
            <a:ext cx="3311525" cy="1368425"/>
          </a:xfrm>
          <a:prstGeom prst="wedgeRectCallout">
            <a:avLst>
              <a:gd name="adj1" fmla="val -5278"/>
              <a:gd name="adj2" fmla="val 83523"/>
            </a:avLst>
          </a:prstGeom>
          <a:ln w="76200" cmpd="thickThin" algn="ctr">
            <a:solidFill>
              <a:srgbClr val="FF00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rot="10800000"/>
          <a:lstStyle/>
          <a:p>
            <a:pPr algn="ctr">
              <a:lnSpc>
                <a:spcPct val="70000"/>
              </a:lnSpc>
            </a:pPr>
            <a:endParaRPr lang="ru-RU" sz="4000" b="1" i="1" dirty="0" smtClean="0">
              <a:solidFill>
                <a:srgbClr val="FF0000"/>
              </a:solidFill>
            </a:endParaRPr>
          </a:p>
          <a:p>
            <a:pPr algn="ctr">
              <a:lnSpc>
                <a:spcPct val="70000"/>
              </a:lnSpc>
            </a:pPr>
            <a:r>
              <a:rPr lang="ru-RU" sz="4000" b="1" i="1" dirty="0" smtClean="0">
                <a:solidFill>
                  <a:srgbClr val="FF0000"/>
                </a:solidFill>
              </a:rPr>
              <a:t>1000 Н</a:t>
            </a:r>
            <a:endParaRPr lang="ru-RU" sz="4000" b="1" i="1" dirty="0" smtClean="0"/>
          </a:p>
        </p:txBody>
      </p:sp>
      <p:sp>
        <p:nvSpPr>
          <p:cNvPr id="16399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9955" name="Rectangle 1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ru-RU" sz="1400" dirty="0" err="1" smtClean="0"/>
              <a:t>Ойын</a:t>
            </a:r>
            <a:r>
              <a:rPr lang="ru-RU" sz="1400" dirty="0" smtClean="0"/>
              <a:t> </a:t>
            </a:r>
            <a:r>
              <a:rPr lang="ru-RU" sz="1400" dirty="0" err="1" smtClean="0"/>
              <a:t>ережесі</a:t>
            </a:r>
            <a:endParaRPr lang="ru-RU" sz="1400" dirty="0"/>
          </a:p>
        </p:txBody>
      </p:sp>
      <p:sp>
        <p:nvSpPr>
          <p:cNvPr id="16" name="Rectangle 2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 err="1" smtClean="0">
                <a:solidFill>
                  <a:srgbClr val="FF0000"/>
                </a:solidFill>
              </a:rPr>
              <a:t>Жалғастыру</a:t>
            </a:r>
            <a:r>
              <a:rPr lang="ru-RU" sz="1400" b="1" dirty="0" smtClean="0">
                <a:solidFill>
                  <a:srgbClr val="FF0000"/>
                </a:solidFill>
              </a:rPr>
              <a:t> 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3993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500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99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9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9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  <p:bldP spid="39938" grpId="1"/>
      <p:bldP spid="39939" grpId="0" build="p" animBg="1"/>
      <p:bldP spid="39945" grpId="0" animBg="1"/>
      <p:bldP spid="39946" grpId="0" animBg="1"/>
      <p:bldP spid="39947" grpId="0" animBg="1"/>
      <p:bldP spid="39948" grpId="0" animBg="1"/>
      <p:bldP spid="3994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600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Назар</a:t>
            </a:r>
            <a:r>
              <a:rPr lang="ru-RU" sz="3600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сал!  </a:t>
            </a:r>
            <a:r>
              <a:rPr lang="ru-RU" sz="3600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Сұрақ</a:t>
            </a:r>
            <a:r>
              <a:rPr lang="ru-RU" sz="3600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3600" b="1" i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611188" y="1989138"/>
            <a:ext cx="7632700" cy="1368425"/>
          </a:xfrm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sz="2400" b="1" dirty="0" err="1" smtClean="0">
                <a:solidFill>
                  <a:schemeClr val="tx2"/>
                </a:solidFill>
              </a:rPr>
              <a:t>Күштің әрекеті тоқтағаннан кейін</a:t>
            </a:r>
            <a:r>
              <a:rPr lang="ru-RU" sz="2400" b="1" dirty="0" smtClean="0">
                <a:solidFill>
                  <a:schemeClr val="tx2"/>
                </a:solidFill>
              </a:rPr>
              <a:t>, </a:t>
            </a:r>
            <a:r>
              <a:rPr lang="ru-RU" sz="2400" b="1" dirty="0" err="1" smtClean="0">
                <a:solidFill>
                  <a:schemeClr val="tx2"/>
                </a:solidFill>
              </a:rPr>
              <a:t>дене</a:t>
            </a:r>
            <a:r>
              <a:rPr lang="ru-RU" sz="2400" b="1" dirty="0" smtClean="0">
                <a:solidFill>
                  <a:schemeClr val="tx2"/>
                </a:solidFill>
              </a:rPr>
              <a:t> </a:t>
            </a:r>
            <a:r>
              <a:rPr lang="ru-RU" sz="2400" b="1" dirty="0" err="1" smtClean="0">
                <a:solidFill>
                  <a:schemeClr val="tx2"/>
                </a:solidFill>
              </a:rPr>
              <a:t>өзінің бастапқы пішіні</a:t>
            </a:r>
            <a:r>
              <a:rPr lang="ru-RU" sz="2400" b="1" dirty="0" smtClean="0">
                <a:solidFill>
                  <a:schemeClr val="tx2"/>
                </a:solidFill>
              </a:rPr>
              <a:t> мен </a:t>
            </a:r>
            <a:r>
              <a:rPr lang="ru-RU" sz="2400" b="1" dirty="0" err="1" smtClean="0">
                <a:solidFill>
                  <a:schemeClr val="tx2"/>
                </a:solidFill>
              </a:rPr>
              <a:t>өлшемін қайтадан қалпына келетін</a:t>
            </a:r>
            <a:r>
              <a:rPr lang="ru-RU" sz="2400" b="1" dirty="0" smtClean="0">
                <a:solidFill>
                  <a:schemeClr val="tx2"/>
                </a:solidFill>
              </a:rPr>
              <a:t> деформация </a:t>
            </a:r>
            <a:endParaRPr lang="ru-RU" sz="1800" b="1" dirty="0" smtClean="0">
              <a:solidFill>
                <a:schemeClr val="tx2"/>
              </a:solidFill>
            </a:endParaRPr>
          </a:p>
        </p:txBody>
      </p:sp>
      <p:sp>
        <p:nvSpPr>
          <p:cNvPr id="1741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4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/>
              </a:rPr>
              <a:t>19</a:t>
            </a:r>
          </a:p>
        </p:txBody>
      </p:sp>
      <p:sp>
        <p:nvSpPr>
          <p:cNvPr id="40969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0970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0971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40972" name="Rectangle 12"/>
          <p:cNvSpPr>
            <a:spLocks noChangeArrowheads="1"/>
          </p:cNvSpPr>
          <p:nvPr/>
        </p:nvSpPr>
        <p:spPr bwMode="auto">
          <a:xfrm>
            <a:off x="4000496" y="3716338"/>
            <a:ext cx="4892679" cy="574675"/>
          </a:xfrm>
          <a:prstGeom prst="rect">
            <a:avLst/>
          </a:prstGeom>
          <a:ln w="76200" cmpd="thickThin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i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Жауабы</a:t>
            </a:r>
            <a:r>
              <a:rPr lang="ru-RU" sz="32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endParaRPr lang="ru-RU" sz="32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 useBgFill="1">
        <p:nvSpPr>
          <p:cNvPr id="40973" name="AutoShape 13"/>
          <p:cNvSpPr>
            <a:spLocks noChangeArrowheads="1"/>
          </p:cNvSpPr>
          <p:nvPr/>
        </p:nvSpPr>
        <p:spPr bwMode="auto">
          <a:xfrm rot="10800000">
            <a:off x="5076825" y="4797425"/>
            <a:ext cx="3455988" cy="1295400"/>
          </a:xfrm>
          <a:prstGeom prst="wedgeRectCallout">
            <a:avLst>
              <a:gd name="adj1" fmla="val -7144"/>
              <a:gd name="adj2" fmla="val 85417"/>
            </a:avLst>
          </a:prstGeom>
          <a:ln w="76200" cmpd="thickThin" algn="ctr">
            <a:solidFill>
              <a:srgbClr val="FF00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rot="10800000"/>
          <a:lstStyle/>
          <a:p>
            <a:pPr algn="ctr"/>
            <a:r>
              <a:rPr lang="ru-RU" sz="2800" b="1" dirty="0" err="1" smtClean="0">
                <a:solidFill>
                  <a:srgbClr val="CC0000"/>
                </a:solidFill>
              </a:rPr>
              <a:t>Серпімді</a:t>
            </a:r>
            <a:r>
              <a:rPr lang="ru-RU" sz="2800" b="1" dirty="0" smtClean="0">
                <a:solidFill>
                  <a:srgbClr val="CC0000"/>
                </a:solidFill>
              </a:rPr>
              <a:t> деформация</a:t>
            </a:r>
            <a:endParaRPr lang="ru-RU" sz="2800" b="1" dirty="0">
              <a:solidFill>
                <a:srgbClr val="CC0000"/>
              </a:solidFill>
            </a:endParaRPr>
          </a:p>
        </p:txBody>
      </p:sp>
      <p:sp>
        <p:nvSpPr>
          <p:cNvPr id="17423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0979" name="Rectangle 1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dirty="0" err="1" smtClean="0"/>
              <a:t>Ойын</a:t>
            </a:r>
            <a:r>
              <a:rPr lang="ru-RU" sz="1400" dirty="0" smtClean="0"/>
              <a:t> </a:t>
            </a:r>
            <a:r>
              <a:rPr lang="ru-RU" sz="1400" dirty="0" err="1" smtClean="0"/>
              <a:t>ережесі</a:t>
            </a:r>
            <a:endParaRPr lang="ru-RU" sz="1400" dirty="0"/>
          </a:p>
        </p:txBody>
      </p:sp>
      <p:sp>
        <p:nvSpPr>
          <p:cNvPr id="16" name="Rectangle 2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 err="1" smtClean="0">
                <a:solidFill>
                  <a:srgbClr val="FF0000"/>
                </a:solidFill>
              </a:rPr>
              <a:t>Жалғастыру</a:t>
            </a:r>
            <a:r>
              <a:rPr lang="ru-RU" sz="1400" b="1" dirty="0" smtClean="0">
                <a:solidFill>
                  <a:srgbClr val="FF0000"/>
                </a:solidFill>
              </a:rPr>
              <a:t> 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4096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0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097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0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40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2" grpId="1"/>
      <p:bldP spid="40963" grpId="0" build="p" animBg="1"/>
      <p:bldP spid="40969" grpId="0" animBg="1"/>
      <p:bldP spid="40970" grpId="0" animBg="1"/>
      <p:bldP spid="40971" grpId="0" animBg="1"/>
      <p:bldP spid="40972" grpId="0" animBg="1"/>
      <p:bldP spid="4097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600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Назар</a:t>
            </a:r>
            <a:r>
              <a:rPr lang="ru-RU" sz="3600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сал!  </a:t>
            </a:r>
            <a:r>
              <a:rPr lang="ru-RU" sz="3600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Сұрақ</a:t>
            </a:r>
            <a:r>
              <a:rPr lang="ru-RU" sz="3600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3600" b="1" i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755650" y="1989138"/>
            <a:ext cx="7920038" cy="1368425"/>
          </a:xfrm>
          <a:ln w="762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</a:rPr>
              <a:t>Табиғаттың ұлы заңы- Бүкіләлемдік тартылыс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</a:rPr>
              <a:t>заңын кім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</a:rPr>
              <a:t>ашты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</p:txBody>
      </p:sp>
      <p:sp>
        <p:nvSpPr>
          <p:cNvPr id="18437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38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/>
              </a:rPr>
              <a:t>23</a:t>
            </a:r>
          </a:p>
        </p:txBody>
      </p:sp>
      <p:sp>
        <p:nvSpPr>
          <p:cNvPr id="41993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994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995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41996" name="Rectangle 12"/>
          <p:cNvSpPr>
            <a:spLocks noChangeArrowheads="1"/>
          </p:cNvSpPr>
          <p:nvPr/>
        </p:nvSpPr>
        <p:spPr bwMode="auto">
          <a:xfrm>
            <a:off x="3857620" y="3716338"/>
            <a:ext cx="5035555" cy="574675"/>
          </a:xfrm>
          <a:prstGeom prst="rect">
            <a:avLst/>
          </a:prstGeom>
          <a:ln w="76200" cmpd="thickThin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i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жауабы</a:t>
            </a:r>
            <a:endParaRPr lang="ru-RU" sz="32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 useBgFill="1">
        <p:nvSpPr>
          <p:cNvPr id="41997" name="AutoShape 13"/>
          <p:cNvSpPr>
            <a:spLocks noChangeArrowheads="1"/>
          </p:cNvSpPr>
          <p:nvPr/>
        </p:nvSpPr>
        <p:spPr bwMode="auto">
          <a:xfrm rot="10800000">
            <a:off x="5327650" y="4786322"/>
            <a:ext cx="3816350" cy="1295400"/>
          </a:xfrm>
          <a:prstGeom prst="wedgeRectCallout">
            <a:avLst>
              <a:gd name="adj1" fmla="val 2037"/>
              <a:gd name="adj2" fmla="val 85417"/>
            </a:avLst>
          </a:prstGeom>
          <a:ln w="76200" cmpd="thickThin" algn="ctr">
            <a:solidFill>
              <a:srgbClr val="FF00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rot="10800000"/>
          <a:lstStyle/>
          <a:p>
            <a:pPr algn="ctr"/>
            <a:r>
              <a:rPr lang="ru-RU" sz="2800" b="1" dirty="0" err="1" smtClean="0">
                <a:solidFill>
                  <a:srgbClr val="CC0000"/>
                </a:solidFill>
              </a:rPr>
              <a:t>Ағылшын ғалымы </a:t>
            </a:r>
            <a:r>
              <a:rPr lang="ru-RU" sz="2800" b="1" dirty="0" smtClean="0">
                <a:solidFill>
                  <a:srgbClr val="CC0000"/>
                </a:solidFill>
              </a:rPr>
              <a:t>Исаак Ньютон</a:t>
            </a:r>
          </a:p>
        </p:txBody>
      </p:sp>
      <p:sp>
        <p:nvSpPr>
          <p:cNvPr id="18447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2003" name="Rectangle 1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dirty="0" err="1" smtClean="0"/>
              <a:t>Ойын</a:t>
            </a:r>
            <a:r>
              <a:rPr lang="ru-RU" sz="1400" dirty="0" smtClean="0"/>
              <a:t> </a:t>
            </a:r>
            <a:r>
              <a:rPr lang="ru-RU" sz="1400" dirty="0" err="1" smtClean="0"/>
              <a:t>ережесі</a:t>
            </a:r>
            <a:endParaRPr lang="ru-RU" sz="1400" dirty="0"/>
          </a:p>
        </p:txBody>
      </p:sp>
      <p:sp>
        <p:nvSpPr>
          <p:cNvPr id="16" name="Rectangle 2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 err="1" smtClean="0">
                <a:solidFill>
                  <a:srgbClr val="FF0000"/>
                </a:solidFill>
              </a:rPr>
              <a:t>Жалғастыру</a:t>
            </a:r>
            <a:r>
              <a:rPr lang="ru-RU" sz="1400" b="1" dirty="0" smtClean="0">
                <a:solidFill>
                  <a:srgbClr val="FF0000"/>
                </a:solidFill>
              </a:rPr>
              <a:t> 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4198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199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1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41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86" grpId="1"/>
      <p:bldP spid="41987" grpId="0" build="p" animBg="1"/>
      <p:bldP spid="41993" grpId="0" animBg="1"/>
      <p:bldP spid="41994" grpId="0" animBg="1"/>
      <p:bldP spid="41995" grpId="0" animBg="1"/>
      <p:bldP spid="41996" grpId="0" animBg="1"/>
      <p:bldP spid="4199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600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Назар</a:t>
            </a:r>
            <a:r>
              <a:rPr lang="ru-RU" sz="3600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сал!  </a:t>
            </a:r>
            <a:r>
              <a:rPr lang="ru-RU" sz="3600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Сұрақ</a:t>
            </a:r>
            <a:r>
              <a:rPr lang="ru-RU" sz="3600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3600" b="1" i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2643174" y="2000240"/>
            <a:ext cx="5494328" cy="1368425"/>
          </a:xfrm>
          <a:ln w="762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lnSpc>
                <a:spcPct val="120000"/>
              </a:lnSpc>
              <a:buNone/>
            </a:pP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</a:rPr>
              <a:t>Ағаштан алма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</a:rPr>
              <a:t>қандай күштің әсерінен құлады?</a:t>
            </a:r>
            <a:endParaRPr lang="ru-RU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461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2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/>
              </a:rPr>
              <a:t>27</a:t>
            </a:r>
          </a:p>
        </p:txBody>
      </p:sp>
      <p:sp>
        <p:nvSpPr>
          <p:cNvPr id="43017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3018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3019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43020" name="Rectangle 12"/>
          <p:cNvSpPr>
            <a:spLocks noChangeArrowheads="1"/>
          </p:cNvSpPr>
          <p:nvPr/>
        </p:nvSpPr>
        <p:spPr bwMode="auto">
          <a:xfrm>
            <a:off x="3857620" y="3716338"/>
            <a:ext cx="5035555" cy="574675"/>
          </a:xfrm>
          <a:prstGeom prst="rect">
            <a:avLst/>
          </a:prstGeom>
          <a:ln w="76200" cmpd="thickThin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i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жауабы</a:t>
            </a:r>
            <a:endParaRPr lang="ru-RU" sz="32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 useBgFill="1">
        <p:nvSpPr>
          <p:cNvPr id="43021" name="AutoShape 13"/>
          <p:cNvSpPr>
            <a:spLocks noChangeArrowheads="1"/>
          </p:cNvSpPr>
          <p:nvPr/>
        </p:nvSpPr>
        <p:spPr bwMode="auto">
          <a:xfrm rot="10800000">
            <a:off x="5076825" y="4797425"/>
            <a:ext cx="3816350" cy="1295400"/>
          </a:xfrm>
          <a:prstGeom prst="wedgeRectCallout">
            <a:avLst>
              <a:gd name="adj1" fmla="val 79"/>
              <a:gd name="adj2" fmla="val 85417"/>
            </a:avLst>
          </a:prstGeom>
          <a:ln w="76200" cmpd="thickThin" algn="ctr">
            <a:solidFill>
              <a:srgbClr val="FF00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rot="10800000"/>
          <a:lstStyle/>
          <a:p>
            <a:pPr algn="ctr"/>
            <a:r>
              <a:rPr lang="ru-RU" sz="4000" b="1" dirty="0" err="1" smtClean="0">
                <a:solidFill>
                  <a:srgbClr val="CC0000"/>
                </a:solidFill>
              </a:rPr>
              <a:t>Ауырлық күші</a:t>
            </a:r>
            <a:r>
              <a:rPr lang="ru-RU" sz="4000" b="1" dirty="0" smtClean="0">
                <a:solidFill>
                  <a:srgbClr val="CC0000"/>
                </a:solidFill>
              </a:rPr>
              <a:t> </a:t>
            </a:r>
            <a:endParaRPr lang="ru-RU" sz="4000" b="1" dirty="0">
              <a:solidFill>
                <a:srgbClr val="CC0000"/>
              </a:solidFill>
            </a:endParaRPr>
          </a:p>
        </p:txBody>
      </p:sp>
      <p:sp>
        <p:nvSpPr>
          <p:cNvPr id="19471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3027" name="Rectangle 1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dirty="0" err="1" smtClean="0"/>
              <a:t>Ойын</a:t>
            </a:r>
            <a:r>
              <a:rPr lang="ru-RU" sz="1400" dirty="0" smtClean="0"/>
              <a:t> </a:t>
            </a:r>
            <a:r>
              <a:rPr lang="ru-RU" sz="1400" dirty="0" err="1" smtClean="0"/>
              <a:t>ережесі</a:t>
            </a:r>
            <a:r>
              <a:rPr lang="ru-RU" sz="1400" dirty="0" smtClean="0"/>
              <a:t> </a:t>
            </a:r>
            <a:endParaRPr lang="ru-RU" sz="1400" dirty="0"/>
          </a:p>
        </p:txBody>
      </p:sp>
      <p:sp>
        <p:nvSpPr>
          <p:cNvPr id="16" name="Rectangle 2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 err="1" smtClean="0">
                <a:solidFill>
                  <a:srgbClr val="FF0000"/>
                </a:solidFill>
              </a:rPr>
              <a:t>Жалғастыру</a:t>
            </a:r>
            <a:r>
              <a:rPr lang="ru-RU" sz="1400" b="1" dirty="0" smtClean="0">
                <a:solidFill>
                  <a:srgbClr val="FF0000"/>
                </a:solidFill>
              </a:rPr>
              <a:t> </a:t>
            </a:r>
            <a:endParaRPr lang="ru-RU" sz="1400" b="1" dirty="0">
              <a:solidFill>
                <a:srgbClr val="FF0000"/>
              </a:solidFill>
            </a:endParaRPr>
          </a:p>
        </p:txBody>
      </p:sp>
      <p:pic>
        <p:nvPicPr>
          <p:cNvPr id="17" name="Рисунок 16" descr="http://www.videocat.euro.ru/Rzevsky/fizik07/f072force.files/f072_04.gif"/>
          <p:cNvPicPr/>
          <p:nvPr/>
        </p:nvPicPr>
        <p:blipFill>
          <a:blip r:embed="rId6" cstate="print"/>
          <a:srcRect b="13333"/>
          <a:stretch>
            <a:fillRect/>
          </a:stretch>
        </p:blipFill>
        <p:spPr bwMode="auto">
          <a:xfrm>
            <a:off x="357158" y="1857364"/>
            <a:ext cx="221457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430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3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30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3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43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  <p:bldP spid="43010" grpId="1"/>
      <p:bldP spid="43011" grpId="0" build="p" animBg="1"/>
      <p:bldP spid="43017" grpId="0" animBg="1"/>
      <p:bldP spid="43018" grpId="0" animBg="1"/>
      <p:bldP spid="43019" grpId="0" animBg="1"/>
      <p:bldP spid="43020" grpId="0" animBg="1"/>
      <p:bldP spid="4302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600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Назар</a:t>
            </a:r>
            <a:r>
              <a:rPr lang="ru-RU" sz="3600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сал!  </a:t>
            </a:r>
            <a:r>
              <a:rPr lang="ru-RU" sz="3600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Сұрақ</a:t>
            </a:r>
            <a:r>
              <a:rPr lang="ru-RU" sz="3600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3600" b="1" i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4035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68313" y="1989138"/>
            <a:ext cx="8064500" cy="1368425"/>
          </a:xfrm>
          <a:ln w="762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  </a:t>
            </a:r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</a:rPr>
              <a:t>денеге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</a:rPr>
              <a:t>әрекет ететін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</a:rPr>
              <a:t>күш нешеге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</a:rPr>
              <a:t>тең?</a:t>
            </a:r>
            <a:endParaRPr lang="ru-RU" sz="40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485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86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/>
              </a:rPr>
              <a:t>31</a:t>
            </a:r>
          </a:p>
        </p:txBody>
      </p:sp>
      <p:sp>
        <p:nvSpPr>
          <p:cNvPr id="4404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404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404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44044" name="Rectangle 12"/>
          <p:cNvSpPr>
            <a:spLocks noChangeArrowheads="1"/>
          </p:cNvSpPr>
          <p:nvPr/>
        </p:nvSpPr>
        <p:spPr bwMode="auto">
          <a:xfrm>
            <a:off x="4357686" y="3716338"/>
            <a:ext cx="4535489" cy="574675"/>
          </a:xfrm>
          <a:prstGeom prst="rect">
            <a:avLst/>
          </a:prstGeom>
          <a:ln w="76200" cmpd="thickThin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i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жауабы</a:t>
            </a:r>
            <a:endParaRPr lang="ru-RU" sz="32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 useBgFill="1">
        <p:nvSpPr>
          <p:cNvPr id="44045" name="AutoShape 13"/>
          <p:cNvSpPr>
            <a:spLocks noChangeArrowheads="1"/>
          </p:cNvSpPr>
          <p:nvPr/>
        </p:nvSpPr>
        <p:spPr bwMode="auto">
          <a:xfrm rot="10800000">
            <a:off x="5148263" y="4857760"/>
            <a:ext cx="3995737" cy="1295400"/>
          </a:xfrm>
          <a:prstGeom prst="wedgeRectCallout">
            <a:avLst>
              <a:gd name="adj1" fmla="val 4190"/>
              <a:gd name="adj2" fmla="val 85417"/>
            </a:avLst>
          </a:prstGeom>
          <a:ln w="76200" cmpd="thickThin" algn="ctr">
            <a:solidFill>
              <a:srgbClr val="FF00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rot="10800000"/>
          <a:lstStyle/>
          <a:p>
            <a:r>
              <a:rPr lang="ru-RU" sz="4000" b="1" dirty="0" smtClean="0">
                <a:solidFill>
                  <a:srgbClr val="CC0000"/>
                </a:solidFill>
              </a:rPr>
              <a:t>          </a:t>
            </a:r>
            <a:r>
              <a:rPr lang="en-US" sz="4000" b="1" dirty="0" smtClean="0">
                <a:solidFill>
                  <a:srgbClr val="CC0000"/>
                </a:solidFill>
              </a:rPr>
              <a:t>F</a:t>
            </a:r>
            <a:r>
              <a:rPr lang="kk-KZ" sz="4000" b="1" dirty="0" smtClean="0">
                <a:solidFill>
                  <a:srgbClr val="CC0000"/>
                </a:solidFill>
              </a:rPr>
              <a:t> </a:t>
            </a:r>
            <a:r>
              <a:rPr lang="en-US" sz="4000" b="1" dirty="0" smtClean="0">
                <a:solidFill>
                  <a:srgbClr val="CC0000"/>
                </a:solidFill>
              </a:rPr>
              <a:t>=</a:t>
            </a:r>
            <a:r>
              <a:rPr lang="kk-KZ" sz="4000" b="1" dirty="0" smtClean="0">
                <a:solidFill>
                  <a:srgbClr val="CC0000"/>
                </a:solidFill>
              </a:rPr>
              <a:t>1 Н</a:t>
            </a:r>
            <a:endParaRPr lang="ru-RU" sz="4000" b="1" dirty="0">
              <a:solidFill>
                <a:srgbClr val="CC0000"/>
              </a:solidFill>
            </a:endParaRPr>
          </a:p>
        </p:txBody>
      </p:sp>
      <p:sp>
        <p:nvSpPr>
          <p:cNvPr id="20495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4051" name="Rectangle 1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dirty="0" err="1" smtClean="0"/>
              <a:t>Ойын</a:t>
            </a:r>
            <a:r>
              <a:rPr lang="ru-RU" sz="1400" dirty="0" smtClean="0"/>
              <a:t> </a:t>
            </a:r>
            <a:r>
              <a:rPr lang="ru-RU" sz="1400" dirty="0" err="1" smtClean="0"/>
              <a:t>ережесі</a:t>
            </a:r>
            <a:endParaRPr lang="ru-RU" sz="1400" dirty="0"/>
          </a:p>
        </p:txBody>
      </p:sp>
      <p:sp>
        <p:nvSpPr>
          <p:cNvPr id="16" name="Rectangle 2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 err="1" smtClean="0">
                <a:solidFill>
                  <a:srgbClr val="FF0000"/>
                </a:solidFill>
              </a:rPr>
              <a:t>жалғастыру</a:t>
            </a:r>
            <a:endParaRPr lang="ru-RU" sz="1400" b="1" dirty="0">
              <a:solidFill>
                <a:srgbClr val="FF0000"/>
              </a:solidFill>
            </a:endParaRPr>
          </a:p>
        </p:txBody>
      </p:sp>
      <p:pic>
        <p:nvPicPr>
          <p:cNvPr id="17" name="Рисунок 16" descr="http://www.videocat.euro.ru/Rzevsky/fizik07/f072force.files/f072_05.gif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3643314"/>
            <a:ext cx="242889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>
            <a:off x="2143108" y="4714884"/>
            <a:ext cx="642942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028" name="Ink 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992938" y="5357813"/>
              <a:ext cx="322262" cy="219075"/>
            </p14:xfrm>
          </p:contentPart>
        </mc:Choice>
        <mc:Fallback xmlns="">
          <p:pic>
            <p:nvPicPr>
              <p:cNvPr id="1028" name="Ink 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973876" y="5338747"/>
                <a:ext cx="360387" cy="257206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4403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4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4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40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4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44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  <p:bldP spid="44034" grpId="1"/>
      <p:bldP spid="44035" grpId="0" build="p" animBg="1"/>
      <p:bldP spid="44041" grpId="0" animBg="1"/>
      <p:bldP spid="44042" grpId="0" animBg="1"/>
      <p:bldP spid="44043" grpId="0" animBg="1"/>
      <p:bldP spid="44044" grpId="0" animBg="1"/>
      <p:bldP spid="4404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5" name="Rectangle 17">
            <a:hlinkClick r:id="rId2" action="ppaction://hlinksldjump" tooltip="Щёлкни мышкой по кнопке и начнёшь игру &quot;АТЫ -БАТЫ&quot;"/>
          </p:cNvPr>
          <p:cNvSpPr>
            <a:spLocks noChangeArrowheads="1"/>
          </p:cNvSpPr>
          <p:nvPr/>
        </p:nvSpPr>
        <p:spPr bwMode="auto">
          <a:xfrm>
            <a:off x="5715008" y="6215063"/>
            <a:ext cx="1865305" cy="454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dirty="0" err="1" smtClean="0"/>
              <a:t>Ойынды</a:t>
            </a:r>
            <a:r>
              <a:rPr lang="ru-RU" sz="2000" dirty="0" smtClean="0"/>
              <a:t> </a:t>
            </a:r>
            <a:r>
              <a:rPr lang="ru-RU" sz="2000" dirty="0" err="1" smtClean="0"/>
              <a:t>бастау</a:t>
            </a:r>
            <a:endParaRPr lang="ru-RU" sz="2000" dirty="0"/>
          </a:p>
        </p:txBody>
      </p:sp>
      <p:sp>
        <p:nvSpPr>
          <p:cNvPr id="3078" name="Text Box 19"/>
          <p:cNvSpPr txBox="1">
            <a:spLocks noChangeArrowheads="1"/>
          </p:cNvSpPr>
          <p:nvPr/>
        </p:nvSpPr>
        <p:spPr bwMode="auto">
          <a:xfrm>
            <a:off x="428625" y="1773238"/>
            <a:ext cx="8286750" cy="310854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l">
              <a:lnSpc>
                <a:spcPct val="140000"/>
              </a:lnSpc>
              <a:defRPr/>
            </a:pPr>
            <a:r>
              <a:rPr lang="ru-RU" sz="2000" i="1" dirty="0" smtClean="0">
                <a:solidFill>
                  <a:schemeClr val="tx1"/>
                </a:solidFill>
              </a:rPr>
              <a:t>1. </a:t>
            </a:r>
            <a:r>
              <a:rPr lang="ru-RU" sz="2000" i="1" dirty="0" err="1" smtClean="0">
                <a:solidFill>
                  <a:schemeClr val="tx1"/>
                </a:solidFill>
              </a:rPr>
              <a:t>Ережемен</a:t>
            </a:r>
            <a:r>
              <a:rPr lang="ru-RU" sz="2000" i="1" dirty="0" smtClean="0">
                <a:solidFill>
                  <a:schemeClr val="tx1"/>
                </a:solidFill>
              </a:rPr>
              <a:t> </a:t>
            </a:r>
            <a:r>
              <a:rPr lang="kk-KZ" sz="2000" i="1" dirty="0" smtClean="0">
                <a:solidFill>
                  <a:schemeClr val="tx1"/>
                </a:solidFill>
              </a:rPr>
              <a:t>танысқан соң, сұрақтың реттік санын бас.</a:t>
            </a:r>
            <a:endParaRPr lang="ru-RU" sz="2400" dirty="0">
              <a:solidFill>
                <a:schemeClr val="tx1"/>
              </a:solidFill>
              <a:latin typeface="Calibri" pitchFamily="34" charset="0"/>
            </a:endParaRPr>
          </a:p>
          <a:p>
            <a:pPr algn="l">
              <a:lnSpc>
                <a:spcPct val="140000"/>
              </a:lnSpc>
              <a:defRPr/>
            </a:pPr>
            <a:r>
              <a:rPr lang="ru-RU" sz="2400" i="1" dirty="0">
                <a:solidFill>
                  <a:schemeClr val="tx1"/>
                </a:solidFill>
                <a:latin typeface="Calibri" pitchFamily="34" charset="0"/>
              </a:rPr>
              <a:t>2.</a:t>
            </a:r>
            <a:r>
              <a:rPr lang="ru-RU" sz="24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Calibri" pitchFamily="34" charset="0"/>
              </a:rPr>
              <a:t>Сұрақты оқы.</a:t>
            </a:r>
            <a:endParaRPr lang="ru-RU" sz="2400" dirty="0">
              <a:solidFill>
                <a:schemeClr val="tx1"/>
              </a:solidFill>
              <a:latin typeface="Calibri" pitchFamily="34" charset="0"/>
            </a:endParaRPr>
          </a:p>
          <a:p>
            <a:pPr algn="l">
              <a:lnSpc>
                <a:spcPct val="140000"/>
              </a:lnSpc>
              <a:defRPr/>
            </a:pPr>
            <a:r>
              <a:rPr lang="ru-RU" sz="2400" i="1" dirty="0">
                <a:solidFill>
                  <a:schemeClr val="tx1"/>
                </a:solidFill>
                <a:latin typeface="Calibri" pitchFamily="34" charset="0"/>
              </a:rPr>
              <a:t>3.</a:t>
            </a:r>
            <a:r>
              <a:rPr lang="ru-RU" sz="24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Calibri" pitchFamily="34" charset="0"/>
              </a:rPr>
              <a:t>Ойлануға  </a:t>
            </a:r>
            <a:r>
              <a:rPr lang="ru-RU" sz="2400" dirty="0">
                <a:solidFill>
                  <a:schemeClr val="tx1"/>
                </a:solidFill>
                <a:latin typeface="Calibri" pitchFamily="34" charset="0"/>
              </a:rPr>
              <a:t>– </a:t>
            </a:r>
            <a:r>
              <a:rPr lang="ru-RU" sz="2400" dirty="0" smtClean="0">
                <a:solidFill>
                  <a:schemeClr val="tx1"/>
                </a:solidFill>
                <a:latin typeface="Calibri" pitchFamily="34" charset="0"/>
              </a:rPr>
              <a:t>3 </a:t>
            </a:r>
            <a:r>
              <a:rPr lang="ru-RU" sz="2400" dirty="0">
                <a:solidFill>
                  <a:schemeClr val="tx1"/>
                </a:solidFill>
                <a:latin typeface="Calibri" pitchFamily="34" charset="0"/>
              </a:rPr>
              <a:t>секунд. </a:t>
            </a:r>
          </a:p>
          <a:p>
            <a:pPr algn="l">
              <a:lnSpc>
                <a:spcPct val="140000"/>
              </a:lnSpc>
              <a:defRPr/>
            </a:pPr>
            <a:r>
              <a:rPr lang="ru-RU" sz="2400" i="1" dirty="0">
                <a:solidFill>
                  <a:schemeClr val="tx1"/>
                </a:solidFill>
                <a:latin typeface="Calibri" pitchFamily="34" charset="0"/>
              </a:rPr>
              <a:t>4.</a:t>
            </a:r>
            <a:r>
              <a:rPr lang="ru-RU" sz="24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Calibri" pitchFamily="34" charset="0"/>
              </a:rPr>
              <a:t>Дыбыстық сигналдан</a:t>
            </a:r>
            <a:r>
              <a:rPr lang="ru-RU" sz="24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Calibri" pitchFamily="34" charset="0"/>
              </a:rPr>
              <a:t>соң ауызшы</a:t>
            </a:r>
            <a:r>
              <a:rPr lang="ru-RU" sz="24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Calibri" pitchFamily="34" charset="0"/>
              </a:rPr>
              <a:t>жауап</a:t>
            </a:r>
            <a:r>
              <a:rPr lang="ru-RU" sz="24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Calibri" pitchFamily="34" charset="0"/>
              </a:rPr>
              <a:t>бер</a:t>
            </a:r>
            <a:r>
              <a:rPr lang="ru-RU" sz="2400" dirty="0" smtClean="0">
                <a:solidFill>
                  <a:schemeClr val="tx1"/>
                </a:solidFill>
                <a:latin typeface="Calibri" pitchFamily="34" charset="0"/>
              </a:rPr>
              <a:t>.</a:t>
            </a:r>
            <a:endParaRPr lang="ru-RU" sz="2400" dirty="0">
              <a:solidFill>
                <a:schemeClr val="tx1"/>
              </a:solidFill>
              <a:latin typeface="Calibri" pitchFamily="34" charset="0"/>
            </a:endParaRPr>
          </a:p>
          <a:p>
            <a:pPr algn="l">
              <a:lnSpc>
                <a:spcPct val="140000"/>
              </a:lnSpc>
              <a:defRPr/>
            </a:pPr>
            <a:r>
              <a:rPr lang="ru-RU" sz="2400" i="1" dirty="0">
                <a:solidFill>
                  <a:schemeClr val="tx1"/>
                </a:solidFill>
                <a:latin typeface="Calibri" pitchFamily="34" charset="0"/>
              </a:rPr>
              <a:t>5.</a:t>
            </a:r>
            <a:r>
              <a:rPr lang="ru-RU" sz="24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Calibri" pitchFamily="34" charset="0"/>
              </a:rPr>
              <a:t>Жауабыңның дұрыстығын тексер</a:t>
            </a:r>
            <a:r>
              <a:rPr lang="ru-RU" sz="2400" dirty="0" smtClean="0">
                <a:solidFill>
                  <a:schemeClr val="tx1"/>
                </a:solidFill>
                <a:latin typeface="Calibri" pitchFamily="34" charset="0"/>
              </a:rPr>
              <a:t>. </a:t>
            </a:r>
            <a:endParaRPr lang="ru-RU" sz="2400" dirty="0">
              <a:solidFill>
                <a:schemeClr val="tx1"/>
              </a:solidFill>
              <a:latin typeface="Calibri" pitchFamily="34" charset="0"/>
            </a:endParaRPr>
          </a:p>
          <a:p>
            <a:pPr algn="l">
              <a:lnSpc>
                <a:spcPct val="140000"/>
              </a:lnSpc>
              <a:defRPr/>
            </a:pPr>
            <a:r>
              <a:rPr lang="ru-RU" sz="2400" i="1" dirty="0">
                <a:solidFill>
                  <a:schemeClr val="tx1"/>
                </a:solidFill>
                <a:latin typeface="Calibri" pitchFamily="34" charset="0"/>
              </a:rPr>
              <a:t>6.</a:t>
            </a:r>
            <a:r>
              <a:rPr lang="ru-RU" sz="24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Calibri" pitchFamily="34" charset="0"/>
              </a:rPr>
              <a:t>Ойынды</a:t>
            </a:r>
            <a:r>
              <a:rPr lang="ru-RU" sz="2400" dirty="0" smtClean="0">
                <a:solidFill>
                  <a:schemeClr val="tx1"/>
                </a:solidFill>
                <a:latin typeface="Calibri" pitchFamily="34" charset="0"/>
              </a:rPr>
              <a:t>  </a:t>
            </a:r>
            <a:r>
              <a:rPr lang="ru-RU" sz="2400" dirty="0" err="1" smtClean="0">
                <a:solidFill>
                  <a:schemeClr val="tx1"/>
                </a:solidFill>
                <a:latin typeface="Calibri" pitchFamily="34" charset="0"/>
              </a:rPr>
              <a:t>жалғастыр.</a:t>
            </a:r>
            <a:endParaRPr lang="ru-RU" sz="24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2075" name="Rectangle 2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7858125" y="6215063"/>
            <a:ext cx="1087438" cy="454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400" b="1" dirty="0" err="1" smtClean="0">
                <a:solidFill>
                  <a:schemeClr val="bg1"/>
                </a:solidFill>
              </a:rPr>
              <a:t>шығу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428625" y="285750"/>
            <a:ext cx="8286750" cy="121443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85852" y="357166"/>
            <a:ext cx="468910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5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Ойын</a:t>
            </a: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5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ережесі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600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Назар</a:t>
            </a:r>
            <a:r>
              <a:rPr lang="ru-RU" sz="3600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сал!  </a:t>
            </a:r>
            <a:r>
              <a:rPr lang="ru-RU" sz="3600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Сұрақ</a:t>
            </a:r>
            <a:r>
              <a:rPr lang="ru-RU" sz="3600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3600" b="1" i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608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2571736" y="1989138"/>
            <a:ext cx="6032514" cy="1368425"/>
          </a:xfrm>
          <a:ln w="5715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eaLnBrk="1" hangingPunct="1">
              <a:buFontTx/>
              <a:buNone/>
            </a:pPr>
            <a:r>
              <a:rPr lang="ru-RU" dirty="0" err="1" smtClean="0">
                <a:solidFill>
                  <a:srgbClr val="003300"/>
                </a:solidFill>
              </a:rPr>
              <a:t>Дененің массасын</a:t>
            </a:r>
            <a:r>
              <a:rPr lang="ru-RU" dirty="0" smtClean="0">
                <a:solidFill>
                  <a:srgbClr val="003300"/>
                </a:solidFill>
              </a:rPr>
              <a:t> </a:t>
            </a:r>
            <a:r>
              <a:rPr lang="ru-RU" dirty="0" err="1" smtClean="0">
                <a:solidFill>
                  <a:srgbClr val="003300"/>
                </a:solidFill>
              </a:rPr>
              <a:t>динамометрмен</a:t>
            </a:r>
            <a:r>
              <a:rPr lang="ru-RU" dirty="0" smtClean="0">
                <a:solidFill>
                  <a:srgbClr val="003300"/>
                </a:solidFill>
              </a:rPr>
              <a:t> </a:t>
            </a:r>
            <a:r>
              <a:rPr lang="ru-RU" dirty="0" err="1" smtClean="0">
                <a:solidFill>
                  <a:srgbClr val="003300"/>
                </a:solidFill>
              </a:rPr>
              <a:t>өлшеуге </a:t>
            </a:r>
            <a:r>
              <a:rPr lang="ru-RU" dirty="0" smtClean="0">
                <a:solidFill>
                  <a:srgbClr val="003300"/>
                </a:solidFill>
              </a:rPr>
              <a:t>бола </a:t>
            </a:r>
            <a:r>
              <a:rPr lang="ru-RU" dirty="0" err="1" smtClean="0">
                <a:solidFill>
                  <a:srgbClr val="003300"/>
                </a:solidFill>
              </a:rPr>
              <a:t>ма</a:t>
            </a:r>
            <a:r>
              <a:rPr lang="ru-RU" dirty="0" smtClean="0">
                <a:solidFill>
                  <a:srgbClr val="003300"/>
                </a:solidFill>
              </a:rPr>
              <a:t>? </a:t>
            </a:r>
          </a:p>
        </p:txBody>
      </p:sp>
      <p:sp>
        <p:nvSpPr>
          <p:cNvPr id="2253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34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900113" y="765175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 Antiqua"/>
              </a:rPr>
              <a:t>2</a:t>
            </a:r>
          </a:p>
        </p:txBody>
      </p:sp>
      <p:sp>
        <p:nvSpPr>
          <p:cNvPr id="46089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6090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6091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46092" name="Rectangle 12"/>
          <p:cNvSpPr>
            <a:spLocks noChangeArrowheads="1"/>
          </p:cNvSpPr>
          <p:nvPr/>
        </p:nvSpPr>
        <p:spPr bwMode="auto">
          <a:xfrm>
            <a:off x="3857620" y="3643314"/>
            <a:ext cx="4749803" cy="574675"/>
          </a:xfrm>
          <a:prstGeom prst="rect">
            <a:avLst/>
          </a:prstGeom>
          <a:ln w="76200" cmpd="thickThin" algn="ctr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i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жауабы</a:t>
            </a:r>
            <a:endParaRPr lang="ru-RU" sz="32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 useBgFill="1">
        <p:nvSpPr>
          <p:cNvPr id="46093" name="AutoShape 13"/>
          <p:cNvSpPr>
            <a:spLocks noChangeArrowheads="1"/>
          </p:cNvSpPr>
          <p:nvPr/>
        </p:nvSpPr>
        <p:spPr bwMode="auto">
          <a:xfrm rot="10800000">
            <a:off x="4929190" y="4714884"/>
            <a:ext cx="4214810" cy="1428760"/>
          </a:xfrm>
          <a:prstGeom prst="wedgeRectCallout">
            <a:avLst>
              <a:gd name="adj1" fmla="val 52546"/>
              <a:gd name="adj2" fmla="val 75935"/>
            </a:avLst>
          </a:prstGeom>
          <a:ln w="76200" cmpd="thickThin" algn="ctr">
            <a:solidFill>
              <a:srgbClr val="00B05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rot="10800000"/>
          <a:lstStyle/>
          <a:p>
            <a:pPr algn="ctr"/>
            <a:r>
              <a:rPr lang="ru-RU" sz="2400" b="1" dirty="0" smtClean="0">
                <a:solidFill>
                  <a:srgbClr val="CC0000"/>
                </a:solidFill>
              </a:rPr>
              <a:t>  </a:t>
            </a:r>
          </a:p>
          <a:p>
            <a:pPr algn="ctr"/>
            <a:r>
              <a:rPr lang="ru-RU" sz="2400" b="1" dirty="0" smtClean="0">
                <a:solidFill>
                  <a:srgbClr val="CC0000"/>
                </a:solidFill>
              </a:rPr>
              <a:t> </a:t>
            </a:r>
            <a:r>
              <a:rPr lang="ru-RU" sz="3600" b="1" dirty="0" err="1" smtClean="0">
                <a:solidFill>
                  <a:srgbClr val="CC0000"/>
                </a:solidFill>
              </a:rPr>
              <a:t>болады</a:t>
            </a:r>
            <a:r>
              <a:rPr lang="ru-RU" sz="3600" b="1" dirty="0" smtClean="0">
                <a:solidFill>
                  <a:srgbClr val="CC0000"/>
                </a:solidFill>
              </a:rPr>
              <a:t> </a:t>
            </a:r>
          </a:p>
        </p:txBody>
      </p:sp>
      <p:sp>
        <p:nvSpPr>
          <p:cNvPr id="22543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6099" name="Rectangle 1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dirty="0" err="1" smtClean="0"/>
              <a:t>Ойын</a:t>
            </a:r>
            <a:r>
              <a:rPr lang="ru-RU" sz="1400" dirty="0" smtClean="0"/>
              <a:t> </a:t>
            </a:r>
            <a:r>
              <a:rPr lang="ru-RU" sz="1400" dirty="0" err="1" smtClean="0"/>
              <a:t>ережесі</a:t>
            </a:r>
            <a:endParaRPr lang="ru-RU" sz="1400" dirty="0"/>
          </a:p>
        </p:txBody>
      </p:sp>
      <p:sp>
        <p:nvSpPr>
          <p:cNvPr id="16" name="Rectangle 2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 err="1" smtClean="0">
                <a:solidFill>
                  <a:srgbClr val="FF0000"/>
                </a:solidFill>
              </a:rPr>
              <a:t>жалғастыру</a:t>
            </a:r>
            <a:endParaRPr lang="ru-RU" sz="1400" b="1" dirty="0">
              <a:solidFill>
                <a:srgbClr val="FF0000"/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2000240"/>
            <a:ext cx="2140742" cy="3452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4608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609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6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46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/>
      <p:bldP spid="46082" grpId="1"/>
      <p:bldP spid="46083" grpId="0" build="p" animBg="1"/>
      <p:bldP spid="46089" grpId="0" animBg="1"/>
      <p:bldP spid="46090" grpId="0" animBg="1"/>
      <p:bldP spid="46091" grpId="0" animBg="1"/>
      <p:bldP spid="46092" grpId="0" animBg="1"/>
      <p:bldP spid="4609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600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Назар</a:t>
            </a:r>
            <a:r>
              <a:rPr lang="ru-RU" sz="3600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сал!  </a:t>
            </a:r>
            <a:r>
              <a:rPr lang="ru-RU" sz="3600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Сұрақ</a:t>
            </a:r>
            <a:r>
              <a:rPr lang="ru-RU" sz="3600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3600" b="1" i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7107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571472" y="1989138"/>
            <a:ext cx="7540653" cy="1368425"/>
          </a:xfrm>
          <a:ln w="762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eaLnBrk="1" hangingPunct="1">
              <a:buFontTx/>
              <a:buNone/>
            </a:pPr>
            <a:r>
              <a:rPr lang="ru-RU" sz="2800" dirty="0" smtClean="0">
                <a:solidFill>
                  <a:srgbClr val="003300"/>
                </a:solidFill>
              </a:rPr>
              <a:t>     </a:t>
            </a:r>
            <a:r>
              <a:rPr lang="en-US" sz="3600" b="1" dirty="0" smtClean="0">
                <a:solidFill>
                  <a:srgbClr val="003300"/>
                </a:solidFill>
              </a:rPr>
              <a:t>g</a:t>
            </a:r>
            <a:r>
              <a:rPr lang="kk-KZ" sz="3600" b="1" dirty="0" smtClean="0">
                <a:solidFill>
                  <a:srgbClr val="003300"/>
                </a:solidFill>
              </a:rPr>
              <a:t> тұрақтысының шамасы неге байланысты және нешеге тең?</a:t>
            </a:r>
            <a:endParaRPr lang="ru-RU" sz="3600" b="1" dirty="0" smtClean="0">
              <a:solidFill>
                <a:srgbClr val="003300"/>
              </a:solidFill>
            </a:endParaRPr>
          </a:p>
        </p:txBody>
      </p:sp>
      <p:sp>
        <p:nvSpPr>
          <p:cNvPr id="23557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558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900113" y="765175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 Antiqua"/>
              </a:rPr>
              <a:t>6</a:t>
            </a:r>
          </a:p>
        </p:txBody>
      </p:sp>
      <p:sp>
        <p:nvSpPr>
          <p:cNvPr id="47113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7114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7115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47116" name="Rectangle 12"/>
          <p:cNvSpPr>
            <a:spLocks noChangeArrowheads="1"/>
          </p:cNvSpPr>
          <p:nvPr/>
        </p:nvSpPr>
        <p:spPr bwMode="auto">
          <a:xfrm>
            <a:off x="3929058" y="3716338"/>
            <a:ext cx="4964117" cy="574675"/>
          </a:xfrm>
          <a:prstGeom prst="rect">
            <a:avLst/>
          </a:prstGeom>
          <a:ln w="76200" cmpd="thickThin" algn="ctr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i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жауабы</a:t>
            </a:r>
            <a:endParaRPr lang="ru-RU" sz="32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 useBgFill="1">
        <p:nvSpPr>
          <p:cNvPr id="47117" name="AutoShape 13"/>
          <p:cNvSpPr>
            <a:spLocks noChangeArrowheads="1"/>
          </p:cNvSpPr>
          <p:nvPr/>
        </p:nvSpPr>
        <p:spPr bwMode="auto">
          <a:xfrm rot="10800000">
            <a:off x="4857752" y="4643446"/>
            <a:ext cx="4286248" cy="1306504"/>
          </a:xfrm>
          <a:prstGeom prst="wedgeRectCallout">
            <a:avLst>
              <a:gd name="adj1" fmla="val -861"/>
              <a:gd name="adj2" fmla="val 89806"/>
            </a:avLst>
          </a:prstGeom>
          <a:ln w="76200" cmpd="thickThin" algn="ctr">
            <a:solidFill>
              <a:srgbClr val="00B05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rot="10800000"/>
          <a:lstStyle/>
          <a:p>
            <a:pPr algn="ctr"/>
            <a:r>
              <a:rPr lang="ru-RU" sz="2800" b="1" dirty="0" err="1" smtClean="0">
                <a:solidFill>
                  <a:srgbClr val="FF0000"/>
                </a:solidFill>
              </a:rPr>
              <a:t>Географиялық ендікке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</a:rPr>
              <a:t>байланысты</a:t>
            </a:r>
            <a:r>
              <a:rPr lang="ru-RU" sz="2800" b="1" dirty="0" smtClean="0">
                <a:solidFill>
                  <a:srgbClr val="FF0000"/>
                </a:solidFill>
              </a:rPr>
              <a:t>, </a:t>
            </a:r>
            <a:r>
              <a:rPr lang="ru-RU" sz="2800" b="1" dirty="0" err="1" smtClean="0">
                <a:solidFill>
                  <a:srgbClr val="FF0000"/>
                </a:solidFill>
              </a:rPr>
              <a:t>орташа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</a:rPr>
              <a:t>шамасы</a:t>
            </a:r>
            <a:r>
              <a:rPr lang="ru-RU" sz="2800" b="1" dirty="0" smtClean="0">
                <a:solidFill>
                  <a:srgbClr val="FF0000"/>
                </a:solidFill>
              </a:rPr>
              <a:t> 9,8Н/кг</a:t>
            </a:r>
          </a:p>
        </p:txBody>
      </p:sp>
      <p:sp>
        <p:nvSpPr>
          <p:cNvPr id="23567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7123" name="Rectangle 1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dirty="0" err="1" smtClean="0"/>
              <a:t>Ойын</a:t>
            </a:r>
            <a:r>
              <a:rPr lang="ru-RU" sz="1400" dirty="0" smtClean="0"/>
              <a:t> </a:t>
            </a:r>
            <a:r>
              <a:rPr lang="ru-RU" sz="1400" dirty="0" err="1" smtClean="0"/>
              <a:t>ережесі</a:t>
            </a:r>
            <a:endParaRPr lang="ru-RU" sz="1400" dirty="0"/>
          </a:p>
        </p:txBody>
      </p:sp>
      <p:sp>
        <p:nvSpPr>
          <p:cNvPr id="16" name="Rectangle 2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 err="1" smtClean="0">
                <a:solidFill>
                  <a:srgbClr val="FF0000"/>
                </a:solidFill>
              </a:rPr>
              <a:t>жалғастыру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4710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7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7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71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7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47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  <p:bldP spid="47106" grpId="1"/>
      <p:bldP spid="47107" grpId="0" build="p" animBg="1"/>
      <p:bldP spid="47113" grpId="0" animBg="1"/>
      <p:bldP spid="47114" grpId="0" animBg="1"/>
      <p:bldP spid="47115" grpId="0" animBg="1"/>
      <p:bldP spid="47116" grpId="0" animBg="1"/>
      <p:bldP spid="4711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600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Назар</a:t>
            </a:r>
            <a:r>
              <a:rPr lang="ru-RU" sz="3600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сал!  </a:t>
            </a:r>
            <a:r>
              <a:rPr lang="ru-RU" sz="3600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Сұрақ</a:t>
            </a:r>
            <a:r>
              <a:rPr lang="ru-RU" sz="3600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3600" b="1" i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8131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2857488" y="1989138"/>
            <a:ext cx="5962662" cy="1368425"/>
          </a:xfrm>
          <a:ln w="762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eaLnBrk="1" hangingPunct="1">
              <a:buFontTx/>
              <a:buNone/>
            </a:pPr>
            <a:r>
              <a:rPr lang="ru-RU" sz="3600" dirty="0" smtClean="0">
                <a:solidFill>
                  <a:srgbClr val="003300"/>
                </a:solidFill>
              </a:rPr>
              <a:t>    </a:t>
            </a:r>
            <a:r>
              <a:rPr lang="ru-RU" sz="4000" b="1" dirty="0" err="1" smtClean="0">
                <a:solidFill>
                  <a:srgbClr val="003300"/>
                </a:solidFill>
              </a:rPr>
              <a:t>қандай күш көрсетілген?</a:t>
            </a:r>
            <a:endParaRPr lang="ru-RU" sz="4000" b="1" dirty="0" smtClean="0">
              <a:solidFill>
                <a:srgbClr val="003300"/>
              </a:solidFill>
            </a:endParaRPr>
          </a:p>
        </p:txBody>
      </p:sp>
      <p:sp>
        <p:nvSpPr>
          <p:cNvPr id="24581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82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 Antiqua"/>
              </a:rPr>
              <a:t>10</a:t>
            </a:r>
          </a:p>
        </p:txBody>
      </p:sp>
      <p:sp>
        <p:nvSpPr>
          <p:cNvPr id="48137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8138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8139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48140" name="Rectangle 12"/>
          <p:cNvSpPr>
            <a:spLocks noChangeArrowheads="1"/>
          </p:cNvSpPr>
          <p:nvPr/>
        </p:nvSpPr>
        <p:spPr bwMode="auto">
          <a:xfrm>
            <a:off x="4143372" y="3716338"/>
            <a:ext cx="4749803" cy="574675"/>
          </a:xfrm>
          <a:prstGeom prst="rect">
            <a:avLst/>
          </a:prstGeom>
          <a:ln w="76200" cmpd="thickThin" algn="ctr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i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жауабы</a:t>
            </a:r>
            <a:endParaRPr lang="ru-RU" sz="32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 useBgFill="1">
        <p:nvSpPr>
          <p:cNvPr id="48141" name="AutoShape 13"/>
          <p:cNvSpPr>
            <a:spLocks noChangeArrowheads="1"/>
          </p:cNvSpPr>
          <p:nvPr/>
        </p:nvSpPr>
        <p:spPr bwMode="auto">
          <a:xfrm rot="10800000">
            <a:off x="5143504" y="4929198"/>
            <a:ext cx="3710017" cy="1295400"/>
          </a:xfrm>
          <a:prstGeom prst="wedgeRectCallout">
            <a:avLst>
              <a:gd name="adj1" fmla="val -47773"/>
              <a:gd name="adj2" fmla="val 84200"/>
            </a:avLst>
          </a:prstGeom>
          <a:ln w="76200" cmpd="thickThin" algn="ctr">
            <a:solidFill>
              <a:srgbClr val="00B05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rot="10800000"/>
          <a:lstStyle/>
          <a:p>
            <a:pPr algn="ctr"/>
            <a:r>
              <a:rPr lang="ru-RU" sz="2800" b="1" dirty="0" err="1" smtClean="0">
                <a:solidFill>
                  <a:srgbClr val="CC0000"/>
                </a:solidFill>
              </a:rPr>
              <a:t>Үйкеліс күші</a:t>
            </a:r>
            <a:endParaRPr lang="ru-RU" sz="2800" b="1" dirty="0">
              <a:solidFill>
                <a:srgbClr val="CC0000"/>
              </a:solidFill>
            </a:endParaRPr>
          </a:p>
        </p:txBody>
      </p:sp>
      <p:sp>
        <p:nvSpPr>
          <p:cNvPr id="24591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8147" name="Rectangle 1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dirty="0" err="1" smtClean="0"/>
              <a:t>Ойын</a:t>
            </a:r>
            <a:r>
              <a:rPr lang="ru-RU" sz="1400" dirty="0" smtClean="0"/>
              <a:t> </a:t>
            </a:r>
            <a:r>
              <a:rPr lang="ru-RU" sz="1400" dirty="0" err="1" smtClean="0"/>
              <a:t>ережесі</a:t>
            </a:r>
            <a:endParaRPr lang="ru-RU" sz="1400" dirty="0"/>
          </a:p>
        </p:txBody>
      </p:sp>
      <p:sp>
        <p:nvSpPr>
          <p:cNvPr id="16" name="Rectangle 2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 err="1" smtClean="0">
                <a:solidFill>
                  <a:srgbClr val="FF0000"/>
                </a:solidFill>
              </a:rPr>
              <a:t>жалғастыру</a:t>
            </a:r>
            <a:endParaRPr lang="ru-RU" sz="1400" b="1" dirty="0">
              <a:solidFill>
                <a:srgbClr val="FF0000"/>
              </a:solidFill>
            </a:endParaRPr>
          </a:p>
        </p:txBody>
      </p:sp>
      <p:pic>
        <p:nvPicPr>
          <p:cNvPr id="17" name="Рисунок 16" descr="http://www.videocat.euro.ru/Rzevsky/fizik07/f072force.files/f072_09.gif"/>
          <p:cNvPicPr/>
          <p:nvPr/>
        </p:nvPicPr>
        <p:blipFill>
          <a:blip r:embed="rId6" cstate="print"/>
          <a:srcRect b="24851"/>
          <a:stretch>
            <a:fillRect/>
          </a:stretch>
        </p:blipFill>
        <p:spPr bwMode="auto">
          <a:xfrm>
            <a:off x="214282" y="1785926"/>
            <a:ext cx="235745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>
            <a:off x="857224" y="4500570"/>
            <a:ext cx="5000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F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481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8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8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81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8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48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/>
      <p:bldP spid="48130" grpId="1"/>
      <p:bldP spid="48131" grpId="0" build="p" animBg="1"/>
      <p:bldP spid="48137" grpId="0" animBg="1"/>
      <p:bldP spid="48138" grpId="0" animBg="1"/>
      <p:bldP spid="48139" grpId="0" animBg="1"/>
      <p:bldP spid="48140" grpId="0" animBg="1"/>
      <p:bldP spid="4814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600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Назар</a:t>
            </a:r>
            <a:r>
              <a:rPr lang="ru-RU" sz="3600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сал!  </a:t>
            </a:r>
            <a:r>
              <a:rPr lang="ru-RU" sz="3600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Сұрақ</a:t>
            </a:r>
            <a:r>
              <a:rPr lang="ru-RU" sz="3600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3600" b="1" i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214414" y="1857364"/>
            <a:ext cx="7632700" cy="1368425"/>
          </a:xfrm>
          <a:ln w="762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lnSpc>
                <a:spcPct val="110000"/>
              </a:lnSpc>
              <a:buFontTx/>
              <a:buNone/>
            </a:pPr>
            <a:r>
              <a:rPr lang="ru-RU" b="1" dirty="0" err="1" smtClean="0">
                <a:solidFill>
                  <a:srgbClr val="003300"/>
                </a:solidFill>
              </a:rPr>
              <a:t>Ауырлық күшінің бағыты</a:t>
            </a:r>
            <a:endParaRPr lang="ru-RU" b="1" dirty="0" smtClean="0">
              <a:solidFill>
                <a:srgbClr val="003300"/>
              </a:solidFill>
            </a:endParaRPr>
          </a:p>
        </p:txBody>
      </p:sp>
      <p:sp>
        <p:nvSpPr>
          <p:cNvPr id="26629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630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 Antiqua"/>
              </a:rPr>
              <a:t>26</a:t>
            </a:r>
          </a:p>
        </p:txBody>
      </p:sp>
      <p:sp>
        <p:nvSpPr>
          <p:cNvPr id="50185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0186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0187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50188" name="Rectangle 12"/>
          <p:cNvSpPr>
            <a:spLocks noChangeArrowheads="1"/>
          </p:cNvSpPr>
          <p:nvPr/>
        </p:nvSpPr>
        <p:spPr bwMode="auto">
          <a:xfrm>
            <a:off x="3786182" y="3500438"/>
            <a:ext cx="4678365" cy="574675"/>
          </a:xfrm>
          <a:prstGeom prst="rect">
            <a:avLst/>
          </a:prstGeom>
          <a:ln w="76200" cmpd="thickThin" algn="ctr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i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жауабы</a:t>
            </a:r>
            <a:endParaRPr lang="ru-RU" sz="32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 useBgFill="1">
        <p:nvSpPr>
          <p:cNvPr id="50189" name="AutoShape 13"/>
          <p:cNvSpPr>
            <a:spLocks noChangeArrowheads="1"/>
          </p:cNvSpPr>
          <p:nvPr/>
        </p:nvSpPr>
        <p:spPr bwMode="auto">
          <a:xfrm rot="10800000">
            <a:off x="5000626" y="4572008"/>
            <a:ext cx="3929089" cy="1520817"/>
          </a:xfrm>
          <a:prstGeom prst="wedgeRectCallout">
            <a:avLst>
              <a:gd name="adj1" fmla="val -34108"/>
              <a:gd name="adj2" fmla="val 79135"/>
            </a:avLst>
          </a:prstGeom>
          <a:ln w="76200" cmpd="thickThin" algn="ctr">
            <a:solidFill>
              <a:srgbClr val="00B05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rot="10800000"/>
          <a:lstStyle/>
          <a:p>
            <a:r>
              <a:rPr lang="ru-RU" sz="2400" b="1" dirty="0" smtClean="0">
                <a:solidFill>
                  <a:srgbClr val="CC0000"/>
                </a:solidFill>
              </a:rPr>
              <a:t>      </a:t>
            </a:r>
          </a:p>
          <a:p>
            <a:pPr algn="ctr"/>
            <a:r>
              <a:rPr lang="ru-RU" sz="3600" b="1" dirty="0" err="1" smtClean="0">
                <a:solidFill>
                  <a:srgbClr val="CC0000"/>
                </a:solidFill>
              </a:rPr>
              <a:t>Тік</a:t>
            </a:r>
            <a:r>
              <a:rPr lang="ru-RU" sz="3600" b="1" dirty="0" smtClean="0">
                <a:solidFill>
                  <a:srgbClr val="CC0000"/>
                </a:solidFill>
              </a:rPr>
              <a:t> </a:t>
            </a:r>
            <a:r>
              <a:rPr lang="ru-RU" sz="3600" b="1" dirty="0" err="1" smtClean="0">
                <a:solidFill>
                  <a:srgbClr val="CC0000"/>
                </a:solidFill>
              </a:rPr>
              <a:t>төмен қарай</a:t>
            </a:r>
            <a:endParaRPr lang="ru-RU" sz="3600" b="1" dirty="0">
              <a:solidFill>
                <a:srgbClr val="CC0000"/>
              </a:solidFill>
            </a:endParaRPr>
          </a:p>
        </p:txBody>
      </p:sp>
      <p:sp>
        <p:nvSpPr>
          <p:cNvPr id="26639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0195" name="Rectangle 1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dirty="0" err="1" smtClean="0"/>
              <a:t>Ойын</a:t>
            </a:r>
            <a:r>
              <a:rPr lang="ru-RU" sz="1400" dirty="0" smtClean="0"/>
              <a:t> </a:t>
            </a:r>
            <a:r>
              <a:rPr lang="ru-RU" sz="1400" dirty="0" err="1" smtClean="0"/>
              <a:t>ережесі</a:t>
            </a:r>
            <a:endParaRPr lang="ru-RU" sz="1400" dirty="0"/>
          </a:p>
        </p:txBody>
      </p:sp>
      <p:sp>
        <p:nvSpPr>
          <p:cNvPr id="16" name="Rectangle 2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 err="1" smtClean="0">
                <a:solidFill>
                  <a:srgbClr val="FF0000"/>
                </a:solidFill>
              </a:rPr>
              <a:t>жалғастыру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5017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0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0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01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0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50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  <p:bldP spid="50178" grpId="1"/>
      <p:bldP spid="50179" grpId="0" build="p" animBg="1"/>
      <p:bldP spid="50185" grpId="0" animBg="1"/>
      <p:bldP spid="50186" grpId="0" animBg="1"/>
      <p:bldP spid="50187" grpId="0" animBg="1"/>
      <p:bldP spid="50188" grpId="0" animBg="1"/>
      <p:bldP spid="5018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600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Назар</a:t>
            </a:r>
            <a:r>
              <a:rPr lang="ru-RU" sz="3600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сал!  </a:t>
            </a:r>
            <a:r>
              <a:rPr lang="ru-RU" sz="3600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Сұрақ</a:t>
            </a:r>
            <a:r>
              <a:rPr lang="ru-RU" sz="3600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3600" b="1" i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120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331913" y="1989138"/>
            <a:ext cx="6780212" cy="1368425"/>
          </a:xfrm>
          <a:ln w="76200">
            <a:solidFill>
              <a:srgbClr val="00CC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algn="ctr">
              <a:lnSpc>
                <a:spcPct val="170000"/>
              </a:lnSpc>
              <a:buNone/>
            </a:pPr>
            <a:r>
              <a:rPr lang="ru-RU" sz="3600" b="1" dirty="0" err="1" smtClean="0">
                <a:solidFill>
                  <a:srgbClr val="003300"/>
                </a:solidFill>
              </a:rPr>
              <a:t>Үйкеліс күшінің қандай түрлерін білесіңдер?</a:t>
            </a:r>
            <a:r>
              <a:rPr lang="ru-RU" sz="3600" b="1" dirty="0" smtClean="0">
                <a:solidFill>
                  <a:srgbClr val="003300"/>
                </a:solidFill>
              </a:rPr>
              <a:t> </a:t>
            </a:r>
          </a:p>
        </p:txBody>
      </p:sp>
      <p:sp>
        <p:nvSpPr>
          <p:cNvPr id="2765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54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 Antiqua"/>
              </a:rPr>
              <a:t>29</a:t>
            </a:r>
          </a:p>
        </p:txBody>
      </p:sp>
      <p:sp>
        <p:nvSpPr>
          <p:cNvPr id="51207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08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09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10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11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51212" name="Rectangle 12"/>
          <p:cNvSpPr>
            <a:spLocks noChangeArrowheads="1"/>
          </p:cNvSpPr>
          <p:nvPr/>
        </p:nvSpPr>
        <p:spPr bwMode="auto">
          <a:xfrm>
            <a:off x="4214810" y="3716338"/>
            <a:ext cx="4678365" cy="574675"/>
          </a:xfrm>
          <a:prstGeom prst="rect">
            <a:avLst/>
          </a:prstGeom>
          <a:ln w="76200" cmpd="thickThin" algn="ctr">
            <a:solidFill>
              <a:srgbClr val="00CC00"/>
            </a:solidFill>
            <a:miter lim="800000"/>
            <a:headEnd/>
            <a:tailEnd/>
          </a:ln>
        </p:spPr>
        <p:txBody>
          <a:bodyPr wrap="none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i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Дұрыс жауап</a:t>
            </a:r>
            <a:endParaRPr lang="ru-RU" sz="32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 useBgFill="1">
        <p:nvSpPr>
          <p:cNvPr id="51213" name="AutoShape 13"/>
          <p:cNvSpPr>
            <a:spLocks noChangeArrowheads="1"/>
          </p:cNvSpPr>
          <p:nvPr/>
        </p:nvSpPr>
        <p:spPr bwMode="auto">
          <a:xfrm rot="10800000">
            <a:off x="4929190" y="4786321"/>
            <a:ext cx="4214810" cy="1439863"/>
          </a:xfrm>
          <a:prstGeom prst="wedgeRectCallout">
            <a:avLst>
              <a:gd name="adj1" fmla="val -829"/>
              <a:gd name="adj2" fmla="val 81861"/>
            </a:avLst>
          </a:prstGeom>
          <a:ln w="76200" cmpd="thickThin" algn="ctr">
            <a:solidFill>
              <a:srgbClr val="00CC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rot="10800000"/>
          <a:lstStyle/>
          <a:p>
            <a:pPr algn="ctr"/>
            <a:r>
              <a:rPr lang="ru-RU" sz="3200" b="1" dirty="0" err="1" smtClean="0">
                <a:solidFill>
                  <a:srgbClr val="CC0000"/>
                </a:solidFill>
              </a:rPr>
              <a:t>Сырғалау, домалау</a:t>
            </a:r>
            <a:r>
              <a:rPr lang="ru-RU" sz="3200" b="1" dirty="0" smtClean="0">
                <a:solidFill>
                  <a:srgbClr val="CC0000"/>
                </a:solidFill>
              </a:rPr>
              <a:t>, </a:t>
            </a:r>
            <a:r>
              <a:rPr lang="ru-RU" sz="3200" b="1" dirty="0" err="1" smtClean="0">
                <a:solidFill>
                  <a:srgbClr val="CC0000"/>
                </a:solidFill>
              </a:rPr>
              <a:t>тыныштық үйкеліс күші</a:t>
            </a:r>
            <a:r>
              <a:rPr lang="ru-RU" sz="3200" b="1" dirty="0" smtClean="0">
                <a:solidFill>
                  <a:srgbClr val="CC0000"/>
                </a:solidFill>
              </a:rPr>
              <a:t> </a:t>
            </a:r>
            <a:endParaRPr lang="ru-RU" sz="3200" b="1" dirty="0">
              <a:solidFill>
                <a:srgbClr val="CC0000"/>
              </a:solidFill>
            </a:endParaRPr>
          </a:p>
        </p:txBody>
      </p:sp>
      <p:sp>
        <p:nvSpPr>
          <p:cNvPr id="27663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19" name="Rectangle 1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dirty="0" err="1" smtClean="0"/>
              <a:t>Ойын</a:t>
            </a:r>
            <a:r>
              <a:rPr lang="ru-RU" sz="1400" dirty="0" smtClean="0"/>
              <a:t> </a:t>
            </a:r>
            <a:r>
              <a:rPr lang="ru-RU" sz="1400" dirty="0" err="1" smtClean="0"/>
              <a:t>ережес</a:t>
            </a:r>
            <a:r>
              <a:rPr lang="kk-KZ" sz="1400" dirty="0" smtClean="0"/>
              <a:t>і</a:t>
            </a:r>
            <a:endParaRPr lang="ru-RU" sz="1400" dirty="0"/>
          </a:p>
        </p:txBody>
      </p:sp>
      <p:sp>
        <p:nvSpPr>
          <p:cNvPr id="16" name="Rectangle 2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 err="1" smtClean="0">
                <a:solidFill>
                  <a:srgbClr val="FF0000"/>
                </a:solidFill>
              </a:rPr>
              <a:t>жалғастыру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5120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1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1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12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51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51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/>
      <p:bldP spid="51202" grpId="1"/>
      <p:bldP spid="51203" grpId="0" build="p" animBg="1"/>
      <p:bldP spid="51207" grpId="0" animBg="1"/>
      <p:bldP spid="51208" grpId="0" animBg="1"/>
      <p:bldP spid="51209" grpId="0" animBg="1"/>
      <p:bldP spid="51210" grpId="0" animBg="1"/>
      <p:bldP spid="51211" grpId="0" animBg="1"/>
      <p:bldP spid="51212" grpId="0" animBg="1"/>
      <p:bldP spid="512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600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Назар</a:t>
            </a:r>
            <a:r>
              <a:rPr lang="ru-RU" sz="3600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сал!  </a:t>
            </a:r>
            <a:r>
              <a:rPr lang="ru-RU" sz="3600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Сұрақ</a:t>
            </a:r>
            <a:r>
              <a:rPr lang="ru-RU" sz="3600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3600" b="1" i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2227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928794" y="1357298"/>
            <a:ext cx="6780212" cy="1368425"/>
          </a:xfrm>
          <a:ln w="76200">
            <a:solidFill>
              <a:srgbClr val="00CC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err="1" smtClean="0">
                <a:solidFill>
                  <a:srgbClr val="003300"/>
                </a:solidFill>
              </a:rPr>
              <a:t>Тең әрекетті күш </a:t>
            </a:r>
            <a:r>
              <a:rPr lang="ru-RU" sz="3600" dirty="0" smtClean="0">
                <a:solidFill>
                  <a:srgbClr val="003300"/>
                </a:solidFill>
              </a:rPr>
              <a:t>неге </a:t>
            </a:r>
            <a:r>
              <a:rPr lang="ru-RU" sz="3600" dirty="0" err="1" smtClean="0">
                <a:solidFill>
                  <a:srgbClr val="003300"/>
                </a:solidFill>
              </a:rPr>
              <a:t>тең</a:t>
            </a:r>
            <a:r>
              <a:rPr lang="ru-RU" sz="3600" dirty="0" smtClean="0">
                <a:solidFill>
                  <a:srgbClr val="003300"/>
                </a:solidFill>
              </a:rPr>
              <a:t>?</a:t>
            </a:r>
          </a:p>
        </p:txBody>
      </p:sp>
      <p:sp>
        <p:nvSpPr>
          <p:cNvPr id="28677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78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 Antiqua"/>
              </a:rPr>
              <a:t>34</a:t>
            </a:r>
          </a:p>
        </p:txBody>
      </p:sp>
      <p:sp>
        <p:nvSpPr>
          <p:cNvPr id="52233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234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235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52236" name="Rectangle 12"/>
          <p:cNvSpPr>
            <a:spLocks noChangeArrowheads="1"/>
          </p:cNvSpPr>
          <p:nvPr/>
        </p:nvSpPr>
        <p:spPr bwMode="auto">
          <a:xfrm>
            <a:off x="5286380" y="3716338"/>
            <a:ext cx="3606795" cy="574675"/>
          </a:xfrm>
          <a:prstGeom prst="rect">
            <a:avLst/>
          </a:prstGeom>
          <a:ln w="76200" cmpd="thickThin" algn="ctr">
            <a:solidFill>
              <a:srgbClr val="00CC00"/>
            </a:solidFill>
            <a:miter lim="800000"/>
            <a:headEnd/>
            <a:tailEnd/>
          </a:ln>
        </p:spPr>
        <p:txBody>
          <a:bodyPr wrap="none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i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Дұрыс жауап</a:t>
            </a:r>
            <a:endParaRPr lang="ru-RU" sz="32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 useBgFill="1">
        <p:nvSpPr>
          <p:cNvPr id="52237" name="AutoShape 13"/>
          <p:cNvSpPr>
            <a:spLocks noChangeArrowheads="1"/>
          </p:cNvSpPr>
          <p:nvPr/>
        </p:nvSpPr>
        <p:spPr bwMode="auto">
          <a:xfrm rot="10800000">
            <a:off x="4929190" y="4857760"/>
            <a:ext cx="3744913" cy="1295400"/>
          </a:xfrm>
          <a:prstGeom prst="wedgeRectCallout">
            <a:avLst>
              <a:gd name="adj1" fmla="val -2736"/>
              <a:gd name="adj2" fmla="val 85417"/>
            </a:avLst>
          </a:prstGeom>
          <a:ln w="76200" cmpd="thickThin" algn="ctr">
            <a:solidFill>
              <a:srgbClr val="00CC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rot="10800000"/>
          <a:lstStyle/>
          <a:p>
            <a:pPr algn="ctr"/>
            <a:endParaRPr lang="ru-RU" sz="3200" b="1" dirty="0" smtClean="0">
              <a:solidFill>
                <a:srgbClr val="CC0000"/>
              </a:solidFill>
            </a:endParaRPr>
          </a:p>
          <a:p>
            <a:pPr algn="ctr"/>
            <a:r>
              <a:rPr lang="en-US" sz="4400" dirty="0" smtClean="0">
                <a:solidFill>
                  <a:srgbClr val="FF0000"/>
                </a:solidFill>
              </a:rPr>
              <a:t>F</a:t>
            </a:r>
            <a:r>
              <a:rPr lang="en-US" sz="4400" baseline="-25000" dirty="0" smtClean="0">
                <a:solidFill>
                  <a:srgbClr val="FF0000"/>
                </a:solidFill>
              </a:rPr>
              <a:t>R</a:t>
            </a:r>
            <a:r>
              <a:rPr lang="en-US" sz="4400" dirty="0" smtClean="0">
                <a:solidFill>
                  <a:srgbClr val="FF0000"/>
                </a:solidFill>
              </a:rPr>
              <a:t> = F</a:t>
            </a:r>
            <a:r>
              <a:rPr lang="en-US" sz="4400" baseline="-25000" dirty="0" smtClean="0">
                <a:solidFill>
                  <a:srgbClr val="FF0000"/>
                </a:solidFill>
              </a:rPr>
              <a:t>1</a:t>
            </a:r>
            <a:r>
              <a:rPr lang="kk-KZ" sz="4400" dirty="0" smtClean="0">
                <a:solidFill>
                  <a:srgbClr val="FF0000"/>
                </a:solidFill>
              </a:rPr>
              <a:t>-</a:t>
            </a:r>
            <a:r>
              <a:rPr lang="en-US" sz="4400" baseline="-25000" dirty="0" smtClean="0">
                <a:solidFill>
                  <a:srgbClr val="FF0000"/>
                </a:solidFill>
              </a:rPr>
              <a:t> </a:t>
            </a:r>
            <a:r>
              <a:rPr lang="en-US" sz="4400" dirty="0" smtClean="0">
                <a:solidFill>
                  <a:srgbClr val="FF0000"/>
                </a:solidFill>
              </a:rPr>
              <a:t>F</a:t>
            </a:r>
            <a:r>
              <a:rPr lang="en-US" sz="4400" baseline="-25000" dirty="0" smtClean="0">
                <a:solidFill>
                  <a:srgbClr val="FF0000"/>
                </a:solidFill>
              </a:rPr>
              <a:t>2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28687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243" name="Rectangle 1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dirty="0" err="1" smtClean="0"/>
              <a:t>Ойын</a:t>
            </a:r>
            <a:r>
              <a:rPr lang="ru-RU" sz="1400" dirty="0" smtClean="0"/>
              <a:t> </a:t>
            </a:r>
            <a:r>
              <a:rPr lang="ru-RU" sz="1400" dirty="0" err="1" smtClean="0"/>
              <a:t>ережесі</a:t>
            </a:r>
            <a:endParaRPr lang="ru-RU" sz="1400" dirty="0"/>
          </a:p>
        </p:txBody>
      </p:sp>
      <p:sp>
        <p:nvSpPr>
          <p:cNvPr id="16" name="Rectangle 2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 err="1" smtClean="0">
                <a:solidFill>
                  <a:srgbClr val="FF0000"/>
                </a:solidFill>
              </a:rPr>
              <a:t>жалғастыру</a:t>
            </a:r>
            <a:endParaRPr lang="ru-RU" sz="1400" b="1" dirty="0">
              <a:solidFill>
                <a:srgbClr val="FF0000"/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857496"/>
            <a:ext cx="5129735" cy="1655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Стрелка вправо 17"/>
          <p:cNvSpPr/>
          <p:nvPr/>
        </p:nvSpPr>
        <p:spPr>
          <a:xfrm rot="10800000">
            <a:off x="1214414" y="3357562"/>
            <a:ext cx="1659156" cy="35719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>
            <a:off x="2928926" y="3357562"/>
            <a:ext cx="1643074" cy="35719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571604" y="2857496"/>
            <a:ext cx="6009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F</a:t>
            </a:r>
            <a:r>
              <a:rPr lang="en-US" sz="2800" baseline="-25000" dirty="0" smtClean="0">
                <a:solidFill>
                  <a:srgbClr val="FFFF00"/>
                </a:solidFill>
              </a:rPr>
              <a:t>1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500430" y="2928934"/>
            <a:ext cx="4988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F</a:t>
            </a:r>
            <a:r>
              <a:rPr lang="en-US" sz="2800" baseline="-25000" dirty="0" smtClean="0">
                <a:solidFill>
                  <a:srgbClr val="FFFF00"/>
                </a:solidFill>
              </a:rPr>
              <a:t>2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522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2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2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22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2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52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/>
      <p:bldP spid="52226" grpId="1"/>
      <p:bldP spid="52227" grpId="0" build="p" animBg="1"/>
      <p:bldP spid="52233" grpId="0" animBg="1"/>
      <p:bldP spid="52234" grpId="0" animBg="1"/>
      <p:bldP spid="52235" grpId="0" animBg="1"/>
      <p:bldP spid="52236" grpId="0" animBg="1"/>
      <p:bldP spid="5223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600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Назар</a:t>
            </a:r>
            <a:r>
              <a:rPr lang="ru-RU" sz="3600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сал!  </a:t>
            </a:r>
            <a:r>
              <a:rPr lang="ru-RU" sz="3600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Сұрақ</a:t>
            </a:r>
            <a:r>
              <a:rPr lang="ru-RU" sz="3600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3600" b="1" i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3251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500034" y="1643050"/>
            <a:ext cx="8066096" cy="2214578"/>
          </a:xfrm>
          <a:ln w="7620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>
              <a:lnSpc>
                <a:spcPct val="180000"/>
              </a:lnSpc>
              <a:buNone/>
            </a:pPr>
            <a:r>
              <a:rPr lang="ru-RU" sz="3600" b="1" dirty="0" err="1" smtClean="0">
                <a:solidFill>
                  <a:srgbClr val="660066"/>
                </a:solidFill>
              </a:rPr>
              <a:t>Тең әрекетті</a:t>
            </a:r>
            <a:r>
              <a:rPr lang="ru-RU" sz="3600" b="1" dirty="0" smtClean="0">
                <a:solidFill>
                  <a:srgbClr val="660066"/>
                </a:solidFill>
              </a:rPr>
              <a:t> </a:t>
            </a:r>
          </a:p>
          <a:p>
            <a:pPr algn="r">
              <a:lnSpc>
                <a:spcPct val="180000"/>
              </a:lnSpc>
              <a:buNone/>
            </a:pPr>
            <a:r>
              <a:rPr lang="ru-RU" sz="3600" b="1" dirty="0" err="1" smtClean="0">
                <a:solidFill>
                  <a:srgbClr val="660066"/>
                </a:solidFill>
              </a:rPr>
              <a:t>күш нешеге</a:t>
            </a:r>
            <a:r>
              <a:rPr lang="ru-RU" sz="3600" b="1" dirty="0" smtClean="0">
                <a:solidFill>
                  <a:srgbClr val="660066"/>
                </a:solidFill>
              </a:rPr>
              <a:t> </a:t>
            </a:r>
            <a:r>
              <a:rPr lang="ru-RU" sz="3600" b="1" dirty="0" err="1" smtClean="0">
                <a:solidFill>
                  <a:srgbClr val="660066"/>
                </a:solidFill>
              </a:rPr>
              <a:t>тең?</a:t>
            </a:r>
            <a:endParaRPr lang="ru-RU" sz="3600" b="1" dirty="0" smtClean="0">
              <a:solidFill>
                <a:srgbClr val="660066"/>
              </a:solidFill>
            </a:endParaRPr>
          </a:p>
        </p:txBody>
      </p:sp>
      <p:sp>
        <p:nvSpPr>
          <p:cNvPr id="29701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02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900113" y="765175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 Antiqua"/>
              </a:rPr>
              <a:t>4</a:t>
            </a:r>
          </a:p>
        </p:txBody>
      </p:sp>
      <p:sp>
        <p:nvSpPr>
          <p:cNvPr id="53257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3258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3259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53260" name="Rectangle 12"/>
          <p:cNvSpPr>
            <a:spLocks noChangeArrowheads="1"/>
          </p:cNvSpPr>
          <p:nvPr/>
        </p:nvSpPr>
        <p:spPr bwMode="auto">
          <a:xfrm>
            <a:off x="4500562" y="4071942"/>
            <a:ext cx="4321175" cy="574675"/>
          </a:xfrm>
          <a:prstGeom prst="rect">
            <a:avLst/>
          </a:prstGeom>
          <a:ln w="76200" cmpd="thickThin" algn="ctr">
            <a:solidFill>
              <a:srgbClr val="00B0F0"/>
            </a:solidFill>
            <a:miter lim="800000"/>
            <a:headEnd/>
            <a:tailEnd/>
          </a:ln>
        </p:spPr>
        <p:txBody>
          <a:bodyPr wrap="none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i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Дұрыс жауап</a:t>
            </a:r>
            <a:endParaRPr lang="ru-RU" sz="32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 useBgFill="1">
        <p:nvSpPr>
          <p:cNvPr id="53261" name="AutoShape 13"/>
          <p:cNvSpPr>
            <a:spLocks noChangeArrowheads="1"/>
          </p:cNvSpPr>
          <p:nvPr/>
        </p:nvSpPr>
        <p:spPr bwMode="auto">
          <a:xfrm rot="10800000">
            <a:off x="5000628" y="5072073"/>
            <a:ext cx="3857650" cy="102075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00B0F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rot="10800000"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20 Н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29711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3267" name="Rectangle 1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dirty="0" err="1" smtClean="0"/>
              <a:t>Ойын</a:t>
            </a:r>
            <a:r>
              <a:rPr lang="ru-RU" sz="1400" dirty="0" smtClean="0"/>
              <a:t> </a:t>
            </a:r>
            <a:r>
              <a:rPr lang="ru-RU" sz="1400" dirty="0" err="1" smtClean="0"/>
              <a:t>ережесі</a:t>
            </a:r>
            <a:endParaRPr lang="ru-RU" sz="1400" dirty="0"/>
          </a:p>
        </p:txBody>
      </p:sp>
      <p:sp>
        <p:nvSpPr>
          <p:cNvPr id="16" name="Rectangle 2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 err="1" smtClean="0">
                <a:solidFill>
                  <a:srgbClr val="FF0000"/>
                </a:solidFill>
              </a:rPr>
              <a:t>жалғастыру</a:t>
            </a:r>
            <a:endParaRPr lang="ru-RU" sz="1400" b="1" dirty="0">
              <a:solidFill>
                <a:srgbClr val="FF0000"/>
              </a:solidFill>
            </a:endParaRPr>
          </a:p>
        </p:txBody>
      </p:sp>
      <p:grpSp>
        <p:nvGrpSpPr>
          <p:cNvPr id="18" name="Group 23"/>
          <p:cNvGrpSpPr>
            <a:grpSpLocks/>
          </p:cNvGrpSpPr>
          <p:nvPr/>
        </p:nvGrpSpPr>
        <p:grpSpPr bwMode="auto">
          <a:xfrm>
            <a:off x="714348" y="1857364"/>
            <a:ext cx="3714776" cy="1643074"/>
            <a:chOff x="2640" y="1807"/>
            <a:chExt cx="2863" cy="1440"/>
          </a:xfrm>
        </p:grpSpPr>
        <p:pic>
          <p:nvPicPr>
            <p:cNvPr id="19" name="Picture 19" descr="netForcePull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755" y="1807"/>
              <a:ext cx="2700" cy="14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Text Box 21"/>
            <p:cNvSpPr txBox="1">
              <a:spLocks noChangeArrowheads="1"/>
            </p:cNvSpPr>
            <p:nvPr/>
          </p:nvSpPr>
          <p:spPr bwMode="auto">
            <a:xfrm>
              <a:off x="2640" y="2353"/>
              <a:ext cx="54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buFont typeface="Wingdings" pitchFamily="2" charset="2"/>
                <a:buNone/>
              </a:pPr>
              <a:r>
                <a:rPr lang="en-GB" sz="1400">
                  <a:solidFill>
                    <a:srgbClr val="FF3300"/>
                  </a:solidFill>
                </a:rPr>
                <a:t>100</a:t>
              </a:r>
              <a:r>
                <a:rPr lang="ru-RU" sz="1400">
                  <a:solidFill>
                    <a:srgbClr val="FF3300"/>
                  </a:solidFill>
                </a:rPr>
                <a:t>Н</a:t>
              </a:r>
              <a:endParaRPr lang="en-US" sz="1400">
                <a:solidFill>
                  <a:srgbClr val="FF3300"/>
                </a:solidFill>
              </a:endParaRPr>
            </a:p>
          </p:txBody>
        </p:sp>
        <p:sp>
          <p:nvSpPr>
            <p:cNvPr id="21" name="Text Box 22"/>
            <p:cNvSpPr txBox="1">
              <a:spLocks noChangeArrowheads="1"/>
            </p:cNvSpPr>
            <p:nvPr/>
          </p:nvSpPr>
          <p:spPr bwMode="auto">
            <a:xfrm>
              <a:off x="4961" y="2353"/>
              <a:ext cx="54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buFont typeface="Wingdings" pitchFamily="2" charset="2"/>
                <a:buNone/>
              </a:pPr>
              <a:r>
                <a:rPr lang="en-GB" sz="1400">
                  <a:solidFill>
                    <a:srgbClr val="FF3300"/>
                  </a:solidFill>
                </a:rPr>
                <a:t>80</a:t>
              </a:r>
              <a:r>
                <a:rPr lang="ru-RU" sz="1400">
                  <a:solidFill>
                    <a:srgbClr val="FF3300"/>
                  </a:solidFill>
                </a:rPr>
                <a:t>Н</a:t>
              </a:r>
              <a:endParaRPr lang="en-US" sz="1400">
                <a:solidFill>
                  <a:srgbClr val="FF33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5325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500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3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3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32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53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53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/>
      <p:bldP spid="53250" grpId="1"/>
      <p:bldP spid="53251" grpId="0" build="p" animBg="1"/>
      <p:bldP spid="53257" grpId="0" animBg="1"/>
      <p:bldP spid="53258" grpId="0" animBg="1"/>
      <p:bldP spid="53259" grpId="0" animBg="1"/>
      <p:bldP spid="53260" grpId="0" animBg="1"/>
      <p:bldP spid="5326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600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Назар</a:t>
            </a:r>
            <a:r>
              <a:rPr lang="ru-RU" sz="3600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сал!  </a:t>
            </a:r>
            <a:r>
              <a:rPr lang="ru-RU" sz="3600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Сұрақ</a:t>
            </a:r>
            <a:r>
              <a:rPr lang="ru-RU" sz="3600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3600" b="1" i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331913" y="1989138"/>
            <a:ext cx="6780212" cy="1368425"/>
          </a:xfrm>
          <a:ln w="7620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dirty="0" err="1" smtClean="0"/>
              <a:t>Үстел үстінде жатқан кітап</a:t>
            </a:r>
            <a:r>
              <a:rPr lang="ru-RU" dirty="0" smtClean="0"/>
              <a:t> </a:t>
            </a:r>
            <a:r>
              <a:rPr lang="ru-RU" dirty="0" err="1" smtClean="0"/>
              <a:t>қандай денелермен</a:t>
            </a:r>
            <a:r>
              <a:rPr lang="ru-RU" dirty="0" smtClean="0"/>
              <a:t> </a:t>
            </a:r>
            <a:r>
              <a:rPr lang="ru-RU" dirty="0" err="1" smtClean="0"/>
              <a:t>әрекеттеседі?</a:t>
            </a:r>
            <a:r>
              <a:rPr lang="ru-RU" dirty="0" smtClean="0"/>
              <a:t>  </a:t>
            </a:r>
            <a:r>
              <a:rPr lang="ru-RU" dirty="0" err="1" smtClean="0"/>
              <a:t>Неліктен</a:t>
            </a:r>
            <a:r>
              <a:rPr lang="ru-RU" dirty="0" smtClean="0"/>
              <a:t> </a:t>
            </a:r>
            <a:r>
              <a:rPr lang="ru-RU" dirty="0" err="1" smtClean="0"/>
              <a:t>ол</a:t>
            </a:r>
            <a:r>
              <a:rPr lang="ru-RU" dirty="0" smtClean="0"/>
              <a:t> </a:t>
            </a:r>
            <a:r>
              <a:rPr lang="ru-RU" dirty="0" err="1" smtClean="0"/>
              <a:t>тыныштық күйде болады</a:t>
            </a:r>
            <a:r>
              <a:rPr lang="ru-RU" dirty="0" smtClean="0"/>
              <a:t>?</a:t>
            </a:r>
            <a:endParaRPr lang="ru-RU" dirty="0" smtClean="0">
              <a:solidFill>
                <a:srgbClr val="660066"/>
              </a:solidFill>
            </a:endParaRPr>
          </a:p>
        </p:txBody>
      </p:sp>
      <p:sp>
        <p:nvSpPr>
          <p:cNvPr id="30725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26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900113" y="765175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 Antiqua"/>
              </a:rPr>
              <a:t>8</a:t>
            </a:r>
          </a:p>
        </p:txBody>
      </p:sp>
      <p:sp>
        <p:nvSpPr>
          <p:cNvPr id="5428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28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28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54284" name="Rectangle 12"/>
          <p:cNvSpPr>
            <a:spLocks noChangeArrowheads="1"/>
          </p:cNvSpPr>
          <p:nvPr/>
        </p:nvSpPr>
        <p:spPr bwMode="auto">
          <a:xfrm>
            <a:off x="4000496" y="3716338"/>
            <a:ext cx="4892679" cy="574675"/>
          </a:xfrm>
          <a:prstGeom prst="rect">
            <a:avLst/>
          </a:prstGeom>
          <a:ln w="76200" cmpd="thickThin" algn="ctr">
            <a:solidFill>
              <a:srgbClr val="00B0F0"/>
            </a:solidFill>
            <a:miter lim="800000"/>
            <a:headEnd/>
            <a:tailEnd/>
          </a:ln>
        </p:spPr>
        <p:txBody>
          <a:bodyPr wrap="none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i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Дұрыс жауап</a:t>
            </a:r>
            <a:endParaRPr lang="ru-RU" sz="32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 useBgFill="1">
        <p:nvSpPr>
          <p:cNvPr id="54285" name="AutoShape 13"/>
          <p:cNvSpPr>
            <a:spLocks noChangeArrowheads="1"/>
          </p:cNvSpPr>
          <p:nvPr/>
        </p:nvSpPr>
        <p:spPr bwMode="auto">
          <a:xfrm rot="10800000">
            <a:off x="4929189" y="4797425"/>
            <a:ext cx="3929089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00B0F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rot="10800000"/>
          <a:lstStyle/>
          <a:p>
            <a:pPr algn="ctr"/>
            <a:r>
              <a:rPr lang="ru-RU" sz="2400" b="1" dirty="0" err="1" smtClean="0">
                <a:solidFill>
                  <a:srgbClr val="CC0000"/>
                </a:solidFill>
              </a:rPr>
              <a:t>Жермен</a:t>
            </a:r>
            <a:r>
              <a:rPr lang="ru-RU" sz="2400" b="1" dirty="0" smtClean="0">
                <a:solidFill>
                  <a:srgbClr val="CC0000"/>
                </a:solidFill>
              </a:rPr>
              <a:t> </a:t>
            </a:r>
            <a:r>
              <a:rPr lang="ru-RU" sz="2400" b="1" dirty="0" err="1" smtClean="0">
                <a:solidFill>
                  <a:srgbClr val="CC0000"/>
                </a:solidFill>
              </a:rPr>
              <a:t>және үстелмен.</a:t>
            </a:r>
            <a:r>
              <a:rPr lang="ru-RU" sz="2400" b="1" dirty="0" smtClean="0">
                <a:solidFill>
                  <a:srgbClr val="CC0000"/>
                </a:solidFill>
              </a:rPr>
              <a:t> </a:t>
            </a:r>
            <a:r>
              <a:rPr lang="ru-RU" sz="2400" b="1" dirty="0" err="1" smtClean="0">
                <a:solidFill>
                  <a:srgbClr val="CC0000"/>
                </a:solidFill>
              </a:rPr>
              <a:t>Әрекеттесулер теңгерілген.</a:t>
            </a:r>
            <a:endParaRPr lang="ru-RU" sz="2400" b="1" dirty="0">
              <a:solidFill>
                <a:srgbClr val="CC0000"/>
              </a:solidFill>
            </a:endParaRPr>
          </a:p>
        </p:txBody>
      </p:sp>
      <p:sp>
        <p:nvSpPr>
          <p:cNvPr id="30735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291" name="Rectangle 1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dirty="0" err="1" smtClean="0"/>
              <a:t>Ойын</a:t>
            </a:r>
            <a:r>
              <a:rPr lang="ru-RU" sz="1400" dirty="0" smtClean="0"/>
              <a:t> </a:t>
            </a:r>
            <a:r>
              <a:rPr lang="ru-RU" sz="1400" dirty="0" err="1" smtClean="0"/>
              <a:t>ережесі</a:t>
            </a:r>
            <a:endParaRPr lang="ru-RU" sz="1400" dirty="0"/>
          </a:p>
        </p:txBody>
      </p:sp>
      <p:sp>
        <p:nvSpPr>
          <p:cNvPr id="16" name="Rectangle 2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 err="1" smtClean="0">
                <a:solidFill>
                  <a:srgbClr val="FF0000"/>
                </a:solidFill>
              </a:rPr>
              <a:t>жалғастыру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542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4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4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428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4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54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  <p:bldP spid="54274" grpId="1"/>
      <p:bldP spid="54275" grpId="0" build="p" animBg="1"/>
      <p:bldP spid="54281" grpId="0" animBg="1"/>
      <p:bldP spid="54282" grpId="0" animBg="1"/>
      <p:bldP spid="54283" grpId="0" animBg="1"/>
      <p:bldP spid="54284" grpId="0" animBg="1"/>
      <p:bldP spid="5428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600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Назар</a:t>
            </a:r>
            <a:r>
              <a:rPr lang="ru-RU" sz="3600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сал!  </a:t>
            </a:r>
            <a:r>
              <a:rPr lang="ru-RU" sz="3600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Сұрақ</a:t>
            </a:r>
            <a:r>
              <a:rPr lang="ru-RU" sz="3600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3600" b="1" i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8371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428728" y="2000240"/>
            <a:ext cx="6780212" cy="1368425"/>
          </a:xfrm>
          <a:ln w="76200">
            <a:solidFill>
              <a:srgbClr val="0000F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ru-RU" sz="4400" b="1" dirty="0" err="1" smtClean="0">
                <a:solidFill>
                  <a:schemeClr val="tx2"/>
                </a:solidFill>
              </a:rPr>
              <a:t>Тайғақ күндері адамдар</a:t>
            </a:r>
            <a:r>
              <a:rPr lang="ru-RU" sz="4400" b="1" dirty="0" smtClean="0">
                <a:solidFill>
                  <a:schemeClr val="tx2"/>
                </a:solidFill>
              </a:rPr>
              <a:t> </a:t>
            </a:r>
            <a:r>
              <a:rPr lang="ru-RU" sz="4400" b="1" dirty="0" err="1" smtClean="0">
                <a:solidFill>
                  <a:schemeClr val="tx2"/>
                </a:solidFill>
              </a:rPr>
              <a:t>жүретін жолдарға құм себіледі</a:t>
            </a:r>
            <a:r>
              <a:rPr lang="ru-RU" sz="4400" b="1" dirty="0" smtClean="0">
                <a:solidFill>
                  <a:schemeClr val="tx2"/>
                </a:solidFill>
              </a:rPr>
              <a:t>. </a:t>
            </a:r>
            <a:r>
              <a:rPr lang="ru-RU" sz="4400" b="1" dirty="0" err="1" smtClean="0">
                <a:solidFill>
                  <a:schemeClr val="tx2"/>
                </a:solidFill>
              </a:rPr>
              <a:t>Бұл жағдайда үйкелісті қалай өзгертті?</a:t>
            </a:r>
            <a:endParaRPr lang="ru-RU" sz="4400" b="1" dirty="0" smtClean="0">
              <a:solidFill>
                <a:schemeClr val="tx2"/>
              </a:solidFill>
            </a:endParaRPr>
          </a:p>
        </p:txBody>
      </p:sp>
      <p:sp>
        <p:nvSpPr>
          <p:cNvPr id="34821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822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 Antiqua"/>
              </a:rPr>
              <a:t>28</a:t>
            </a:r>
          </a:p>
        </p:txBody>
      </p:sp>
      <p:sp>
        <p:nvSpPr>
          <p:cNvPr id="58377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8378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8379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58380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3200" b="1" i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Дұрыс жауап</a:t>
            </a:r>
            <a:endParaRPr lang="ru-RU" sz="32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 useBgFill="1">
        <p:nvSpPr>
          <p:cNvPr id="58381" name="AutoShape 13"/>
          <p:cNvSpPr>
            <a:spLocks noChangeArrowheads="1"/>
          </p:cNvSpPr>
          <p:nvPr/>
        </p:nvSpPr>
        <p:spPr bwMode="auto">
          <a:xfrm rot="10800000">
            <a:off x="5143504" y="4857760"/>
            <a:ext cx="4000496" cy="1295400"/>
          </a:xfrm>
          <a:prstGeom prst="wedgeRectCallout">
            <a:avLst>
              <a:gd name="adj1" fmla="val 500"/>
              <a:gd name="adj2" fmla="val 85417"/>
            </a:avLst>
          </a:prstGeom>
          <a:ln w="76200" cmpd="thickThin" algn="ctr">
            <a:solidFill>
              <a:srgbClr val="0000FF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rot="10800000"/>
          <a:lstStyle/>
          <a:p>
            <a:pPr algn="ctr">
              <a:lnSpc>
                <a:spcPct val="75000"/>
              </a:lnSpc>
            </a:pPr>
            <a:endParaRPr lang="ru-RU" sz="2400" b="1" dirty="0" smtClean="0">
              <a:solidFill>
                <a:srgbClr val="CC0000"/>
              </a:solidFill>
            </a:endParaRPr>
          </a:p>
          <a:p>
            <a:pPr algn="ctr">
              <a:lnSpc>
                <a:spcPct val="75000"/>
              </a:lnSpc>
            </a:pPr>
            <a:r>
              <a:rPr lang="ru-RU" sz="2400" b="1" dirty="0" err="1" smtClean="0">
                <a:solidFill>
                  <a:srgbClr val="CC0000"/>
                </a:solidFill>
              </a:rPr>
              <a:t>Жолдарға құм себу</a:t>
            </a:r>
            <a:r>
              <a:rPr lang="ru-RU" sz="2400" b="1" dirty="0" smtClean="0">
                <a:solidFill>
                  <a:srgbClr val="CC0000"/>
                </a:solidFill>
              </a:rPr>
              <a:t> </a:t>
            </a:r>
            <a:r>
              <a:rPr lang="ru-RU" sz="2400" b="1" dirty="0" err="1" smtClean="0">
                <a:solidFill>
                  <a:srgbClr val="CC0000"/>
                </a:solidFill>
              </a:rPr>
              <a:t>арқылы үйкелісті арттыралы</a:t>
            </a:r>
            <a:endParaRPr lang="ru-RU" sz="2400" b="1" dirty="0" smtClean="0">
              <a:solidFill>
                <a:srgbClr val="CC0000"/>
              </a:solidFill>
            </a:endParaRPr>
          </a:p>
        </p:txBody>
      </p:sp>
      <p:sp>
        <p:nvSpPr>
          <p:cNvPr id="34831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8387" name="Rectangle 1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dirty="0" err="1" smtClean="0"/>
              <a:t>Ойын</a:t>
            </a:r>
            <a:r>
              <a:rPr lang="ru-RU" sz="1400" dirty="0" smtClean="0"/>
              <a:t> </a:t>
            </a:r>
            <a:r>
              <a:rPr lang="ru-RU" sz="1400" dirty="0" err="1" smtClean="0"/>
              <a:t>ережесі</a:t>
            </a:r>
            <a:endParaRPr lang="ru-RU" sz="1400" dirty="0"/>
          </a:p>
        </p:txBody>
      </p:sp>
      <p:sp>
        <p:nvSpPr>
          <p:cNvPr id="16" name="Rectangle 2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 err="1" smtClean="0">
                <a:solidFill>
                  <a:srgbClr val="FF0000"/>
                </a:solidFill>
              </a:rPr>
              <a:t>жалғастару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5837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8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8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837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8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58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/>
      <p:bldP spid="58370" grpId="1"/>
      <p:bldP spid="58371" grpId="0" build="p" animBg="1"/>
      <p:bldP spid="58377" grpId="0" animBg="1"/>
      <p:bldP spid="58378" grpId="0" animBg="1"/>
      <p:bldP spid="58379" grpId="0" animBg="1"/>
      <p:bldP spid="58380" grpId="0" animBg="1"/>
      <p:bldP spid="5838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600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Назар</a:t>
            </a:r>
            <a:r>
              <a:rPr lang="ru-RU" sz="3600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сал!  </a:t>
            </a:r>
            <a:r>
              <a:rPr lang="ru-RU" sz="3600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Сұрақ</a:t>
            </a:r>
            <a:r>
              <a:rPr lang="ru-RU" sz="3600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3600" b="1" i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9395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214414" y="1928802"/>
            <a:ext cx="6780212" cy="1368425"/>
          </a:xfrm>
          <a:ln w="76200">
            <a:solidFill>
              <a:srgbClr val="0000F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ru-RU" sz="4000" b="1" dirty="0" smtClean="0">
                <a:solidFill>
                  <a:schemeClr val="tx2"/>
                </a:solidFill>
              </a:rPr>
              <a:t>Суда </a:t>
            </a:r>
            <a:r>
              <a:rPr lang="ru-RU" sz="4000" b="1" dirty="0" err="1" smtClean="0">
                <a:solidFill>
                  <a:schemeClr val="tx2"/>
                </a:solidFill>
              </a:rPr>
              <a:t>жүзетін құстардың аяқтары жарғақты болып</a:t>
            </a:r>
            <a:r>
              <a:rPr lang="ru-RU" sz="4000" b="1" dirty="0" smtClean="0">
                <a:solidFill>
                  <a:schemeClr val="tx2"/>
                </a:solidFill>
              </a:rPr>
              <a:t> </a:t>
            </a:r>
            <a:r>
              <a:rPr lang="ru-RU" sz="4000" b="1" dirty="0" err="1" smtClean="0">
                <a:solidFill>
                  <a:schemeClr val="tx2"/>
                </a:solidFill>
              </a:rPr>
              <a:t>келеді</a:t>
            </a:r>
            <a:r>
              <a:rPr lang="ru-RU" sz="4000" b="1" dirty="0" smtClean="0">
                <a:solidFill>
                  <a:schemeClr val="tx2"/>
                </a:solidFill>
              </a:rPr>
              <a:t>. </a:t>
            </a:r>
            <a:r>
              <a:rPr lang="ru-RU" sz="4000" b="1" dirty="0" err="1" smtClean="0">
                <a:solidFill>
                  <a:schemeClr val="tx2"/>
                </a:solidFill>
              </a:rPr>
              <a:t>Ол</a:t>
            </a:r>
            <a:r>
              <a:rPr lang="ru-RU" sz="4000" b="1" dirty="0" smtClean="0">
                <a:solidFill>
                  <a:schemeClr val="tx2"/>
                </a:solidFill>
              </a:rPr>
              <a:t> </a:t>
            </a:r>
            <a:r>
              <a:rPr lang="ru-RU" sz="4000" b="1" dirty="0" err="1" smtClean="0">
                <a:solidFill>
                  <a:schemeClr val="tx2"/>
                </a:solidFill>
              </a:rPr>
              <a:t>қандай міндет</a:t>
            </a:r>
            <a:r>
              <a:rPr lang="ru-RU" sz="4000" b="1" dirty="0" smtClean="0">
                <a:solidFill>
                  <a:schemeClr val="tx2"/>
                </a:solidFill>
              </a:rPr>
              <a:t> </a:t>
            </a:r>
            <a:r>
              <a:rPr lang="ru-RU" sz="4000" b="1" dirty="0" err="1" smtClean="0">
                <a:solidFill>
                  <a:schemeClr val="tx2"/>
                </a:solidFill>
              </a:rPr>
              <a:t>атқарады</a:t>
            </a:r>
            <a:r>
              <a:rPr lang="ru-RU" sz="4000" b="1" dirty="0" smtClean="0">
                <a:solidFill>
                  <a:schemeClr val="tx2"/>
                </a:solidFill>
              </a:rPr>
              <a:t>?</a:t>
            </a:r>
          </a:p>
        </p:txBody>
      </p:sp>
      <p:sp>
        <p:nvSpPr>
          <p:cNvPr id="35845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46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 Antiqua"/>
              </a:rPr>
              <a:t>32</a:t>
            </a:r>
          </a:p>
        </p:txBody>
      </p:sp>
      <p:sp>
        <p:nvSpPr>
          <p:cNvPr id="5940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940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940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59404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3200" b="1" i="1" dirty="0" err="1" smtClean="0">
                <a:solidFill>
                  <a:srgbClr val="660033"/>
                </a:solidFill>
              </a:rPr>
              <a:t>жауабы</a:t>
            </a:r>
            <a:endParaRPr lang="ru-RU" sz="3200" b="1" i="1" dirty="0">
              <a:solidFill>
                <a:srgbClr val="660033"/>
              </a:solidFill>
            </a:endParaRPr>
          </a:p>
        </p:txBody>
      </p:sp>
      <p:sp useBgFill="1">
        <p:nvSpPr>
          <p:cNvPr id="59405" name="AutoShape 13"/>
          <p:cNvSpPr>
            <a:spLocks noChangeArrowheads="1"/>
          </p:cNvSpPr>
          <p:nvPr/>
        </p:nvSpPr>
        <p:spPr bwMode="auto">
          <a:xfrm rot="10800000">
            <a:off x="4929190" y="4786322"/>
            <a:ext cx="4000529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0000FF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rot="10800000"/>
          <a:lstStyle/>
          <a:p>
            <a:pPr algn="ctr"/>
            <a:r>
              <a:rPr lang="ru-RU" sz="2400" b="1" dirty="0" err="1" smtClean="0">
                <a:solidFill>
                  <a:srgbClr val="CC0000"/>
                </a:solidFill>
              </a:rPr>
              <a:t>Жарғақты аяқ </a:t>
            </a:r>
            <a:r>
              <a:rPr lang="ru-RU" sz="2400" b="1" dirty="0" smtClean="0">
                <a:solidFill>
                  <a:srgbClr val="CC0000"/>
                </a:solidFill>
              </a:rPr>
              <a:t>су мен </a:t>
            </a:r>
            <a:r>
              <a:rPr lang="ru-RU" sz="2400" b="1" dirty="0" err="1" smtClean="0">
                <a:solidFill>
                  <a:srgbClr val="CC0000"/>
                </a:solidFill>
              </a:rPr>
              <a:t>құстың арасындағы әректтесуді арттырады</a:t>
            </a:r>
            <a:endParaRPr lang="ru-RU" sz="2400" b="1" dirty="0">
              <a:solidFill>
                <a:srgbClr val="CC0000"/>
              </a:solidFill>
            </a:endParaRPr>
          </a:p>
        </p:txBody>
      </p:sp>
      <p:sp>
        <p:nvSpPr>
          <p:cNvPr id="35855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9411" name="Rectangle 1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dirty="0" err="1" smtClean="0"/>
              <a:t>Ойын</a:t>
            </a:r>
            <a:r>
              <a:rPr lang="ru-RU" sz="1400" dirty="0" smtClean="0"/>
              <a:t> </a:t>
            </a:r>
            <a:r>
              <a:rPr lang="ru-RU" sz="1400" dirty="0" err="1" smtClean="0"/>
              <a:t>ережесі</a:t>
            </a:r>
            <a:endParaRPr lang="ru-RU" sz="1400" dirty="0"/>
          </a:p>
        </p:txBody>
      </p:sp>
      <p:sp>
        <p:nvSpPr>
          <p:cNvPr id="16" name="Rectangle 2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 err="1" smtClean="0">
                <a:solidFill>
                  <a:srgbClr val="FF0000"/>
                </a:solidFill>
              </a:rPr>
              <a:t>жалғастыру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5939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940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59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4" grpId="0"/>
      <p:bldP spid="59394" grpId="1"/>
      <p:bldP spid="59395" grpId="0" build="p" animBg="1"/>
      <p:bldP spid="59401" grpId="0" animBg="1"/>
      <p:bldP spid="59402" grpId="0" animBg="1"/>
      <p:bldP spid="59403" grpId="0" animBg="1"/>
      <p:bldP spid="59404" grpId="0" animBg="1"/>
      <p:bldP spid="5940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3850" y="260350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099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3850" y="2565400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100" name="AutoShape 1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3850" y="14128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101" name="AutoShape 4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3716338"/>
            <a:ext cx="1042987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102" name="AutoShape 4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771775" y="4868863"/>
            <a:ext cx="1042988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103" name="AutoShape 4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1412875"/>
            <a:ext cx="1042987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104" name="AutoShape 5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771775" y="2565400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105" name="AutoShape 5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995738" y="3716338"/>
            <a:ext cx="1042987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106" name="AutoShape 5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219700" y="4868863"/>
            <a:ext cx="1042988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107" name="AutoShape 5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2565400"/>
            <a:ext cx="1042987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108" name="AutoShape 5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771775" y="3716338"/>
            <a:ext cx="1042988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109" name="AutoShape 5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995738" y="4868863"/>
            <a:ext cx="1042987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110" name="AutoShape 5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260350"/>
            <a:ext cx="1042987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111" name="AutoShape 5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771775" y="14128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112" name="AutoShape 5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995738" y="2565400"/>
            <a:ext cx="1042987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113" name="AutoShape 5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219700" y="3716338"/>
            <a:ext cx="1042988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114" name="AutoShape 6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443663" y="4868863"/>
            <a:ext cx="1042987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115" name="AutoShape 6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771775" y="260350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116" name="AutoShape 6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995738" y="1412875"/>
            <a:ext cx="1042987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117" name="AutoShape 6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219700" y="2565400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118" name="AutoShape 6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443663" y="3716338"/>
            <a:ext cx="1042987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119" name="AutoShape 6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667625" y="4868863"/>
            <a:ext cx="1042988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120" name="AutoShape 6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995738" y="260350"/>
            <a:ext cx="1042987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121" name="AutoShape 6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219700" y="14128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122" name="AutoShape 6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443663" y="2565400"/>
            <a:ext cx="1042987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123" name="AutoShape 6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667625" y="3716338"/>
            <a:ext cx="1042988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124" name="AutoShape 7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219700" y="260350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125" name="AutoShape 7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443663" y="1412875"/>
            <a:ext cx="1042987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126" name="AutoShape 7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667625" y="2565400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127" name="AutoShape 7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443663" y="260350"/>
            <a:ext cx="1042987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128" name="AutoShape 7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667625" y="14128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129" name="AutoShape 7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3850" y="4868863"/>
            <a:ext cx="1042988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130" name="AutoShape 7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667625" y="260350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131" name="AutoShape 8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3850" y="3716338"/>
            <a:ext cx="1042988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132" name="AutoShape 8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4868863"/>
            <a:ext cx="1042987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5685" name="WordArt 85" descr="Орех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3132138" y="476250"/>
            <a:ext cx="287337" cy="576263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/>
              </a:rPr>
              <a:t>3</a:t>
            </a:r>
          </a:p>
        </p:txBody>
      </p:sp>
      <p:sp>
        <p:nvSpPr>
          <p:cNvPr id="25686" name="WordArt 86" descr="Орех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4213" y="1628775"/>
            <a:ext cx="287337" cy="576263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/>
              </a:rPr>
              <a:t>8</a:t>
            </a:r>
          </a:p>
        </p:txBody>
      </p:sp>
      <p:sp>
        <p:nvSpPr>
          <p:cNvPr id="25690" name="WordArt 90" descr="Орех">
            <a:hlinkClick r:id="rId5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8027988" y="476250"/>
            <a:ext cx="287337" cy="576263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/>
              </a:rPr>
              <a:t>7</a:t>
            </a:r>
          </a:p>
        </p:txBody>
      </p:sp>
      <p:sp>
        <p:nvSpPr>
          <p:cNvPr id="25691" name="WordArt 91" descr="Орех">
            <a:hlinkClick r:id="rId6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04025" y="476250"/>
            <a:ext cx="287338" cy="576263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/>
              </a:rPr>
              <a:t>6</a:t>
            </a:r>
          </a:p>
        </p:txBody>
      </p:sp>
      <p:sp>
        <p:nvSpPr>
          <p:cNvPr id="25692" name="WordArt 92" descr="Орех">
            <a:hlinkClick r:id="rId7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580063" y="476250"/>
            <a:ext cx="287337" cy="576263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/>
              </a:rPr>
              <a:t>5</a:t>
            </a:r>
          </a:p>
        </p:txBody>
      </p:sp>
      <p:sp>
        <p:nvSpPr>
          <p:cNvPr id="25693" name="WordArt 93" descr="Орех">
            <a:hlinkClick r:id="rId8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356100" y="476250"/>
            <a:ext cx="287338" cy="576263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/>
              </a:rPr>
              <a:t>4</a:t>
            </a:r>
          </a:p>
        </p:txBody>
      </p:sp>
      <p:sp>
        <p:nvSpPr>
          <p:cNvPr id="25694" name="WordArt 94" descr="Орех">
            <a:hlinkClick r:id="rId9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4213" y="476250"/>
            <a:ext cx="287337" cy="576263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kern="1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/>
              </a:rPr>
              <a:t>1</a:t>
            </a:r>
            <a:endParaRPr lang="ru-RU" sz="2400" b="1" kern="1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 Antiqua"/>
            </a:endParaRPr>
          </a:p>
        </p:txBody>
      </p:sp>
      <p:sp>
        <p:nvSpPr>
          <p:cNvPr id="25695" name="WordArt 95" descr="Орех">
            <a:hlinkClick r:id="rId10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8175" y="476250"/>
            <a:ext cx="287338" cy="576263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/>
              </a:rPr>
              <a:t>2</a:t>
            </a:r>
          </a:p>
        </p:txBody>
      </p:sp>
      <p:sp>
        <p:nvSpPr>
          <p:cNvPr id="25696" name="WordArt 96" descr="Орех">
            <a:hlinkClick r:id="rId11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987675" y="1628775"/>
            <a:ext cx="576263" cy="576263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/>
              </a:rPr>
              <a:t>10</a:t>
            </a:r>
          </a:p>
        </p:txBody>
      </p:sp>
      <p:sp>
        <p:nvSpPr>
          <p:cNvPr id="25697" name="WordArt 97" descr="Орех">
            <a:hlinkClick r:id="rId1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211638" y="1628775"/>
            <a:ext cx="576262" cy="576263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/>
              </a:rPr>
              <a:t>11</a:t>
            </a:r>
          </a:p>
        </p:txBody>
      </p:sp>
      <p:sp>
        <p:nvSpPr>
          <p:cNvPr id="25698" name="WordArt 98" descr="Орех">
            <a:hlinkClick r:id="rId1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8175" y="1628775"/>
            <a:ext cx="287338" cy="576263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/>
              </a:rPr>
              <a:t>9</a:t>
            </a:r>
          </a:p>
        </p:txBody>
      </p:sp>
      <p:sp>
        <p:nvSpPr>
          <p:cNvPr id="25720" name="WordArt 120" descr="Орех">
            <a:hlinkClick r:id="rId1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435600" y="1628775"/>
            <a:ext cx="576263" cy="576263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/>
              </a:rPr>
              <a:t>12</a:t>
            </a:r>
          </a:p>
        </p:txBody>
      </p:sp>
      <p:sp>
        <p:nvSpPr>
          <p:cNvPr id="25721" name="WordArt 121" descr="Орех">
            <a:hlinkClick r:id="rId15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987675" y="2781300"/>
            <a:ext cx="576263" cy="576263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/>
              </a:rPr>
              <a:t>17</a:t>
            </a:r>
          </a:p>
        </p:txBody>
      </p:sp>
      <p:sp>
        <p:nvSpPr>
          <p:cNvPr id="25722" name="WordArt 122" descr="Орех">
            <a:hlinkClick r:id="rId16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659563" y="1628775"/>
            <a:ext cx="576262" cy="576263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/>
              </a:rPr>
              <a:t>13</a:t>
            </a:r>
          </a:p>
        </p:txBody>
      </p:sp>
      <p:sp>
        <p:nvSpPr>
          <p:cNvPr id="25723" name="WordArt 123" descr="Орех">
            <a:hlinkClick r:id="rId17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63713" y="2781300"/>
            <a:ext cx="576262" cy="576263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/>
              </a:rPr>
              <a:t>16</a:t>
            </a:r>
          </a:p>
        </p:txBody>
      </p:sp>
      <p:sp>
        <p:nvSpPr>
          <p:cNvPr id="25724" name="WordArt 124" descr="Орех">
            <a:hlinkClick r:id="rId18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39750" y="2781300"/>
            <a:ext cx="576263" cy="576263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/>
              </a:rPr>
              <a:t>15</a:t>
            </a:r>
          </a:p>
        </p:txBody>
      </p:sp>
      <p:sp>
        <p:nvSpPr>
          <p:cNvPr id="25725" name="WordArt 125" descr="Орех">
            <a:hlinkClick r:id="rId18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885113" y="1628775"/>
            <a:ext cx="576262" cy="576263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/>
              </a:rPr>
              <a:t>14</a:t>
            </a:r>
          </a:p>
        </p:txBody>
      </p:sp>
      <p:sp>
        <p:nvSpPr>
          <p:cNvPr id="25726" name="WordArt 126" descr="Орех">
            <a:hlinkClick r:id="rId19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211638" y="2781300"/>
            <a:ext cx="576262" cy="576263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/>
              </a:rPr>
              <a:t>18</a:t>
            </a:r>
          </a:p>
        </p:txBody>
      </p:sp>
      <p:sp>
        <p:nvSpPr>
          <p:cNvPr id="25727" name="WordArt 127" descr="Орех">
            <a:hlinkClick r:id="rId1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659563" y="2781300"/>
            <a:ext cx="576262" cy="576263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/>
              </a:rPr>
              <a:t>20</a:t>
            </a:r>
          </a:p>
        </p:txBody>
      </p:sp>
      <p:sp>
        <p:nvSpPr>
          <p:cNvPr id="25728" name="WordArt 128" descr="Орех">
            <a:hlinkClick r:id="rId20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435600" y="2781300"/>
            <a:ext cx="576263" cy="576263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/>
              </a:rPr>
              <a:t>19</a:t>
            </a:r>
          </a:p>
        </p:txBody>
      </p:sp>
      <p:sp>
        <p:nvSpPr>
          <p:cNvPr id="25729" name="WordArt 129" descr="Орех">
            <a:hlinkClick r:id="rId21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63713" y="3933825"/>
            <a:ext cx="576262" cy="576263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/>
              </a:rPr>
              <a:t>23</a:t>
            </a:r>
          </a:p>
        </p:txBody>
      </p:sp>
      <p:sp>
        <p:nvSpPr>
          <p:cNvPr id="25730" name="WordArt 130" descr="Орех">
            <a:hlinkClick r:id="rId2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39750" y="3933825"/>
            <a:ext cx="576263" cy="576263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/>
              </a:rPr>
              <a:t>22</a:t>
            </a:r>
          </a:p>
        </p:txBody>
      </p:sp>
      <p:sp>
        <p:nvSpPr>
          <p:cNvPr id="25731" name="WordArt 131" descr="Орех">
            <a:hlinkClick r:id="rId2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885113" y="2781300"/>
            <a:ext cx="576262" cy="576263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/>
              </a:rPr>
              <a:t>21</a:t>
            </a:r>
          </a:p>
        </p:txBody>
      </p:sp>
      <p:sp>
        <p:nvSpPr>
          <p:cNvPr id="25732" name="WordArt 132" descr="Орех">
            <a:hlinkClick r:id="rId2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63713" y="5084763"/>
            <a:ext cx="576262" cy="57626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/>
              </a:rPr>
              <a:t>30</a:t>
            </a:r>
          </a:p>
        </p:txBody>
      </p:sp>
      <p:sp>
        <p:nvSpPr>
          <p:cNvPr id="25733" name="WordArt 133" descr="Орех">
            <a:hlinkClick r:id="rId25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39750" y="5084763"/>
            <a:ext cx="576263" cy="57626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/>
              </a:rPr>
              <a:t>29</a:t>
            </a:r>
          </a:p>
        </p:txBody>
      </p:sp>
      <p:sp>
        <p:nvSpPr>
          <p:cNvPr id="25734" name="WordArt 134" descr="Орех">
            <a:hlinkClick r:id="rId26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885113" y="3933825"/>
            <a:ext cx="576262" cy="576263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/>
              </a:rPr>
              <a:t>28</a:t>
            </a:r>
          </a:p>
        </p:txBody>
      </p:sp>
      <p:sp>
        <p:nvSpPr>
          <p:cNvPr id="25735" name="WordArt 135" descr="Орех">
            <a:hlinkClick r:id="rId27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659563" y="3933825"/>
            <a:ext cx="576262" cy="576263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/>
              </a:rPr>
              <a:t>27</a:t>
            </a:r>
          </a:p>
        </p:txBody>
      </p:sp>
      <p:sp>
        <p:nvSpPr>
          <p:cNvPr id="25736" name="WordArt 136" descr="Орех">
            <a:hlinkClick r:id="rId19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435600" y="3933825"/>
            <a:ext cx="576263" cy="576263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/>
              </a:rPr>
              <a:t>26</a:t>
            </a:r>
          </a:p>
        </p:txBody>
      </p:sp>
      <p:sp>
        <p:nvSpPr>
          <p:cNvPr id="25737" name="WordArt 137" descr="Орех">
            <a:hlinkClick r:id="rId28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211638" y="3933825"/>
            <a:ext cx="576262" cy="576263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/>
              </a:rPr>
              <a:t>25</a:t>
            </a:r>
          </a:p>
        </p:txBody>
      </p:sp>
      <p:sp>
        <p:nvSpPr>
          <p:cNvPr id="25738" name="WordArt 138" descr="Орех">
            <a:hlinkClick r:id="rId18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987675" y="3933825"/>
            <a:ext cx="576263" cy="576263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/>
              </a:rPr>
              <a:t>24</a:t>
            </a:r>
          </a:p>
        </p:txBody>
      </p:sp>
      <p:sp>
        <p:nvSpPr>
          <p:cNvPr id="25739" name="WordArt 139" descr="Орех">
            <a:hlinkClick r:id="rId10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885113" y="5084763"/>
            <a:ext cx="576262" cy="57626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/>
              </a:rPr>
              <a:t>35</a:t>
            </a:r>
          </a:p>
        </p:txBody>
      </p:sp>
      <p:sp>
        <p:nvSpPr>
          <p:cNvPr id="25740" name="WordArt 140" descr="Орех">
            <a:hlinkClick r:id="rId29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659563" y="5084763"/>
            <a:ext cx="576262" cy="57626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/>
              </a:rPr>
              <a:t>34</a:t>
            </a:r>
          </a:p>
        </p:txBody>
      </p:sp>
      <p:sp>
        <p:nvSpPr>
          <p:cNvPr id="25741" name="WordArt 141" descr="Орех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5435600" y="5084763"/>
            <a:ext cx="576263" cy="57626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/>
              </a:rPr>
              <a:t>33</a:t>
            </a:r>
          </a:p>
        </p:txBody>
      </p:sp>
      <p:sp>
        <p:nvSpPr>
          <p:cNvPr id="25742" name="WordArt 142" descr="Орех">
            <a:hlinkClick r:id="rId30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3059113" y="5084763"/>
            <a:ext cx="576262" cy="57626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/>
              </a:rPr>
              <a:t>31</a:t>
            </a:r>
          </a:p>
        </p:txBody>
      </p:sp>
      <p:sp>
        <p:nvSpPr>
          <p:cNvPr id="25743" name="WordArt 143" descr="Орех">
            <a:hlinkClick r:id="rId17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211638" y="5084763"/>
            <a:ext cx="576262" cy="57626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/>
              </a:rPr>
              <a:t>32</a:t>
            </a:r>
          </a:p>
        </p:txBody>
      </p:sp>
      <p:sp>
        <p:nvSpPr>
          <p:cNvPr id="4168" name="Rectangle 149"/>
          <p:cNvSpPr>
            <a:spLocks noChangeArrowheads="1"/>
          </p:cNvSpPr>
          <p:nvPr/>
        </p:nvSpPr>
        <p:spPr bwMode="auto">
          <a:xfrm>
            <a:off x="0" y="6165850"/>
            <a:ext cx="9144000" cy="692150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noFill/>
            <a:miter lim="800000"/>
            <a:headEnd/>
            <a:tailEnd/>
          </a:ln>
        </p:spPr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ru-RU" b="1">
              <a:ln w="11430"/>
              <a:solidFill>
                <a:srgbClr val="B810A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5751" name="Rectangle 151">
            <a:hlinkClick r:id="rId31" action="ppaction://hlinksldjump"/>
          </p:cNvPr>
          <p:cNvSpPr>
            <a:spLocks noChangeArrowheads="1"/>
          </p:cNvSpPr>
          <p:nvPr/>
        </p:nvSpPr>
        <p:spPr bwMode="auto">
          <a:xfrm>
            <a:off x="6588125" y="6381750"/>
            <a:ext cx="1420813" cy="28733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1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Ойын</a:t>
            </a:r>
            <a:r>
              <a:rPr lang="ru-RU" sz="1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1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ережесі</a:t>
            </a:r>
            <a:endParaRPr lang="ru-RU" sz="1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5754" name="Rectangle 154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8243888" y="6381750"/>
            <a:ext cx="701675" cy="28733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1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шығу</a:t>
            </a:r>
            <a:endParaRPr lang="ru-RU" sz="1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6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6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8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56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256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256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56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8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56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256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256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56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9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56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256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256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256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91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56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256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256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256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9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56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256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256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56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9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56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256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256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56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94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56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256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256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256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95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56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256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256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256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9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56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256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256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256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97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56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25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25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256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98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257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257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/>
                                        <p:tgtEl>
                                          <p:spTgt spid="257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257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20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57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257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257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4" dur="500"/>
                                        <p:tgtEl>
                                          <p:spTgt spid="257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21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57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5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5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257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22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257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257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257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57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23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57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6" dur="500"/>
                                        <p:tgtEl>
                                          <p:spTgt spid="25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25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257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24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257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25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/>
                                        <p:tgtEl>
                                          <p:spTgt spid="25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6" dur="500"/>
                                        <p:tgtEl>
                                          <p:spTgt spid="257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25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257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25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25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500"/>
                                        <p:tgtEl>
                                          <p:spTgt spid="257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26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257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500"/>
                                        <p:tgtEl>
                                          <p:spTgt spid="257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/>
                                        <p:tgtEl>
                                          <p:spTgt spid="257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2" dur="500"/>
                                        <p:tgtEl>
                                          <p:spTgt spid="257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27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257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8" dur="500"/>
                                        <p:tgtEl>
                                          <p:spTgt spid="25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/>
                                        <p:tgtEl>
                                          <p:spTgt spid="25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0" dur="500"/>
                                        <p:tgtEl>
                                          <p:spTgt spid="257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28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257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6" dur="500"/>
                                        <p:tgtEl>
                                          <p:spTgt spid="25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/>
                                        <p:tgtEl>
                                          <p:spTgt spid="25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8" dur="500"/>
                                        <p:tgtEl>
                                          <p:spTgt spid="257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29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257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500"/>
                                        <p:tgtEl>
                                          <p:spTgt spid="25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/>
                                        <p:tgtEl>
                                          <p:spTgt spid="25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6" dur="500"/>
                                        <p:tgtEl>
                                          <p:spTgt spid="257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30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257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2" dur="500"/>
                                        <p:tgtEl>
                                          <p:spTgt spid="257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/>
                                        <p:tgtEl>
                                          <p:spTgt spid="257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4" dur="500"/>
                                        <p:tgtEl>
                                          <p:spTgt spid="257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31"/>
                  </p:tgtEl>
                </p:cond>
              </p:nextCondLst>
            </p:seq>
            <p:seq concurrent="1" nextAc="seek">
              <p:cTn id="186" restart="whenNotActive" fill="hold" evtFilter="cancelBubble" nodeType="interactiveSeq">
                <p:stCondLst>
                  <p:cond evt="onClick" delay="0">
                    <p:tgtEl>
                      <p:spTgt spid="257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7" fill="hold">
                      <p:stCondLst>
                        <p:cond delay="0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0" dur="500"/>
                                        <p:tgtEl>
                                          <p:spTgt spid="257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/>
                                        <p:tgtEl>
                                          <p:spTgt spid="257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2" dur="500"/>
                                        <p:tgtEl>
                                          <p:spTgt spid="257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32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257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500"/>
                                        <p:tgtEl>
                                          <p:spTgt spid="257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/>
                                        <p:tgtEl>
                                          <p:spTgt spid="257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0" dur="500"/>
                                        <p:tgtEl>
                                          <p:spTgt spid="257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33"/>
                  </p:tgtEl>
                </p:cond>
              </p:nextCondLst>
            </p:seq>
            <p:seq concurrent="1" nextAc="seek">
              <p:cTn id="202" restart="whenNotActive" fill="hold" evtFilter="cancelBubble" nodeType="interactiveSeq">
                <p:stCondLst>
                  <p:cond evt="onClick" delay="0">
                    <p:tgtEl>
                      <p:spTgt spid="257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3" fill="hold">
                      <p:stCondLst>
                        <p:cond delay="0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6" dur="500"/>
                                        <p:tgtEl>
                                          <p:spTgt spid="257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/>
                                        <p:tgtEl>
                                          <p:spTgt spid="257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8" dur="500"/>
                                        <p:tgtEl>
                                          <p:spTgt spid="257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34"/>
                  </p:tgtEl>
                </p:cond>
              </p:nextCondLst>
            </p:seq>
            <p:seq concurrent="1" nextAc="seek">
              <p:cTn id="210" restart="whenNotActive" fill="hold" evtFilter="cancelBubble" nodeType="interactiveSeq">
                <p:stCondLst>
                  <p:cond evt="onClick" delay="0">
                    <p:tgtEl>
                      <p:spTgt spid="257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1" fill="hold">
                      <p:stCondLst>
                        <p:cond delay="0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4" dur="500"/>
                                        <p:tgtEl>
                                          <p:spTgt spid="257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/>
                                        <p:tgtEl>
                                          <p:spTgt spid="257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6" dur="500"/>
                                        <p:tgtEl>
                                          <p:spTgt spid="257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35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257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2" dur="500"/>
                                        <p:tgtEl>
                                          <p:spTgt spid="257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/>
                                        <p:tgtEl>
                                          <p:spTgt spid="257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4" dur="500"/>
                                        <p:tgtEl>
                                          <p:spTgt spid="257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36"/>
                  </p:tgtEl>
                </p:cond>
              </p:nextCondLst>
            </p:seq>
            <p:seq concurrent="1" nextAc="seek">
              <p:cTn id="226" restart="whenNotActive" fill="hold" evtFilter="cancelBubble" nodeType="interactiveSeq">
                <p:stCondLst>
                  <p:cond evt="onClick" delay="0">
                    <p:tgtEl>
                      <p:spTgt spid="257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7" fill="hold">
                      <p:stCondLst>
                        <p:cond delay="0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0" dur="500"/>
                                        <p:tgtEl>
                                          <p:spTgt spid="257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500"/>
                                        <p:tgtEl>
                                          <p:spTgt spid="257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2" dur="500"/>
                                        <p:tgtEl>
                                          <p:spTgt spid="257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37"/>
                  </p:tgtEl>
                </p:cond>
              </p:nextCondLst>
            </p:seq>
            <p:seq concurrent="1" nextAc="seek">
              <p:cTn id="234" restart="whenNotActive" fill="hold" evtFilter="cancelBubble" nodeType="interactiveSeq">
                <p:stCondLst>
                  <p:cond evt="onClick" delay="0">
                    <p:tgtEl>
                      <p:spTgt spid="257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5" fill="hold">
                      <p:stCondLst>
                        <p:cond delay="0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8" dur="500"/>
                                        <p:tgtEl>
                                          <p:spTgt spid="257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"/>
                                        <p:tgtEl>
                                          <p:spTgt spid="257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0" dur="500"/>
                                        <p:tgtEl>
                                          <p:spTgt spid="257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38"/>
                  </p:tgtEl>
                </p:cond>
              </p:nextCondLst>
            </p:seq>
            <p:seq concurrent="1" nextAc="seek">
              <p:cTn id="242" restart="whenNotActive" fill="hold" evtFilter="cancelBubble" nodeType="interactiveSeq">
                <p:stCondLst>
                  <p:cond evt="onClick" delay="0">
                    <p:tgtEl>
                      <p:spTgt spid="257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3" fill="hold">
                      <p:stCondLst>
                        <p:cond delay="0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6" dur="500"/>
                                        <p:tgtEl>
                                          <p:spTgt spid="257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500"/>
                                        <p:tgtEl>
                                          <p:spTgt spid="257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8" dur="500"/>
                                        <p:tgtEl>
                                          <p:spTgt spid="257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39"/>
                  </p:tgtEl>
                </p:cond>
              </p:nextCondLst>
            </p:seq>
            <p:seq concurrent="1" nextAc="seek">
              <p:cTn id="250" restart="whenNotActive" fill="hold" evtFilter="cancelBubble" nodeType="interactiveSeq">
                <p:stCondLst>
                  <p:cond evt="onClick" delay="0">
                    <p:tgtEl>
                      <p:spTgt spid="257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1" fill="hold">
                      <p:stCondLst>
                        <p:cond delay="0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4" dur="500"/>
                                        <p:tgtEl>
                                          <p:spTgt spid="257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500"/>
                                        <p:tgtEl>
                                          <p:spTgt spid="257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6" dur="500"/>
                                        <p:tgtEl>
                                          <p:spTgt spid="257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40"/>
                  </p:tgtEl>
                </p:cond>
              </p:nextCondLst>
            </p:seq>
            <p:seq concurrent="1" nextAc="seek">
              <p:cTn id="258" restart="whenNotActive" fill="hold" evtFilter="cancelBubble" nodeType="interactiveSeq">
                <p:stCondLst>
                  <p:cond evt="onClick" delay="0">
                    <p:tgtEl>
                      <p:spTgt spid="257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9" fill="hold">
                      <p:stCondLst>
                        <p:cond delay="0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2" dur="500"/>
                                        <p:tgtEl>
                                          <p:spTgt spid="257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500"/>
                                        <p:tgtEl>
                                          <p:spTgt spid="257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4" dur="500"/>
                                        <p:tgtEl>
                                          <p:spTgt spid="257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41"/>
                  </p:tgtEl>
                </p:cond>
              </p:nextCondLst>
            </p:seq>
            <p:seq concurrent="1" nextAc="seek">
              <p:cTn id="266" restart="whenNotActive" fill="hold" evtFilter="cancelBubble" nodeType="interactiveSeq">
                <p:stCondLst>
                  <p:cond evt="onClick" delay="0">
                    <p:tgtEl>
                      <p:spTgt spid="257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7" fill="hold">
                      <p:stCondLst>
                        <p:cond delay="0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0" dur="500"/>
                                        <p:tgtEl>
                                          <p:spTgt spid="257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500"/>
                                        <p:tgtEl>
                                          <p:spTgt spid="257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2" dur="500"/>
                                        <p:tgtEl>
                                          <p:spTgt spid="257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42"/>
                  </p:tgtEl>
                </p:cond>
              </p:nextCondLst>
            </p:seq>
            <p:seq concurrent="1" nextAc="seek">
              <p:cTn id="274" restart="whenNotActive" fill="hold" evtFilter="cancelBubble" nodeType="interactiveSeq">
                <p:stCondLst>
                  <p:cond evt="onClick" delay="0">
                    <p:tgtEl>
                      <p:spTgt spid="257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5" fill="hold">
                      <p:stCondLst>
                        <p:cond delay="0"/>
                      </p:stCondLst>
                      <p:childTnLst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8" dur="500"/>
                                        <p:tgtEl>
                                          <p:spTgt spid="257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500"/>
                                        <p:tgtEl>
                                          <p:spTgt spid="257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0" dur="500"/>
                                        <p:tgtEl>
                                          <p:spTgt spid="257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43"/>
                  </p:tgtEl>
                </p:cond>
              </p:nextCondLst>
            </p:seq>
          </p:childTnLst>
        </p:cTn>
      </p:par>
    </p:tnLst>
    <p:bldLst>
      <p:bldP spid="25686" grpId="0"/>
      <p:bldP spid="25690" grpId="0"/>
      <p:bldP spid="25691" grpId="0"/>
      <p:bldP spid="25692" grpId="0"/>
      <p:bldP spid="25696" grpId="0"/>
      <p:bldP spid="25697" grpId="0"/>
      <p:bldP spid="25698" grpId="0"/>
      <p:bldP spid="25720" grpId="0"/>
      <p:bldP spid="25721" grpId="0"/>
      <p:bldP spid="25722" grpId="0"/>
      <p:bldP spid="25723" grpId="0"/>
      <p:bldP spid="25724" grpId="0"/>
      <p:bldP spid="25725" grpId="0"/>
      <p:bldP spid="25726" grpId="0"/>
      <p:bldP spid="25727" grpId="0"/>
      <p:bldP spid="25728" grpId="0"/>
      <p:bldP spid="25729" grpId="0"/>
      <p:bldP spid="25730" grpId="0"/>
      <p:bldP spid="25731" grpId="0"/>
      <p:bldP spid="25732" grpId="0"/>
      <p:bldP spid="25733" grpId="0"/>
      <p:bldP spid="25734" grpId="0"/>
      <p:bldP spid="25735" grpId="0"/>
      <p:bldP spid="25736" grpId="0"/>
      <p:bldP spid="25737" grpId="0"/>
      <p:bldP spid="25738" grpId="0"/>
      <p:bldP spid="25739" grpId="0"/>
      <p:bldP spid="25740" grpId="0"/>
      <p:bldP spid="25741" grpId="0"/>
      <p:bldP spid="25742" grpId="0"/>
      <p:bldP spid="2574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600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Назар</a:t>
            </a:r>
            <a:r>
              <a:rPr lang="ru-RU" sz="3600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сал!  </a:t>
            </a:r>
            <a:r>
              <a:rPr lang="ru-RU" sz="3600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Сұрақ</a:t>
            </a:r>
            <a:r>
              <a:rPr lang="ru-RU" sz="3600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3600" b="1" i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9395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214414" y="1928802"/>
            <a:ext cx="6780212" cy="1368425"/>
          </a:xfrm>
          <a:ln w="76200">
            <a:solidFill>
              <a:srgbClr val="0000F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ru-RU" sz="4000" b="1" dirty="0" err="1" smtClean="0">
                <a:solidFill>
                  <a:schemeClr val="tx2"/>
                </a:solidFill>
              </a:rPr>
              <a:t>Есіктің топсасын</a:t>
            </a:r>
            <a:r>
              <a:rPr lang="ru-RU" sz="4000" b="1" dirty="0" smtClean="0">
                <a:solidFill>
                  <a:schemeClr val="tx2"/>
                </a:solidFill>
              </a:rPr>
              <a:t> </a:t>
            </a:r>
            <a:r>
              <a:rPr lang="ru-RU" sz="4000" b="1" dirty="0" err="1" smtClean="0">
                <a:solidFill>
                  <a:schemeClr val="tx2"/>
                </a:solidFill>
              </a:rPr>
              <a:t>майлау</a:t>
            </a:r>
            <a:r>
              <a:rPr lang="ru-RU" sz="4000" b="1" dirty="0" smtClean="0">
                <a:solidFill>
                  <a:schemeClr val="tx2"/>
                </a:solidFill>
              </a:rPr>
              <a:t> </a:t>
            </a:r>
            <a:r>
              <a:rPr lang="ru-RU" sz="4000" b="1" dirty="0" err="1" smtClean="0">
                <a:solidFill>
                  <a:schemeClr val="tx2"/>
                </a:solidFill>
              </a:rPr>
              <a:t>арқылы үйкелісті қалай өзгертеді?</a:t>
            </a:r>
            <a:endParaRPr lang="ru-RU" sz="4000" b="1" dirty="0" smtClean="0">
              <a:solidFill>
                <a:schemeClr val="tx2"/>
              </a:solidFill>
            </a:endParaRPr>
          </a:p>
        </p:txBody>
      </p:sp>
      <p:sp>
        <p:nvSpPr>
          <p:cNvPr id="35845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46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kk-KZ" sz="2400" b="1" kern="1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 Antiqua"/>
              </a:rPr>
              <a:t>12</a:t>
            </a:r>
            <a:endParaRPr lang="ru-RU" sz="2400" b="1" kern="1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 Antiqua"/>
            </a:endParaRPr>
          </a:p>
        </p:txBody>
      </p:sp>
      <p:sp>
        <p:nvSpPr>
          <p:cNvPr id="5940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940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940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59404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3200" b="1" i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Дұрыс жауап</a:t>
            </a:r>
            <a:endParaRPr lang="ru-RU" sz="32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 useBgFill="1">
        <p:nvSpPr>
          <p:cNvPr id="59405" name="AutoShape 13"/>
          <p:cNvSpPr>
            <a:spLocks noChangeArrowheads="1"/>
          </p:cNvSpPr>
          <p:nvPr/>
        </p:nvSpPr>
        <p:spPr bwMode="auto">
          <a:xfrm rot="10800000">
            <a:off x="4929190" y="4786322"/>
            <a:ext cx="4000529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0000FF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rot="10800000"/>
          <a:lstStyle/>
          <a:p>
            <a:pPr algn="ctr"/>
            <a:r>
              <a:rPr lang="ru-RU" sz="2400" b="1" dirty="0" err="1" smtClean="0">
                <a:solidFill>
                  <a:srgbClr val="CC0000"/>
                </a:solidFill>
              </a:rPr>
              <a:t>Үйкелісті кемітеді</a:t>
            </a:r>
            <a:endParaRPr lang="ru-RU" sz="2400" b="1" dirty="0">
              <a:solidFill>
                <a:srgbClr val="CC0000"/>
              </a:solidFill>
            </a:endParaRPr>
          </a:p>
        </p:txBody>
      </p:sp>
      <p:sp>
        <p:nvSpPr>
          <p:cNvPr id="35855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9411" name="Rectangle 1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dirty="0" err="1" smtClean="0"/>
              <a:t>Ойын</a:t>
            </a:r>
            <a:r>
              <a:rPr lang="ru-RU" sz="1400" dirty="0" smtClean="0"/>
              <a:t> </a:t>
            </a:r>
            <a:r>
              <a:rPr lang="ru-RU" sz="1400" dirty="0" err="1" smtClean="0"/>
              <a:t>ережесі</a:t>
            </a:r>
            <a:endParaRPr lang="ru-RU" sz="1400" dirty="0"/>
          </a:p>
        </p:txBody>
      </p:sp>
      <p:sp>
        <p:nvSpPr>
          <p:cNvPr id="16" name="Rectangle 2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 err="1" smtClean="0">
                <a:solidFill>
                  <a:srgbClr val="FF0000"/>
                </a:solidFill>
              </a:rPr>
              <a:t>жалғастыру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5939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940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59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4" grpId="0"/>
      <p:bldP spid="59394" grpId="1"/>
      <p:bldP spid="59395" grpId="0" build="p" animBg="1"/>
      <p:bldP spid="59401" grpId="0" animBg="1"/>
      <p:bldP spid="59402" grpId="0" animBg="1"/>
      <p:bldP spid="59403" grpId="0" animBg="1"/>
      <p:bldP spid="59404" grpId="0" animBg="1"/>
      <p:bldP spid="5940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600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Назар</a:t>
            </a:r>
            <a:r>
              <a:rPr lang="ru-RU" sz="3600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сал!  </a:t>
            </a:r>
            <a:r>
              <a:rPr lang="ru-RU" sz="3600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Сұрақ</a:t>
            </a:r>
            <a:r>
              <a:rPr lang="ru-RU" sz="3600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3600" b="1" i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9395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214414" y="1928802"/>
            <a:ext cx="6780212" cy="1368425"/>
          </a:xfrm>
          <a:ln w="76200">
            <a:solidFill>
              <a:srgbClr val="0000F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ru-RU" sz="4000" b="1" dirty="0" err="1" smtClean="0">
                <a:solidFill>
                  <a:schemeClr val="tx2"/>
                </a:solidFill>
              </a:rPr>
              <a:t>Жерд</a:t>
            </a:r>
            <a:r>
              <a:rPr lang="kk-KZ" sz="4000" b="1" dirty="0" smtClean="0">
                <a:solidFill>
                  <a:schemeClr val="tx2"/>
                </a:solidFill>
              </a:rPr>
              <a:t>і </a:t>
            </a:r>
            <a:r>
              <a:rPr lang="ru-RU" sz="4000" b="1" dirty="0" err="1" smtClean="0">
                <a:solidFill>
                  <a:schemeClr val="tx2"/>
                </a:solidFill>
              </a:rPr>
              <a:t>айнала</a:t>
            </a:r>
            <a:r>
              <a:rPr lang="ru-RU" sz="4000" b="1" dirty="0" smtClean="0">
                <a:solidFill>
                  <a:schemeClr val="tx2"/>
                </a:solidFill>
              </a:rPr>
              <a:t> орбита </a:t>
            </a:r>
            <a:r>
              <a:rPr lang="ru-RU" sz="4000" b="1" dirty="0" err="1" smtClean="0">
                <a:solidFill>
                  <a:schemeClr val="tx2"/>
                </a:solidFill>
              </a:rPr>
              <a:t>бойымен</a:t>
            </a:r>
            <a:r>
              <a:rPr lang="ru-RU" sz="4000" b="1" dirty="0" smtClean="0">
                <a:solidFill>
                  <a:schemeClr val="tx2"/>
                </a:solidFill>
              </a:rPr>
              <a:t> </a:t>
            </a:r>
            <a:r>
              <a:rPr lang="ru-RU" sz="4000" b="1" dirty="0" err="1" smtClean="0">
                <a:solidFill>
                  <a:schemeClr val="tx2"/>
                </a:solidFill>
              </a:rPr>
              <a:t>ұшқан ғарышкеме қозғалтқышы өшкеннен кейін</a:t>
            </a:r>
            <a:r>
              <a:rPr lang="ru-RU" sz="4000" b="1" dirty="0" smtClean="0">
                <a:solidFill>
                  <a:schemeClr val="tx2"/>
                </a:solidFill>
              </a:rPr>
              <a:t> </a:t>
            </a:r>
            <a:r>
              <a:rPr lang="ru-RU" sz="4000" b="1" dirty="0" err="1" smtClean="0">
                <a:solidFill>
                  <a:schemeClr val="tx2"/>
                </a:solidFill>
              </a:rPr>
              <a:t>ол</a:t>
            </a:r>
            <a:r>
              <a:rPr lang="ru-RU" sz="4000" b="1" dirty="0" smtClean="0">
                <a:solidFill>
                  <a:schemeClr val="tx2"/>
                </a:solidFill>
              </a:rPr>
              <a:t> </a:t>
            </a:r>
            <a:r>
              <a:rPr lang="ru-RU" sz="4000" b="1" dirty="0" err="1" smtClean="0">
                <a:solidFill>
                  <a:schemeClr val="tx2"/>
                </a:solidFill>
              </a:rPr>
              <a:t>қандай күштің әсерінен қозғалады</a:t>
            </a:r>
            <a:r>
              <a:rPr lang="ru-RU" sz="4000" b="1" dirty="0" smtClean="0">
                <a:solidFill>
                  <a:schemeClr val="tx2"/>
                </a:solidFill>
              </a:rPr>
              <a:t>?  </a:t>
            </a:r>
          </a:p>
        </p:txBody>
      </p:sp>
      <p:sp>
        <p:nvSpPr>
          <p:cNvPr id="35845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46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kk-KZ" sz="2400" b="1" kern="1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 Antiqua"/>
              </a:rPr>
              <a:t>15</a:t>
            </a:r>
            <a:endParaRPr lang="ru-RU" sz="2400" b="1" kern="1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 Antiqua"/>
            </a:endParaRPr>
          </a:p>
        </p:txBody>
      </p:sp>
      <p:sp>
        <p:nvSpPr>
          <p:cNvPr id="5940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940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940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59404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3200" b="1" i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Дұрыс жауап</a:t>
            </a:r>
            <a:endParaRPr lang="ru-RU" sz="32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 useBgFill="1">
        <p:nvSpPr>
          <p:cNvPr id="59405" name="AutoShape 13"/>
          <p:cNvSpPr>
            <a:spLocks noChangeArrowheads="1"/>
          </p:cNvSpPr>
          <p:nvPr/>
        </p:nvSpPr>
        <p:spPr bwMode="auto">
          <a:xfrm rot="10800000">
            <a:off x="4929190" y="4786322"/>
            <a:ext cx="4000529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0000FF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rot="10800000"/>
          <a:lstStyle/>
          <a:p>
            <a:pPr algn="ctr"/>
            <a:r>
              <a:rPr lang="ru-RU" sz="2400" b="1" dirty="0" err="1" smtClean="0">
                <a:solidFill>
                  <a:srgbClr val="CC0000"/>
                </a:solidFill>
              </a:rPr>
              <a:t>Жердің тарту</a:t>
            </a:r>
            <a:r>
              <a:rPr lang="ru-RU" sz="2400" b="1" dirty="0" smtClean="0">
                <a:solidFill>
                  <a:srgbClr val="CC0000"/>
                </a:solidFill>
              </a:rPr>
              <a:t> </a:t>
            </a:r>
            <a:r>
              <a:rPr lang="ru-RU" sz="2400" b="1" dirty="0" err="1" smtClean="0">
                <a:solidFill>
                  <a:srgbClr val="CC0000"/>
                </a:solidFill>
              </a:rPr>
              <a:t>күшінің әрекетінен қозғалады</a:t>
            </a:r>
            <a:endParaRPr lang="ru-RU" sz="2400" b="1" dirty="0">
              <a:solidFill>
                <a:srgbClr val="CC0000"/>
              </a:solidFill>
            </a:endParaRPr>
          </a:p>
        </p:txBody>
      </p:sp>
      <p:sp>
        <p:nvSpPr>
          <p:cNvPr id="35855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9411" name="Rectangle 1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dirty="0" err="1" smtClean="0"/>
              <a:t>Ойын</a:t>
            </a:r>
            <a:r>
              <a:rPr lang="ru-RU" sz="1400" dirty="0" smtClean="0"/>
              <a:t> </a:t>
            </a:r>
            <a:r>
              <a:rPr lang="ru-RU" sz="1400" dirty="0" err="1" smtClean="0"/>
              <a:t>ережесі</a:t>
            </a:r>
            <a:endParaRPr lang="ru-RU" sz="1400" dirty="0"/>
          </a:p>
        </p:txBody>
      </p:sp>
      <p:sp>
        <p:nvSpPr>
          <p:cNvPr id="16" name="Rectangle 2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 err="1" smtClean="0">
                <a:solidFill>
                  <a:srgbClr val="FF0000"/>
                </a:solidFill>
              </a:rPr>
              <a:t>жалғастыру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5939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940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59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4" grpId="0"/>
      <p:bldP spid="59394" grpId="1"/>
      <p:bldP spid="59395" grpId="0" build="p" animBg="1"/>
      <p:bldP spid="59401" grpId="0" animBg="1"/>
      <p:bldP spid="59402" grpId="0" animBg="1"/>
      <p:bldP spid="59403" grpId="0" animBg="1"/>
      <p:bldP spid="59404" grpId="0" animBg="1"/>
      <p:bldP spid="5940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6948487" cy="8509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hangingPunct="1"/>
            <a:r>
              <a:rPr lang="ru-RU" sz="4000" b="1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Назар</a:t>
            </a:r>
            <a:r>
              <a:rPr lang="ru-RU" sz="40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сал!  </a:t>
            </a:r>
            <a:r>
              <a:rPr lang="ru-RU" sz="4000" b="1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Сұрақ</a:t>
            </a:r>
            <a:r>
              <a:rPr lang="ru-RU" sz="40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36866" name="Rectangle 2"/>
          <p:cNvSpPr>
            <a:spLocks noGrp="1" noChangeArrowheads="1"/>
          </p:cNvSpPr>
          <p:nvPr>
            <p:ph sz="quarter" idx="13"/>
          </p:nvPr>
        </p:nvSpPr>
        <p:spPr bwMode="auto">
          <a:xfrm>
            <a:off x="1071538" y="2000240"/>
            <a:ext cx="7429528" cy="461665"/>
          </a:xfrm>
          <a:prstGeom prst="rect">
            <a:avLst/>
          </a:prstGeom>
          <a:ln w="57150">
            <a:solidFill>
              <a:srgbClr val="FFFF00"/>
            </a:solidFill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lvl="0" indent="22860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371475" algn="l"/>
              </a:tabLst>
            </a:pPr>
            <a:r>
              <a:rPr lang="kk-KZ" sz="2400" b="1" dirty="0" smtClean="0"/>
              <a:t>Күштің қандай сипаттамалары бар?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ambria" pitchFamily="18" charset="0"/>
            </a:endParaRPr>
          </a:p>
        </p:txBody>
      </p:sp>
      <p:sp>
        <p:nvSpPr>
          <p:cNvPr id="5125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71472" y="500042"/>
            <a:ext cx="1042988" cy="1042988"/>
          </a:xfrm>
          <a:prstGeom prst="actionButtonBlank">
            <a:avLst/>
          </a:prstGeom>
          <a:solidFill>
            <a:srgbClr val="FFFF00"/>
          </a:soli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5126" name="WordArt 7" descr="Орех"/>
          <p:cNvSpPr>
            <a:spLocks noChangeArrowheads="1" noChangeShapeType="1" noTextEdit="1"/>
          </p:cNvSpPr>
          <p:nvPr/>
        </p:nvSpPr>
        <p:spPr bwMode="auto">
          <a:xfrm>
            <a:off x="900113" y="765175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1</a:t>
            </a:r>
          </a:p>
        </p:txBody>
      </p:sp>
      <p:sp>
        <p:nvSpPr>
          <p:cNvPr id="26633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>
            <a:gsLst>
              <a:gs pos="0">
                <a:srgbClr val="FFFF00"/>
              </a:gs>
              <a:gs pos="0">
                <a:srgbClr val="FFFF00"/>
              </a:gs>
              <a:gs pos="64999">
                <a:srgbClr val="FFFF00"/>
              </a:gs>
              <a:gs pos="100000">
                <a:srgbClr val="D1C39F"/>
              </a:gs>
            </a:gsLst>
            <a:lin ang="5400000" scaled="0"/>
          </a:gra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6634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>
            <a:gsLst>
              <a:gs pos="0">
                <a:srgbClr val="FFFF00"/>
              </a:gs>
              <a:gs pos="0">
                <a:srgbClr val="FFFF00"/>
              </a:gs>
              <a:gs pos="64999">
                <a:srgbClr val="FFFF00"/>
              </a:gs>
              <a:gs pos="100000">
                <a:srgbClr val="D1C39F"/>
              </a:gs>
            </a:gsLst>
            <a:lin ang="5400000" scaled="0"/>
          </a:gra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6635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>
            <a:gsLst>
              <a:gs pos="0">
                <a:srgbClr val="FFFF00"/>
              </a:gs>
              <a:gs pos="0">
                <a:srgbClr val="FFFF00"/>
              </a:gs>
              <a:gs pos="64999">
                <a:srgbClr val="FFFF00"/>
              </a:gs>
              <a:gs pos="100000">
                <a:srgbClr val="D1C39F"/>
              </a:gs>
            </a:gsLst>
            <a:lin ang="5400000" scaled="0"/>
          </a:gra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 useBgFill="1">
        <p:nvSpPr>
          <p:cNvPr id="26639" name="Rectangle 15"/>
          <p:cNvSpPr>
            <a:spLocks noChangeArrowheads="1"/>
          </p:cNvSpPr>
          <p:nvPr/>
        </p:nvSpPr>
        <p:spPr bwMode="auto">
          <a:xfrm>
            <a:off x="4286248" y="3429000"/>
            <a:ext cx="4606927" cy="574675"/>
          </a:xfrm>
          <a:prstGeom prst="rect">
            <a:avLst/>
          </a:prstGeom>
          <a:ln w="57150">
            <a:solidFill>
              <a:srgbClr val="EC20CF"/>
            </a:solidFill>
            <a:headEnd/>
            <a:tailEnd/>
          </a:ln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i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Дұрыс жауабы</a:t>
            </a:r>
            <a:endParaRPr lang="ru-RU" sz="32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 useBgFill="1">
        <p:nvSpPr>
          <p:cNvPr id="26640" name="AutoShape 16"/>
          <p:cNvSpPr>
            <a:spLocks noChangeArrowheads="1"/>
          </p:cNvSpPr>
          <p:nvPr/>
        </p:nvSpPr>
        <p:spPr bwMode="auto">
          <a:xfrm rot="10800000">
            <a:off x="5148262" y="5143511"/>
            <a:ext cx="3311525" cy="949313"/>
          </a:xfrm>
          <a:prstGeom prst="wedgeRectCallout">
            <a:avLst>
              <a:gd name="adj1" fmla="val -50982"/>
              <a:gd name="adj2" fmla="val 151846"/>
            </a:avLst>
          </a:prstGeom>
          <a:ln w="76200" cmpd="thickThin" algn="ctr">
            <a:solidFill>
              <a:srgbClr val="00CC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rot="10800000"/>
          <a:lstStyle/>
          <a:p>
            <a:r>
              <a:rPr lang="ru-RU" sz="2000" dirty="0" err="1" smtClean="0"/>
              <a:t>Бір</a:t>
            </a:r>
            <a:r>
              <a:rPr lang="ru-RU" sz="2000" dirty="0" smtClean="0"/>
              <a:t> </a:t>
            </a:r>
            <a:r>
              <a:rPr lang="ru-RU" sz="2000" dirty="0" err="1" smtClean="0"/>
              <a:t>дененің екінші</a:t>
            </a:r>
            <a:r>
              <a:rPr lang="ru-RU" sz="2000" dirty="0" smtClean="0"/>
              <a:t> </a:t>
            </a:r>
            <a:r>
              <a:rPr lang="ru-RU" sz="2000" dirty="0" err="1" smtClean="0"/>
              <a:t>денеге</a:t>
            </a:r>
            <a:r>
              <a:rPr lang="ru-RU" sz="2000" dirty="0" smtClean="0"/>
              <a:t> </a:t>
            </a:r>
            <a:r>
              <a:rPr lang="ru-RU" sz="2000" dirty="0" err="1" smtClean="0"/>
              <a:t>әрекетімен сипатталады</a:t>
            </a:r>
            <a:r>
              <a:rPr lang="ru-RU" sz="2000" dirty="0" smtClean="0"/>
              <a:t>.  </a:t>
            </a:r>
            <a:endParaRPr lang="ru-RU" sz="2800" dirty="0">
              <a:solidFill>
                <a:srgbClr val="0000FF"/>
              </a:solidFill>
            </a:endParaRPr>
          </a:p>
        </p:txBody>
      </p:sp>
      <p:sp>
        <p:nvSpPr>
          <p:cNvPr id="5135" name="Rectangle 20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646" name="Rectangle 22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dirty="0" err="1" smtClean="0"/>
              <a:t>Ойын</a:t>
            </a:r>
            <a:r>
              <a:rPr lang="ru-RU" sz="1400" dirty="0" smtClean="0"/>
              <a:t> </a:t>
            </a:r>
            <a:r>
              <a:rPr lang="ru-RU" sz="1400" dirty="0" err="1" smtClean="0"/>
              <a:t>ережесі</a:t>
            </a:r>
            <a:endParaRPr lang="ru-RU" sz="1400" dirty="0"/>
          </a:p>
        </p:txBody>
      </p:sp>
      <p:sp>
        <p:nvSpPr>
          <p:cNvPr id="26647" name="Rectangle 2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 err="1" smtClean="0">
                <a:solidFill>
                  <a:srgbClr val="FF0000"/>
                </a:solidFill>
              </a:rPr>
              <a:t>Жалғастыру</a:t>
            </a:r>
            <a:r>
              <a:rPr lang="ru-RU" sz="1400" b="1" dirty="0" smtClean="0">
                <a:solidFill>
                  <a:srgbClr val="FF0000"/>
                </a:solidFill>
              </a:rPr>
              <a:t> 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6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26626" grpId="1"/>
      <p:bldP spid="26633" grpId="0" animBg="1"/>
      <p:bldP spid="26634" grpId="0" animBg="1"/>
      <p:bldP spid="26635" grpId="0" animBg="1"/>
      <p:bldP spid="26639" grpId="0" animBg="1"/>
      <p:bldP spid="2664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6591329" cy="8509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hangingPunct="1"/>
            <a:r>
              <a:rPr lang="ru-RU" sz="4000" b="1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Назар</a:t>
            </a:r>
            <a:r>
              <a:rPr lang="ru-RU" sz="40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сал !  </a:t>
            </a:r>
            <a:r>
              <a:rPr lang="ru-RU" sz="4000" b="1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Сұрақ</a:t>
            </a:r>
            <a:r>
              <a:rPr lang="ru-RU" sz="40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285852" y="2000240"/>
            <a:ext cx="6780212" cy="1368425"/>
          </a:xfrm>
          <a:ln w="57150"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kk-KZ" sz="3600" b="1" dirty="0" smtClean="0">
                <a:solidFill>
                  <a:srgbClr val="000099"/>
                </a:solidFill>
              </a:rPr>
              <a:t>Күш қандай шамаға жатады?</a:t>
            </a:r>
            <a:endParaRPr lang="ru-RU" sz="3600" b="1" dirty="0" smtClean="0">
              <a:solidFill>
                <a:srgbClr val="000099"/>
              </a:solidFill>
            </a:endParaRPr>
          </a:p>
        </p:txBody>
      </p:sp>
      <p:sp>
        <p:nvSpPr>
          <p:cNvPr id="6149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57158" y="357166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2800" dirty="0"/>
          </a:p>
        </p:txBody>
      </p:sp>
      <p:sp>
        <p:nvSpPr>
          <p:cNvPr id="6150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14348" y="642918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 Antiqua"/>
              </a:rPr>
              <a:t>5</a:t>
            </a:r>
          </a:p>
        </p:txBody>
      </p:sp>
      <p:sp>
        <p:nvSpPr>
          <p:cNvPr id="29705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06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07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29708" name="Rectangle 12"/>
          <p:cNvSpPr>
            <a:spLocks noChangeArrowheads="1"/>
          </p:cNvSpPr>
          <p:nvPr/>
        </p:nvSpPr>
        <p:spPr bwMode="auto">
          <a:xfrm>
            <a:off x="4071934" y="3716338"/>
            <a:ext cx="4821241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i="1" cap="all" dirty="0" err="1" smtClean="0">
                <a:ln w="0">
                  <a:solidFill>
                    <a:srgbClr val="0000FF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Дұрыс жауабы</a:t>
            </a:r>
            <a:endParaRPr lang="ru-RU" sz="3200" b="1" i="1" cap="all" dirty="0">
              <a:ln w="0">
                <a:solidFill>
                  <a:srgbClr val="0000FF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 useBgFill="1">
        <p:nvSpPr>
          <p:cNvPr id="29709" name="AutoShape 13"/>
          <p:cNvSpPr>
            <a:spLocks noChangeArrowheads="1"/>
          </p:cNvSpPr>
          <p:nvPr/>
        </p:nvSpPr>
        <p:spPr bwMode="auto">
          <a:xfrm rot="10800000">
            <a:off x="5286380" y="4714884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63500" cmpd="tri">
            <a:solidFill>
              <a:srgbClr val="00CC99"/>
            </a:solidFill>
            <a:bevel/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10800000"/>
          <a:lstStyle/>
          <a:p>
            <a:pPr algn="ctr"/>
            <a:endParaRPr lang="ru-RU" sz="2800" b="1" dirty="0" smtClean="0">
              <a:solidFill>
                <a:srgbClr val="CC0000"/>
              </a:solidFill>
            </a:endParaRPr>
          </a:p>
          <a:p>
            <a:pPr algn="ctr"/>
            <a:r>
              <a:rPr lang="ru-RU" sz="2800" b="1" dirty="0" err="1" smtClean="0">
                <a:solidFill>
                  <a:srgbClr val="CC0000"/>
                </a:solidFill>
              </a:rPr>
              <a:t>векторлық</a:t>
            </a:r>
            <a:endParaRPr lang="ru-RU" sz="2800" b="1" dirty="0">
              <a:solidFill>
                <a:srgbClr val="CC0000"/>
              </a:solidFill>
            </a:endParaRPr>
          </a:p>
        </p:txBody>
      </p:sp>
      <p:sp>
        <p:nvSpPr>
          <p:cNvPr id="6159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15" name="Rectangle 1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dirty="0" err="1" smtClean="0"/>
              <a:t>Ойын</a:t>
            </a:r>
            <a:r>
              <a:rPr lang="ru-RU" sz="1400" dirty="0" smtClean="0"/>
              <a:t> </a:t>
            </a:r>
            <a:r>
              <a:rPr lang="ru-RU" sz="1400" dirty="0" err="1" smtClean="0"/>
              <a:t>ережесі</a:t>
            </a:r>
            <a:endParaRPr lang="ru-RU" sz="1400" dirty="0"/>
          </a:p>
        </p:txBody>
      </p:sp>
      <p:sp>
        <p:nvSpPr>
          <p:cNvPr id="16" name="Rectangle 2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 err="1" smtClean="0">
                <a:solidFill>
                  <a:srgbClr val="FF0000"/>
                </a:solidFill>
              </a:rPr>
              <a:t>Жалғастыру</a:t>
            </a:r>
            <a:r>
              <a:rPr lang="ru-RU" sz="1400" b="1" dirty="0" smtClean="0">
                <a:solidFill>
                  <a:srgbClr val="FF0000"/>
                </a:solidFill>
              </a:rPr>
              <a:t> 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2969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  <p:bldP spid="29698" grpId="1"/>
      <p:bldP spid="29699" grpId="0" build="p" animBg="1"/>
      <p:bldP spid="29705" grpId="0" animBg="1"/>
      <p:bldP spid="29706" grpId="0" animBg="1"/>
      <p:bldP spid="29707" grpId="0" animBg="1"/>
      <p:bldP spid="29708" grpId="0" animBg="1"/>
      <p:bldP spid="2970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hangingPunct="1"/>
            <a:r>
              <a:rPr lang="ru-RU" sz="3600" b="1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Назар</a:t>
            </a:r>
            <a:r>
              <a:rPr lang="ru-RU" sz="36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сал!  </a:t>
            </a:r>
            <a:r>
              <a:rPr lang="ru-RU" sz="3600" b="1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Сұрақ</a:t>
            </a:r>
            <a:r>
              <a:rPr lang="ru-RU" sz="36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428728" y="1928802"/>
            <a:ext cx="6780212" cy="1368425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err="1" smtClean="0">
                <a:solidFill>
                  <a:schemeClr val="tx2"/>
                </a:solidFill>
              </a:rPr>
              <a:t>Денеге</a:t>
            </a:r>
            <a:r>
              <a:rPr lang="ru-RU" sz="3600" b="1" dirty="0" smtClean="0">
                <a:solidFill>
                  <a:schemeClr val="tx2"/>
                </a:solidFill>
              </a:rPr>
              <a:t> к</a:t>
            </a:r>
            <a:r>
              <a:rPr lang="kk-KZ" sz="3600" b="1" dirty="0" smtClean="0">
                <a:solidFill>
                  <a:schemeClr val="tx2"/>
                </a:solidFill>
              </a:rPr>
              <a:t>ү</a:t>
            </a:r>
            <a:r>
              <a:rPr lang="ru-RU" sz="3600" b="1" dirty="0" err="1" smtClean="0">
                <a:solidFill>
                  <a:schemeClr val="tx2"/>
                </a:solidFill>
              </a:rPr>
              <a:t>ш</a:t>
            </a:r>
            <a:r>
              <a:rPr lang="ru-RU" sz="3600" b="1" dirty="0" smtClean="0">
                <a:solidFill>
                  <a:schemeClr val="tx2"/>
                </a:solidFill>
              </a:rPr>
              <a:t> </a:t>
            </a:r>
            <a:r>
              <a:rPr lang="ru-RU" sz="3600" b="1" dirty="0" err="1" smtClean="0">
                <a:solidFill>
                  <a:schemeClr val="tx2"/>
                </a:solidFill>
              </a:rPr>
              <a:t>әрекет еткеннен</a:t>
            </a:r>
            <a:r>
              <a:rPr lang="ru-RU" sz="3600" b="1" dirty="0" smtClean="0">
                <a:solidFill>
                  <a:schemeClr val="tx2"/>
                </a:solidFill>
              </a:rPr>
              <a:t> </a:t>
            </a:r>
            <a:r>
              <a:rPr lang="ru-RU" sz="3600" b="1" dirty="0" err="1" smtClean="0">
                <a:solidFill>
                  <a:schemeClr val="tx2"/>
                </a:solidFill>
              </a:rPr>
              <a:t>кейін</a:t>
            </a:r>
            <a:r>
              <a:rPr lang="ru-RU" sz="3600" b="1" dirty="0" smtClean="0">
                <a:solidFill>
                  <a:schemeClr val="tx2"/>
                </a:solidFill>
              </a:rPr>
              <a:t> не </a:t>
            </a:r>
            <a:r>
              <a:rPr lang="ru-RU" sz="3600" b="1" dirty="0" err="1" smtClean="0">
                <a:solidFill>
                  <a:schemeClr val="tx2"/>
                </a:solidFill>
              </a:rPr>
              <a:t>байқалады</a:t>
            </a:r>
            <a:r>
              <a:rPr lang="ru-RU" sz="3600" b="1" dirty="0" smtClean="0">
                <a:solidFill>
                  <a:schemeClr val="tx2"/>
                </a:solidFill>
              </a:rPr>
              <a:t>? </a:t>
            </a:r>
          </a:p>
        </p:txBody>
      </p:sp>
      <p:sp>
        <p:nvSpPr>
          <p:cNvPr id="717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4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900113" y="765175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 Antiqua"/>
              </a:rPr>
              <a:t>9</a:t>
            </a:r>
          </a:p>
        </p:txBody>
      </p:sp>
      <p:sp>
        <p:nvSpPr>
          <p:cNvPr id="30729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30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31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30732" name="Rectangle 12"/>
          <p:cNvSpPr>
            <a:spLocks noChangeArrowheads="1"/>
          </p:cNvSpPr>
          <p:nvPr/>
        </p:nvSpPr>
        <p:spPr bwMode="auto">
          <a:xfrm>
            <a:off x="4214810" y="3716338"/>
            <a:ext cx="4678365" cy="574675"/>
          </a:xfrm>
          <a:prstGeom prst="rect">
            <a:avLst/>
          </a:prstGeom>
          <a:ln w="76200" cmpd="thickThin" algn="ctr">
            <a:solidFill>
              <a:srgbClr val="EC20CF"/>
            </a:solidFill>
            <a:miter lim="800000"/>
            <a:headEnd/>
            <a:tailEnd/>
          </a:ln>
        </p:spPr>
        <p:txBody>
          <a:bodyPr wrap="none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i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Дұрыс жауап</a:t>
            </a:r>
            <a:endParaRPr lang="ru-RU" sz="32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 useBgFill="1">
        <p:nvSpPr>
          <p:cNvPr id="30733" name="AutoShape 13"/>
          <p:cNvSpPr>
            <a:spLocks noChangeArrowheads="1"/>
          </p:cNvSpPr>
          <p:nvPr/>
        </p:nvSpPr>
        <p:spPr bwMode="auto">
          <a:xfrm rot="10800000">
            <a:off x="5148262" y="4797425"/>
            <a:ext cx="3710017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00CC99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rot="10800000"/>
          <a:lstStyle/>
          <a:p>
            <a:pPr>
              <a:buNone/>
            </a:pPr>
            <a:r>
              <a:rPr lang="ru-RU" sz="2000" dirty="0" err="1" smtClean="0">
                <a:solidFill>
                  <a:srgbClr val="0000FF"/>
                </a:solidFill>
              </a:rPr>
              <a:t>Қозғалыс бағытын жылдамдығын және пішінін</a:t>
            </a:r>
            <a:r>
              <a:rPr lang="ru-RU" sz="2000" dirty="0" smtClean="0">
                <a:solidFill>
                  <a:srgbClr val="0000FF"/>
                </a:solidFill>
              </a:rPr>
              <a:t> </a:t>
            </a:r>
            <a:r>
              <a:rPr lang="ru-RU" sz="2000" dirty="0" err="1" smtClean="0">
                <a:solidFill>
                  <a:srgbClr val="0000FF"/>
                </a:solidFill>
              </a:rPr>
              <a:t>өзгертеді.</a:t>
            </a:r>
            <a:r>
              <a:rPr lang="ru-RU" sz="2000" dirty="0" smtClean="0">
                <a:solidFill>
                  <a:srgbClr val="0000FF"/>
                </a:solidFill>
              </a:rPr>
              <a:t> 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7183" name="Rectangle 18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40" name="Rectangle 20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dirty="0" err="1" smtClean="0"/>
              <a:t>Ойын</a:t>
            </a:r>
            <a:r>
              <a:rPr lang="ru-RU" sz="1400" dirty="0" smtClean="0"/>
              <a:t> </a:t>
            </a:r>
            <a:r>
              <a:rPr lang="ru-RU" sz="1400" dirty="0" err="1" smtClean="0"/>
              <a:t>ережесі</a:t>
            </a:r>
            <a:endParaRPr lang="ru-RU" sz="1400" dirty="0"/>
          </a:p>
        </p:txBody>
      </p:sp>
      <p:sp>
        <p:nvSpPr>
          <p:cNvPr id="16" name="Rectangle 2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 err="1" smtClean="0">
                <a:solidFill>
                  <a:srgbClr val="FF0000"/>
                </a:solidFill>
              </a:rPr>
              <a:t>Жалғастыру</a:t>
            </a:r>
            <a:r>
              <a:rPr lang="ru-RU" sz="1400" b="1" dirty="0" smtClean="0">
                <a:solidFill>
                  <a:srgbClr val="FF0000"/>
                </a:solidFill>
              </a:rPr>
              <a:t> 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307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0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0722" grpId="1"/>
      <p:bldP spid="30723" grpId="0" build="p" animBg="1"/>
      <p:bldP spid="30729" grpId="0" animBg="1"/>
      <p:bldP spid="30730" grpId="0" animBg="1"/>
      <p:bldP spid="30731" grpId="0" animBg="1"/>
      <p:bldP spid="30732" grpId="0" animBg="1"/>
      <p:bldP spid="3073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600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Назар</a:t>
            </a:r>
            <a:r>
              <a:rPr lang="ru-RU" sz="3600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сал!  </a:t>
            </a:r>
            <a:r>
              <a:rPr lang="ru-RU" sz="3600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Сұрақ</a:t>
            </a:r>
            <a:r>
              <a:rPr lang="ru-RU" sz="3600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3600" b="1" i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331913" y="1989138"/>
            <a:ext cx="6780212" cy="1368425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eaLnBrk="1" hangingPunct="1">
              <a:buFontTx/>
              <a:buNone/>
            </a:pPr>
            <a:r>
              <a:rPr lang="ru-RU" sz="3600" b="1" dirty="0" smtClean="0">
                <a:solidFill>
                  <a:srgbClr val="000099"/>
                </a:solidFill>
              </a:rPr>
              <a:t> </a:t>
            </a:r>
            <a:r>
              <a:rPr lang="ru-RU" sz="3600" b="1" dirty="0" err="1" smtClean="0">
                <a:solidFill>
                  <a:srgbClr val="000099"/>
                </a:solidFill>
              </a:rPr>
              <a:t>Механикада</a:t>
            </a:r>
            <a:r>
              <a:rPr lang="ru-RU" sz="3600" b="1" dirty="0" smtClean="0">
                <a:solidFill>
                  <a:srgbClr val="000099"/>
                </a:solidFill>
              </a:rPr>
              <a:t>  </a:t>
            </a:r>
            <a:r>
              <a:rPr lang="ru-RU" sz="3600" b="1" dirty="0" err="1" smtClean="0">
                <a:solidFill>
                  <a:srgbClr val="000099"/>
                </a:solidFill>
              </a:rPr>
              <a:t>қанша күш </a:t>
            </a:r>
            <a:r>
              <a:rPr lang="ru-RU" sz="3600" b="1" dirty="0" smtClean="0">
                <a:solidFill>
                  <a:srgbClr val="000099"/>
                </a:solidFill>
              </a:rPr>
              <a:t>бар? </a:t>
            </a:r>
            <a:r>
              <a:rPr lang="ru-RU" sz="3600" b="1" dirty="0" err="1" smtClean="0">
                <a:solidFill>
                  <a:srgbClr val="000099"/>
                </a:solidFill>
              </a:rPr>
              <a:t>Қандай?</a:t>
            </a:r>
            <a:r>
              <a:rPr lang="ru-RU" sz="3600" b="1" dirty="0" smtClean="0">
                <a:solidFill>
                  <a:srgbClr val="000099"/>
                </a:solidFill>
              </a:rPr>
              <a:t> </a:t>
            </a:r>
          </a:p>
        </p:txBody>
      </p:sp>
      <p:sp>
        <p:nvSpPr>
          <p:cNvPr id="8197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8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 Antiqua"/>
              </a:rPr>
              <a:t>13</a:t>
            </a:r>
          </a:p>
        </p:txBody>
      </p:sp>
      <p:sp>
        <p:nvSpPr>
          <p:cNvPr id="31753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54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55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31756" name="Rectangle 12"/>
          <p:cNvSpPr>
            <a:spLocks noChangeArrowheads="1"/>
          </p:cNvSpPr>
          <p:nvPr/>
        </p:nvSpPr>
        <p:spPr bwMode="auto">
          <a:xfrm>
            <a:off x="4143372" y="3716338"/>
            <a:ext cx="4749803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i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Дұрыс жауабы</a:t>
            </a:r>
            <a:endParaRPr lang="ru-RU" sz="32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 useBgFill="1">
        <p:nvSpPr>
          <p:cNvPr id="31757" name="AutoShape 13"/>
          <p:cNvSpPr>
            <a:spLocks noChangeArrowheads="1"/>
          </p:cNvSpPr>
          <p:nvPr/>
        </p:nvSpPr>
        <p:spPr bwMode="auto">
          <a:xfrm rot="10800000">
            <a:off x="5000628" y="4786322"/>
            <a:ext cx="4000527" cy="1295400"/>
          </a:xfrm>
          <a:prstGeom prst="wedgeRectCallout">
            <a:avLst>
              <a:gd name="adj1" fmla="val -5278"/>
              <a:gd name="adj2" fmla="val 85417"/>
            </a:avLst>
          </a:prstGeom>
          <a:ln w="57150">
            <a:solidFill>
              <a:srgbClr val="0070C0"/>
            </a:solidFill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10800000"/>
          <a:lstStyle/>
          <a:p>
            <a:r>
              <a:rPr lang="ru-RU" sz="3200" b="1" dirty="0" smtClean="0">
                <a:solidFill>
                  <a:srgbClr val="CC0000"/>
                </a:solidFill>
              </a:rPr>
              <a:t>3, </a:t>
            </a:r>
            <a:r>
              <a:rPr lang="ru-RU" sz="2400" b="1" dirty="0" smtClean="0">
                <a:solidFill>
                  <a:srgbClr val="CC0000"/>
                </a:solidFill>
              </a:rPr>
              <a:t>БӘТ </a:t>
            </a:r>
            <a:r>
              <a:rPr lang="ru-RU" sz="2400" b="1" dirty="0" err="1" smtClean="0">
                <a:solidFill>
                  <a:srgbClr val="CC0000"/>
                </a:solidFill>
              </a:rPr>
              <a:t>күші</a:t>
            </a:r>
            <a:r>
              <a:rPr lang="ru-RU" sz="2400" b="1" dirty="0" smtClean="0">
                <a:solidFill>
                  <a:srgbClr val="CC0000"/>
                </a:solidFill>
              </a:rPr>
              <a:t>, </a:t>
            </a:r>
            <a:r>
              <a:rPr lang="ru-RU" sz="2400" b="1" dirty="0" err="1" smtClean="0">
                <a:solidFill>
                  <a:srgbClr val="CC0000"/>
                </a:solidFill>
              </a:rPr>
              <a:t>серпімділік</a:t>
            </a:r>
            <a:r>
              <a:rPr lang="ru-RU" sz="2400" b="1" dirty="0" smtClean="0">
                <a:solidFill>
                  <a:srgbClr val="CC0000"/>
                </a:solidFill>
              </a:rPr>
              <a:t> </a:t>
            </a:r>
            <a:r>
              <a:rPr lang="ru-RU" sz="2400" b="1" dirty="0" err="1" smtClean="0">
                <a:solidFill>
                  <a:srgbClr val="CC0000"/>
                </a:solidFill>
              </a:rPr>
              <a:t>күші</a:t>
            </a:r>
            <a:r>
              <a:rPr lang="ru-RU" sz="2400" b="1" dirty="0" smtClean="0">
                <a:solidFill>
                  <a:srgbClr val="CC0000"/>
                </a:solidFill>
              </a:rPr>
              <a:t>, </a:t>
            </a:r>
            <a:r>
              <a:rPr lang="ru-RU" sz="2400" b="1" dirty="0" err="1" smtClean="0">
                <a:solidFill>
                  <a:srgbClr val="CC0000"/>
                </a:solidFill>
              </a:rPr>
              <a:t>үйкеліс күші</a:t>
            </a:r>
            <a:endParaRPr lang="ru-RU" sz="4400" b="1" dirty="0">
              <a:solidFill>
                <a:srgbClr val="CC0000"/>
              </a:solidFill>
            </a:endParaRPr>
          </a:p>
        </p:txBody>
      </p:sp>
      <p:sp>
        <p:nvSpPr>
          <p:cNvPr id="8207" name="Rectangle 17"/>
          <p:cNvSpPr>
            <a:spLocks noChangeArrowheads="1"/>
          </p:cNvSpPr>
          <p:nvPr/>
        </p:nvSpPr>
        <p:spPr bwMode="auto">
          <a:xfrm>
            <a:off x="28572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63" name="Rectangle 1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dirty="0" err="1" smtClean="0"/>
              <a:t>Ойын</a:t>
            </a:r>
            <a:r>
              <a:rPr lang="ru-RU" sz="1400" dirty="0" smtClean="0"/>
              <a:t> </a:t>
            </a:r>
            <a:r>
              <a:rPr lang="ru-RU" sz="1400" dirty="0" err="1" smtClean="0"/>
              <a:t>ережесі</a:t>
            </a:r>
            <a:endParaRPr lang="ru-RU" sz="1400" dirty="0"/>
          </a:p>
        </p:txBody>
      </p:sp>
      <p:sp>
        <p:nvSpPr>
          <p:cNvPr id="16" name="Rectangle 2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 err="1" smtClean="0">
                <a:solidFill>
                  <a:srgbClr val="FF0000"/>
                </a:solidFill>
              </a:rPr>
              <a:t>Жалғастыру</a:t>
            </a:r>
            <a:r>
              <a:rPr lang="ru-RU" sz="1400" b="1" dirty="0" smtClean="0">
                <a:solidFill>
                  <a:srgbClr val="FF0000"/>
                </a:solidFill>
              </a:rPr>
              <a:t> 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3174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1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31746" grpId="1"/>
      <p:bldP spid="31747" grpId="0" build="p" animBg="1"/>
      <p:bldP spid="31753" grpId="0" animBg="1"/>
      <p:bldP spid="31754" grpId="0" animBg="1"/>
      <p:bldP spid="31755" grpId="0" animBg="1"/>
      <p:bldP spid="31756" grpId="0" animBg="1"/>
      <p:bldP spid="3175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600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Назар</a:t>
            </a:r>
            <a:r>
              <a:rPr lang="ru-RU" sz="3600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сал!  </a:t>
            </a:r>
            <a:r>
              <a:rPr lang="ru-RU" sz="3600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Сұрақ</a:t>
            </a:r>
            <a:r>
              <a:rPr lang="ru-RU" sz="3600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3600" b="1" i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331913" y="1989138"/>
            <a:ext cx="6780212" cy="1368425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err="1" smtClean="0">
                <a:solidFill>
                  <a:schemeClr val="tx2">
                    <a:lumMod val="75000"/>
                  </a:schemeClr>
                </a:solidFill>
              </a:rPr>
              <a:t>Тең әрекетті күш дегеніміз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 не?</a:t>
            </a:r>
          </a:p>
          <a:p>
            <a:pPr algn="ctr" eaLnBrk="1" hangingPunct="1">
              <a:buFontTx/>
              <a:buNone/>
            </a:pPr>
            <a:endParaRPr lang="ru-RU" sz="3600" dirty="0" smtClean="0">
              <a:solidFill>
                <a:srgbClr val="000099"/>
              </a:solidFill>
            </a:endParaRPr>
          </a:p>
        </p:txBody>
      </p:sp>
      <p:sp>
        <p:nvSpPr>
          <p:cNvPr id="9221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2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 Antiqua"/>
              </a:rPr>
              <a:t>17</a:t>
            </a:r>
          </a:p>
        </p:txBody>
      </p:sp>
      <p:sp>
        <p:nvSpPr>
          <p:cNvPr id="32777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778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779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32780" name="Rectangle 12"/>
          <p:cNvSpPr>
            <a:spLocks noChangeArrowheads="1"/>
          </p:cNvSpPr>
          <p:nvPr/>
        </p:nvSpPr>
        <p:spPr bwMode="auto">
          <a:xfrm>
            <a:off x="3857620" y="3716338"/>
            <a:ext cx="503555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i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Жауабы</a:t>
            </a:r>
            <a:r>
              <a:rPr lang="ru-RU" sz="32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endParaRPr lang="ru-RU" sz="32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 useBgFill="1">
        <p:nvSpPr>
          <p:cNvPr id="32781" name="AutoShape 13"/>
          <p:cNvSpPr>
            <a:spLocks noChangeArrowheads="1"/>
          </p:cNvSpPr>
          <p:nvPr/>
        </p:nvSpPr>
        <p:spPr bwMode="auto">
          <a:xfrm rot="10800000">
            <a:off x="5148262" y="4797425"/>
            <a:ext cx="3638579" cy="1295400"/>
          </a:xfrm>
          <a:prstGeom prst="wedgeRectCallout">
            <a:avLst>
              <a:gd name="adj1" fmla="val -5278"/>
              <a:gd name="adj2" fmla="val 85417"/>
            </a:avLst>
          </a:prstGeom>
          <a:ln w="57150"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10800000"/>
          <a:lstStyle/>
          <a:p>
            <a:pPr algn="ctr"/>
            <a:r>
              <a:rPr lang="kk-KZ" sz="2000" b="1" dirty="0" smtClean="0">
                <a:solidFill>
                  <a:srgbClr val="CC0000"/>
                </a:solidFill>
              </a:rPr>
              <a:t>Денеге бір мезгілде әрекет ететін бірнеше күштің әрекетіндей әрекет жасайтын күш</a:t>
            </a:r>
            <a:endParaRPr lang="ru-RU" sz="2000" b="1" dirty="0">
              <a:solidFill>
                <a:srgbClr val="CC0000"/>
              </a:solidFill>
            </a:endParaRPr>
          </a:p>
        </p:txBody>
      </p:sp>
      <p:sp>
        <p:nvSpPr>
          <p:cNvPr id="9231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787" name="Rectangle 1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dirty="0" err="1" smtClean="0"/>
              <a:t>Ойын</a:t>
            </a:r>
            <a:r>
              <a:rPr lang="ru-RU" sz="1400" dirty="0" smtClean="0"/>
              <a:t> </a:t>
            </a:r>
            <a:r>
              <a:rPr lang="ru-RU" sz="1400" dirty="0" err="1" smtClean="0"/>
              <a:t>ережесі</a:t>
            </a:r>
            <a:endParaRPr lang="ru-RU" sz="1400" dirty="0"/>
          </a:p>
        </p:txBody>
      </p:sp>
      <p:sp>
        <p:nvSpPr>
          <p:cNvPr id="16" name="Rectangle 2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 err="1" smtClean="0">
                <a:solidFill>
                  <a:srgbClr val="FF0000"/>
                </a:solidFill>
              </a:rPr>
              <a:t>Жалғастыру</a:t>
            </a:r>
            <a:r>
              <a:rPr lang="ru-RU" sz="1400" b="1" dirty="0" smtClean="0">
                <a:solidFill>
                  <a:srgbClr val="FF0000"/>
                </a:solidFill>
              </a:rPr>
              <a:t> 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3277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277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2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2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0" grpId="1"/>
      <p:bldP spid="32771" grpId="0" build="p" animBg="1"/>
      <p:bldP spid="32777" grpId="0" animBg="1"/>
      <p:bldP spid="32778" grpId="0" animBg="1"/>
      <p:bldP spid="32779" grpId="0" animBg="1"/>
      <p:bldP spid="32780" grpId="0" animBg="1"/>
      <p:bldP spid="3278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600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Назар</a:t>
            </a:r>
            <a:r>
              <a:rPr lang="ru-RU" sz="3600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сал!  </a:t>
            </a:r>
            <a:r>
              <a:rPr lang="ru-RU" sz="3600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Сұрақ</a:t>
            </a:r>
            <a:r>
              <a:rPr lang="ru-RU" sz="3600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3600" b="1" i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331913" y="1989138"/>
            <a:ext cx="6911975" cy="1368425"/>
          </a:xfrm>
          <a:ln w="57150" cmpd="tri"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b="1" dirty="0" err="1" smtClean="0">
                <a:solidFill>
                  <a:srgbClr val="000099"/>
                </a:solidFill>
              </a:rPr>
              <a:t>Күштің өлшем бірлігін</a:t>
            </a:r>
            <a:r>
              <a:rPr lang="ru-RU" b="1" dirty="0" smtClean="0">
                <a:solidFill>
                  <a:srgbClr val="000099"/>
                </a:solidFill>
              </a:rPr>
              <a:t> </a:t>
            </a:r>
            <a:r>
              <a:rPr lang="ru-RU" b="1" dirty="0" err="1" smtClean="0">
                <a:solidFill>
                  <a:srgbClr val="000099"/>
                </a:solidFill>
              </a:rPr>
              <a:t>ата</a:t>
            </a:r>
            <a:endParaRPr lang="ru-RU" b="1" dirty="0" smtClean="0">
              <a:solidFill>
                <a:srgbClr val="000099"/>
              </a:solidFill>
            </a:endParaRPr>
          </a:p>
        </p:txBody>
      </p:sp>
      <p:sp>
        <p:nvSpPr>
          <p:cNvPr id="10245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6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 Antiqua"/>
              </a:rPr>
              <a:t>21</a:t>
            </a:r>
          </a:p>
        </p:txBody>
      </p:sp>
      <p:sp>
        <p:nvSpPr>
          <p:cNvPr id="3380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0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0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33804" name="Rectangle 12"/>
          <p:cNvSpPr>
            <a:spLocks noChangeArrowheads="1"/>
          </p:cNvSpPr>
          <p:nvPr/>
        </p:nvSpPr>
        <p:spPr bwMode="auto">
          <a:xfrm>
            <a:off x="4143372" y="3716338"/>
            <a:ext cx="4749803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i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Жауабы</a:t>
            </a:r>
            <a:endParaRPr lang="ru-RU" sz="32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 useBgFill="1">
        <p:nvSpPr>
          <p:cNvPr id="33805" name="AutoShape 13"/>
          <p:cNvSpPr>
            <a:spLocks noChangeArrowheads="1"/>
          </p:cNvSpPr>
          <p:nvPr/>
        </p:nvSpPr>
        <p:spPr bwMode="auto">
          <a:xfrm rot="10800000">
            <a:off x="4929190" y="4714884"/>
            <a:ext cx="3527425" cy="1295400"/>
          </a:xfrm>
          <a:prstGeom prst="wedgeRectCallout">
            <a:avLst>
              <a:gd name="adj1" fmla="val -3963"/>
              <a:gd name="adj2" fmla="val 85417"/>
            </a:avLst>
          </a:prstGeom>
          <a:ln w="76200" cmpd="thickThin" algn="ctr">
            <a:solidFill>
              <a:srgbClr val="00CC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rot="10800000"/>
          <a:lstStyle/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rgbClr val="CC0000"/>
                </a:solidFill>
              </a:rPr>
              <a:t>Ньютон (Н)</a:t>
            </a:r>
            <a:endParaRPr lang="ru-RU" sz="2400" b="1" dirty="0">
              <a:solidFill>
                <a:srgbClr val="CC0000"/>
              </a:solidFill>
            </a:endParaRPr>
          </a:p>
        </p:txBody>
      </p:sp>
      <p:sp>
        <p:nvSpPr>
          <p:cNvPr id="10255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11" name="Rectangle 1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dirty="0" err="1" smtClean="0"/>
              <a:t>Ойын</a:t>
            </a:r>
            <a:r>
              <a:rPr lang="ru-RU" sz="1400" dirty="0" smtClean="0"/>
              <a:t> </a:t>
            </a:r>
            <a:r>
              <a:rPr lang="ru-RU" sz="1400" dirty="0" err="1" smtClean="0"/>
              <a:t>ережесі</a:t>
            </a:r>
            <a:endParaRPr lang="ru-RU" sz="1400" dirty="0"/>
          </a:p>
        </p:txBody>
      </p:sp>
      <p:sp>
        <p:nvSpPr>
          <p:cNvPr id="33813" name="Rectangle 21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 err="1" smtClean="0">
                <a:solidFill>
                  <a:srgbClr val="FF0000"/>
                </a:solidFill>
              </a:rPr>
              <a:t>жалғастыру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3379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  <p:bldP spid="33794" grpId="1"/>
      <p:bldP spid="33795" grpId="0" build="p" animBg="1"/>
      <p:bldP spid="33801" grpId="0" animBg="1"/>
      <p:bldP spid="33802" grpId="0" animBg="1"/>
      <p:bldP spid="33803" grpId="0" animBg="1"/>
      <p:bldP spid="33804" grpId="0" animBg="1"/>
      <p:bldP spid="33805" grpId="0" animBg="1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1045</TotalTime>
  <Words>722</Words>
  <Application>Microsoft Office PowerPoint</Application>
  <PresentationFormat>Экран (4:3)</PresentationFormat>
  <Paragraphs>263</Paragraphs>
  <Slides>31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9" baseType="lpstr">
      <vt:lpstr>Arial Black</vt:lpstr>
      <vt:lpstr>Book Antiqua</vt:lpstr>
      <vt:lpstr>Calibri</vt:lpstr>
      <vt:lpstr>Cambria</vt:lpstr>
      <vt:lpstr>Georgia</vt:lpstr>
      <vt:lpstr>Trebuchet MS</vt:lpstr>
      <vt:lpstr>Wingdings</vt:lpstr>
      <vt:lpstr>Воздушный поток</vt:lpstr>
      <vt:lpstr>Презентация PowerPoint</vt:lpstr>
      <vt:lpstr>Презентация PowerPoint</vt:lpstr>
      <vt:lpstr>Презентация PowerPoint</vt:lpstr>
      <vt:lpstr>Назар сал!  Сұрақ </vt:lpstr>
      <vt:lpstr>Назар сал !  Сұрақ </vt:lpstr>
      <vt:lpstr>Назар сал!  Сұрақ </vt:lpstr>
      <vt:lpstr>Назар сал!  Сұрақ </vt:lpstr>
      <vt:lpstr>Назар сал!  Сұрақ </vt:lpstr>
      <vt:lpstr>Назар сал!  Сұрақ </vt:lpstr>
      <vt:lpstr>Назар сал!  Сұрақ </vt:lpstr>
      <vt:lpstr>Назар сал!  Сұрақ </vt:lpstr>
      <vt:lpstr>Назар сал!  Сұрақ </vt:lpstr>
      <vt:lpstr>Назар сал!  Сұрақ </vt:lpstr>
      <vt:lpstr>Назар сал!  Сұрақ </vt:lpstr>
      <vt:lpstr>Назар сал!  Сұрақ </vt:lpstr>
      <vt:lpstr>Назар сал!  Сұрақ </vt:lpstr>
      <vt:lpstr>Назар сал!  Сұрақ </vt:lpstr>
      <vt:lpstr>Назар сал!  Сұрақ </vt:lpstr>
      <vt:lpstr>Назар сал!  Сұрақ </vt:lpstr>
      <vt:lpstr>Назар сал!  Сұрақ </vt:lpstr>
      <vt:lpstr>Назар сал!  Сұрақ </vt:lpstr>
      <vt:lpstr>Назар сал!  Сұрақ </vt:lpstr>
      <vt:lpstr>Назар сал!  Сұрақ </vt:lpstr>
      <vt:lpstr>Назар сал!  Сұрақ </vt:lpstr>
      <vt:lpstr>Назар сал!  Сұрақ </vt:lpstr>
      <vt:lpstr>Назар сал!  Сұрақ </vt:lpstr>
      <vt:lpstr>Назар сал!  Сұрақ </vt:lpstr>
      <vt:lpstr>Назар сал!  Сұрақ </vt:lpstr>
      <vt:lpstr>Назар сал!  Сұрақ </vt:lpstr>
      <vt:lpstr>Назар сал!  Сұрақ </vt:lpstr>
      <vt:lpstr>Назар сал!  Сұрақ 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Нина Валентиновна</dc:creator>
  <cp:lastModifiedBy>privet</cp:lastModifiedBy>
  <cp:revision>267</cp:revision>
  <dcterms:created xsi:type="dcterms:W3CDTF">2009-04-28T17:02:50Z</dcterms:created>
  <dcterms:modified xsi:type="dcterms:W3CDTF">2019-11-21T13:22:40Z</dcterms:modified>
</cp:coreProperties>
</file>