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64" r:id="rId2"/>
    <p:sldId id="265" r:id="rId3"/>
    <p:sldId id="266" r:id="rId4"/>
    <p:sldId id="267" r:id="rId5"/>
    <p:sldId id="268" r:id="rId6"/>
    <p:sldId id="273" r:id="rId7"/>
    <p:sldId id="274" r:id="rId8"/>
    <p:sldId id="275" r:id="rId9"/>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A10B754-B9EE-4E31-B228-2FF5E2A08E90}" type="datetimeFigureOut">
              <a:rPr lang="ru-RU" smtClean="0"/>
              <a:t>07.04.2020</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CD7EF26-FC8D-4662-9E4B-E172FFB84141}" type="slidenum">
              <a:rPr lang="ru-RU" smtClean="0"/>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Образ слайда 1"/>
          <p:cNvSpPr>
            <a:spLocks noGrp="1" noRot="1" noChangeAspect="1" noTextEdit="1"/>
          </p:cNvSpPr>
          <p:nvPr>
            <p:ph type="sldImg"/>
          </p:nvPr>
        </p:nvSpPr>
        <p:spPr bwMode="auto">
          <a:noFill/>
          <a:ln>
            <a:solidFill>
              <a:srgbClr val="000000"/>
            </a:solidFill>
            <a:miter lim="800000"/>
            <a:headEnd/>
            <a:tailEnd/>
          </a:ln>
        </p:spPr>
      </p:sp>
      <p:sp>
        <p:nvSpPr>
          <p:cNvPr id="11267" name="Заметки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ru-RU" smtClean="0"/>
          </a:p>
        </p:txBody>
      </p:sp>
      <p:sp>
        <p:nvSpPr>
          <p:cNvPr id="11268" name="Номер слайда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3401AB9-C1FA-4815-81F2-7158976EB64D}" type="slidenum">
              <a:rPr lang="ru-RU" smtClean="0"/>
              <a:pPr/>
              <a:t>4</a:t>
            </a:fld>
            <a:endParaRPr lang="ru-RU"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Образ слайда 1"/>
          <p:cNvSpPr>
            <a:spLocks noGrp="1" noRot="1" noChangeAspect="1" noTextEdit="1"/>
          </p:cNvSpPr>
          <p:nvPr>
            <p:ph type="sldImg"/>
          </p:nvPr>
        </p:nvSpPr>
        <p:spPr bwMode="auto">
          <a:noFill/>
          <a:ln>
            <a:solidFill>
              <a:srgbClr val="000000"/>
            </a:solidFill>
            <a:miter lim="800000"/>
            <a:headEnd/>
            <a:tailEnd/>
          </a:ln>
        </p:spPr>
      </p:sp>
      <p:sp>
        <p:nvSpPr>
          <p:cNvPr id="12291" name="Заметки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ru-RU" smtClean="0"/>
          </a:p>
        </p:txBody>
      </p:sp>
      <p:sp>
        <p:nvSpPr>
          <p:cNvPr id="12292" name="Номер слайда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F50C7F3-0A34-4551-A5D9-0C4565FD6C03}" type="slidenum">
              <a:rPr lang="ru-RU" smtClean="0"/>
              <a:pPr/>
              <a:t>5</a:t>
            </a:fld>
            <a:endParaRPr lang="ru-RU"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07.04.2020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07.04.2020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07.04.2020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07.04.2020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07.04.2020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B106E36-FD25-4E2D-B0AA-010F637433A0}" type="datetimeFigureOut">
              <a:rPr lang="ru-RU" smtClean="0"/>
              <a:pPr/>
              <a:t>07.04.2020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B106E36-FD25-4E2D-B0AA-010F637433A0}" type="datetimeFigureOut">
              <a:rPr lang="ru-RU" smtClean="0"/>
              <a:pPr/>
              <a:t>07.04.2020</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B106E36-FD25-4E2D-B0AA-010F637433A0}" type="datetimeFigureOut">
              <a:rPr lang="ru-RU" smtClean="0"/>
              <a:pPr/>
              <a:t>07.04.2020</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07.04.2020</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07.04.2020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07.04.2020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106E36-FD25-4E2D-B0AA-010F637433A0}" type="datetimeFigureOut">
              <a:rPr lang="ru-RU" smtClean="0"/>
              <a:pPr/>
              <a:t>07.04.2020</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image" Target="../media/image7.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8313" y="836613"/>
            <a:ext cx="8229600" cy="1592262"/>
          </a:xfrm>
        </p:spPr>
        <p:txBody>
          <a:bodyPr>
            <a:normAutofit fontScale="90000"/>
          </a:bodyPr>
          <a:lstStyle/>
          <a:p>
            <a:pPr eaLnBrk="1" hangingPunct="1">
              <a:defRPr/>
            </a:pPr>
            <a:r>
              <a:rPr lang="en-US" sz="4000" dirty="0" smtClean="0"/>
              <a:t>Term 4</a:t>
            </a:r>
            <a:br>
              <a:rPr lang="en-US" sz="4000" dirty="0" smtClean="0"/>
            </a:br>
            <a:r>
              <a:rPr lang="en-US" sz="4000" dirty="0" smtClean="0"/>
              <a:t>The 11</a:t>
            </a:r>
            <a:r>
              <a:rPr lang="en-US" sz="4000" baseline="30000" dirty="0" smtClean="0"/>
              <a:t>th</a:t>
            </a:r>
            <a:r>
              <a:rPr lang="en-US" sz="4000" dirty="0" smtClean="0"/>
              <a:t> grade</a:t>
            </a:r>
            <a:br>
              <a:rPr lang="en-US" sz="4000" dirty="0" smtClean="0"/>
            </a:br>
            <a:r>
              <a:rPr lang="en-US" sz="4000" dirty="0" smtClean="0"/>
              <a:t>The theme: </a:t>
            </a:r>
            <a:r>
              <a:rPr lang="en-US" sz="4000" b="1" dirty="0" smtClean="0">
                <a:solidFill>
                  <a:srgbClr val="0070C0"/>
                </a:solidFill>
              </a:rPr>
              <a:t>The Medical Wonders</a:t>
            </a:r>
            <a:r>
              <a:rPr lang="kk-KZ" sz="4000" b="1" dirty="0" smtClean="0">
                <a:solidFill>
                  <a:srgbClr val="0070C0"/>
                </a:solidFill>
              </a:rPr>
              <a:t> Медицинаның ғажайыбы</a:t>
            </a:r>
            <a:r>
              <a:rPr lang="en-US" sz="4000" b="1" dirty="0" smtClean="0">
                <a:solidFill>
                  <a:srgbClr val="0070C0"/>
                </a:solidFill>
              </a:rPr>
              <a:t> </a:t>
            </a:r>
            <a:r>
              <a:rPr lang="en-US" dirty="0" smtClean="0"/>
              <a:t/>
            </a:r>
            <a:br>
              <a:rPr lang="en-US" dirty="0" smtClean="0"/>
            </a:br>
            <a:endParaRPr lang="ru-RU" dirty="0" smtClean="0"/>
          </a:p>
        </p:txBody>
      </p:sp>
      <p:sp>
        <p:nvSpPr>
          <p:cNvPr id="3" name="Объект 2"/>
          <p:cNvSpPr>
            <a:spLocks noGrp="1"/>
          </p:cNvSpPr>
          <p:nvPr>
            <p:ph idx="1"/>
          </p:nvPr>
        </p:nvSpPr>
        <p:spPr>
          <a:xfrm>
            <a:off x="428625" y="2786063"/>
            <a:ext cx="8229600" cy="3314700"/>
          </a:xfrm>
        </p:spPr>
        <p:txBody>
          <a:bodyPr/>
          <a:lstStyle/>
          <a:p>
            <a:pPr algn="ctr" eaLnBrk="1" hangingPunct="1">
              <a:defRPr/>
            </a:pPr>
            <a:r>
              <a:rPr lang="en-US" dirty="0" smtClean="0"/>
              <a:t>Students can …</a:t>
            </a:r>
          </a:p>
          <a:p>
            <a:pPr eaLnBrk="1" hangingPunct="1">
              <a:defRPr/>
            </a:pPr>
            <a:r>
              <a:rPr lang="en-US" dirty="0" smtClean="0"/>
              <a:t>… read and understand the text.</a:t>
            </a:r>
          </a:p>
          <a:p>
            <a:pPr eaLnBrk="1" hangingPunct="1">
              <a:defRPr/>
            </a:pPr>
            <a:r>
              <a:rPr lang="en-US" dirty="0" smtClean="0"/>
              <a:t>… write about kinds of surgery.</a:t>
            </a:r>
          </a:p>
          <a:p>
            <a:pPr eaLnBrk="1" hangingPunct="1">
              <a:defRPr/>
            </a:pPr>
            <a:r>
              <a:rPr lang="en-US" dirty="0" smtClean="0"/>
              <a:t>… answer the questions about health.</a:t>
            </a:r>
          </a:p>
          <a:p>
            <a:pPr eaLnBrk="1" hangingPunct="1">
              <a:defRPr/>
            </a:pPr>
            <a:r>
              <a:rPr lang="en-US" dirty="0" smtClean="0"/>
              <a:t>… use Future Simple about health. </a:t>
            </a:r>
            <a:endParaRPr lang="ru-RU"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WordArt 4"/>
          <p:cNvSpPr>
            <a:spLocks noGrp="1" noChangeArrowheads="1" noChangeShapeType="1" noTextEdit="1"/>
          </p:cNvSpPr>
          <p:nvPr/>
        </p:nvSpPr>
        <p:spPr bwMode="auto">
          <a:xfrm>
            <a:off x="596900" y="260350"/>
            <a:ext cx="8075613" cy="936402"/>
          </a:xfrm>
          <a:prstGeom prst="rect">
            <a:avLst/>
          </a:prstGeom>
        </p:spPr>
        <p:txBody>
          <a:bodyPr wrap="none" fromWordArt="1" anchor="ctr"/>
          <a:lstStyle/>
          <a:p>
            <a:pPr algn="ctr" eaLnBrk="0" hangingPunct="0">
              <a:defRPr/>
            </a:pPr>
            <a:r>
              <a:rPr lang="en-US" sz="3600" b="1" kern="10" dirty="0">
                <a:ln w="19050">
                  <a:solidFill>
                    <a:srgbClr val="99CCFF"/>
                  </a:solidFill>
                  <a:round/>
                  <a:headEnd/>
                  <a:tailEnd/>
                </a:ln>
                <a:solidFill>
                  <a:srgbClr val="800000"/>
                </a:solidFill>
                <a:effectLst>
                  <a:outerShdw dist="35921" dir="2700000" algn="ctr" rotWithShape="0">
                    <a:srgbClr val="990000"/>
                  </a:outerShdw>
                </a:effectLst>
                <a:latin typeface="Goudy Stout" pitchFamily="18" charset="0"/>
                <a:ea typeface="+mj-ea"/>
                <a:cs typeface="+mj-cs"/>
              </a:rPr>
              <a:t>MEDICINE</a:t>
            </a:r>
            <a:endParaRPr lang="ru-RU" sz="3600" b="1" kern="10" dirty="0">
              <a:ln w="19050">
                <a:solidFill>
                  <a:srgbClr val="99CCFF"/>
                </a:solidFill>
                <a:round/>
                <a:headEnd/>
                <a:tailEnd/>
              </a:ln>
              <a:solidFill>
                <a:srgbClr val="800000"/>
              </a:solidFill>
              <a:effectLst>
                <a:outerShdw dist="35921" dir="2700000" algn="ctr" rotWithShape="0">
                  <a:srgbClr val="990000"/>
                </a:outerShdw>
              </a:effectLst>
              <a:latin typeface="Impact"/>
              <a:ea typeface="+mj-ea"/>
              <a:cs typeface="+mj-cs"/>
            </a:endParaRPr>
          </a:p>
        </p:txBody>
      </p:sp>
      <p:sp>
        <p:nvSpPr>
          <p:cNvPr id="5" name="Rectangle 5"/>
          <p:cNvSpPr>
            <a:spLocks noGrp="1" noChangeArrowheads="1"/>
          </p:cNvSpPr>
          <p:nvPr>
            <p:ph idx="1"/>
          </p:nvPr>
        </p:nvSpPr>
        <p:spPr>
          <a:xfrm>
            <a:off x="250825" y="1052513"/>
            <a:ext cx="4249738" cy="5078412"/>
          </a:xfrm>
        </p:spPr>
        <p:txBody>
          <a:bodyPr anchor="ctr">
            <a:spAutoFit/>
          </a:bodyPr>
          <a:lstStyle/>
          <a:p>
            <a:pPr eaLnBrk="1" hangingPunct="1">
              <a:defRPr/>
            </a:pPr>
            <a:r>
              <a:rPr lang="en-US" sz="2000" dirty="0" smtClean="0">
                <a:solidFill>
                  <a:srgbClr val="000000"/>
                </a:solidFill>
              </a:rPr>
              <a:t>Medicine is the art and science of healing. It encompasses a range of health care practices evolved to maintain and restore health by the prevention and treatment of illness. Contemporary medicine applies health science, biomedical research, and medical technology to diagnose and treat injury and disease, typically through medication, surgery, or some other form of therapy. </a:t>
            </a:r>
          </a:p>
          <a:p>
            <a:pPr eaLnBrk="1" hangingPunct="1">
              <a:defRPr/>
            </a:pPr>
            <a:r>
              <a:rPr lang="en-US" sz="2000" dirty="0" smtClean="0">
                <a:solidFill>
                  <a:srgbClr val="000000"/>
                </a:solidFill>
              </a:rPr>
              <a:t>The word medicine is derived from the Latin art medicine, meaning the art of healing. </a:t>
            </a:r>
          </a:p>
        </p:txBody>
      </p:sp>
      <p:pic>
        <p:nvPicPr>
          <p:cNvPr id="6" name="Picture 8"/>
          <p:cNvPicPr>
            <a:picLocks noChangeAspect="1" noChangeArrowheads="1"/>
          </p:cNvPicPr>
          <p:nvPr/>
        </p:nvPicPr>
        <p:blipFill>
          <a:blip r:embed="rId2"/>
          <a:srcRect/>
          <a:stretch>
            <a:fillRect/>
          </a:stretch>
        </p:blipFill>
        <p:spPr bwMode="auto">
          <a:xfrm>
            <a:off x="4859338" y="2239963"/>
            <a:ext cx="2808287" cy="1836737"/>
          </a:xfrm>
          <a:prstGeom prst="rect">
            <a:avLst/>
          </a:prstGeom>
          <a:noFill/>
          <a:ln w="9525">
            <a:noFill/>
            <a:miter lim="800000"/>
            <a:headEnd/>
            <a:tailEnd/>
          </a:ln>
        </p:spPr>
      </p:pic>
      <p:pic>
        <p:nvPicPr>
          <p:cNvPr id="7" name="Picture 7"/>
          <p:cNvPicPr>
            <a:picLocks noChangeAspect="1" noChangeArrowheads="1"/>
          </p:cNvPicPr>
          <p:nvPr/>
        </p:nvPicPr>
        <p:blipFill>
          <a:blip r:embed="rId3"/>
          <a:srcRect/>
          <a:stretch>
            <a:fillRect/>
          </a:stretch>
        </p:blipFill>
        <p:spPr bwMode="auto">
          <a:xfrm>
            <a:off x="5724525" y="333375"/>
            <a:ext cx="914400" cy="1397000"/>
          </a:xfrm>
          <a:prstGeom prst="rect">
            <a:avLst/>
          </a:prstGeom>
          <a:noFill/>
          <a:ln w="9525">
            <a:noFill/>
            <a:miter lim="800000"/>
            <a:headEnd/>
            <a:tailEnd/>
          </a:ln>
        </p:spPr>
      </p:pic>
      <p:pic>
        <p:nvPicPr>
          <p:cNvPr id="8" name="Picture 9"/>
          <p:cNvPicPr>
            <a:picLocks noChangeAspect="1" noChangeArrowheads="1"/>
          </p:cNvPicPr>
          <p:nvPr/>
        </p:nvPicPr>
        <p:blipFill>
          <a:blip r:embed="rId4"/>
          <a:srcRect/>
          <a:stretch>
            <a:fillRect/>
          </a:stretch>
        </p:blipFill>
        <p:spPr bwMode="auto">
          <a:xfrm>
            <a:off x="5940425" y="4437063"/>
            <a:ext cx="2732088" cy="2030412"/>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5"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fltVal val="0"/>
                                          </p:val>
                                        </p:tav>
                                        <p:tav tm="100000">
                                          <p:val>
                                            <p:strVal val="#ppt_w"/>
                                          </p:val>
                                        </p:tav>
                                      </p:tavLst>
                                    </p:anim>
                                    <p:anim calcmode="lin" valueType="num">
                                      <p:cBhvr>
                                        <p:cTn id="8" dur="1000" fill="hold"/>
                                        <p:tgtEl>
                                          <p:spTgt spid="4"/>
                                        </p:tgtEl>
                                        <p:attrNameLst>
                                          <p:attrName>ppt_h</p:attrName>
                                        </p:attrNameLst>
                                      </p:cBhvr>
                                      <p:tavLst>
                                        <p:tav tm="0">
                                          <p:val>
                                            <p:fltVal val="0"/>
                                          </p:val>
                                        </p:tav>
                                        <p:tav tm="100000">
                                          <p:val>
                                            <p:strVal val="#ppt_h"/>
                                          </p:val>
                                        </p:tav>
                                      </p:tavLst>
                                    </p:anim>
                                    <p:anim calcmode="lin" valueType="num">
                                      <p:cBhvr>
                                        <p:cTn id="9" dur="1000" fill="hold"/>
                                        <p:tgtEl>
                                          <p:spTgt spid="4"/>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4"/>
                                        </p:tgtEl>
                                        <p:attrNameLst>
                                          <p:attrName>ppt_y</p:attrName>
                                        </p:attrNameLst>
                                      </p:cBhvr>
                                      <p:tavLst>
                                        <p:tav tm="0" fmla="#ppt_y+(sin(-2*pi*(1-$))*-#ppt_x+cos(-2*pi*(1-$))*(1-#ppt_y))*(1-$)">
                                          <p:val>
                                            <p:fltVal val="0"/>
                                          </p:val>
                                        </p:tav>
                                        <p:tav tm="100000">
                                          <p:val>
                                            <p:fltVal val="1"/>
                                          </p:val>
                                        </p:tav>
                                      </p:tavLst>
                                    </p:anim>
                                  </p:childTnLst>
                                </p:cTn>
                              </p:par>
                              <p:par>
                                <p:cTn id="11" presetID="35" presetClass="entr" presetSubtype="0" fill="hold" grpId="0" nodeType="with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fade">
                                      <p:cBhvr>
                                        <p:cTn id="13" dur="2000"/>
                                        <p:tgtEl>
                                          <p:spTgt spid="5"/>
                                        </p:tgtEl>
                                      </p:cBhvr>
                                    </p:animEffect>
                                    <p:anim calcmode="lin" valueType="num">
                                      <p:cBhvr>
                                        <p:cTn id="14" dur="2000" fill="hold"/>
                                        <p:tgtEl>
                                          <p:spTgt spid="5"/>
                                        </p:tgtEl>
                                        <p:attrNameLst>
                                          <p:attrName>style.rotation</p:attrName>
                                        </p:attrNameLst>
                                      </p:cBhvr>
                                      <p:tavLst>
                                        <p:tav tm="0">
                                          <p:val>
                                            <p:fltVal val="720"/>
                                          </p:val>
                                        </p:tav>
                                        <p:tav tm="100000">
                                          <p:val>
                                            <p:fltVal val="0"/>
                                          </p:val>
                                        </p:tav>
                                      </p:tavLst>
                                    </p:anim>
                                    <p:anim calcmode="lin" valueType="num">
                                      <p:cBhvr>
                                        <p:cTn id="15" dur="2000" fill="hold"/>
                                        <p:tgtEl>
                                          <p:spTgt spid="5"/>
                                        </p:tgtEl>
                                        <p:attrNameLst>
                                          <p:attrName>ppt_h</p:attrName>
                                        </p:attrNameLst>
                                      </p:cBhvr>
                                      <p:tavLst>
                                        <p:tav tm="0">
                                          <p:val>
                                            <p:fltVal val="0"/>
                                          </p:val>
                                        </p:tav>
                                        <p:tav tm="100000">
                                          <p:val>
                                            <p:strVal val="#ppt_h"/>
                                          </p:val>
                                        </p:tav>
                                      </p:tavLst>
                                    </p:anim>
                                    <p:anim calcmode="lin" valueType="num">
                                      <p:cBhvr>
                                        <p:cTn id="16" dur="2000" fill="hold"/>
                                        <p:tgtEl>
                                          <p:spTgt spid="5"/>
                                        </p:tgtEl>
                                        <p:attrNameLst>
                                          <p:attrName>ppt_w</p:attrName>
                                        </p:attrNameLst>
                                      </p:cBhvr>
                                      <p:tavLst>
                                        <p:tav tm="0">
                                          <p:val>
                                            <p:fltVal val="0"/>
                                          </p:val>
                                        </p:tav>
                                        <p:tav tm="100000">
                                          <p:val>
                                            <p:strVal val="#ppt_w"/>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8" presetClass="entr" presetSubtype="16" fill="hold" nodeType="click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diamond(in)">
                                      <p:cBhvr>
                                        <p:cTn id="21" dur="2000"/>
                                        <p:tgtEl>
                                          <p:spTgt spid="6"/>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35" presetClass="entr" presetSubtype="0" fill="hold" nodeType="clickEffect">
                                  <p:stCondLst>
                                    <p:cond delay="0"/>
                                  </p:stCondLst>
                                  <p:childTnLst>
                                    <p:set>
                                      <p:cBhvr>
                                        <p:cTn id="25" dur="1" fill="hold">
                                          <p:stCondLst>
                                            <p:cond delay="0"/>
                                          </p:stCondLst>
                                        </p:cTn>
                                        <p:tgtEl>
                                          <p:spTgt spid="7"/>
                                        </p:tgtEl>
                                        <p:attrNameLst>
                                          <p:attrName>style.visibility</p:attrName>
                                        </p:attrNameLst>
                                      </p:cBhvr>
                                      <p:to>
                                        <p:strVal val="visible"/>
                                      </p:to>
                                    </p:set>
                                    <p:animEffect transition="in" filter="fade">
                                      <p:cBhvr>
                                        <p:cTn id="26" dur="2000"/>
                                        <p:tgtEl>
                                          <p:spTgt spid="7"/>
                                        </p:tgtEl>
                                      </p:cBhvr>
                                    </p:animEffect>
                                    <p:anim calcmode="lin" valueType="num">
                                      <p:cBhvr>
                                        <p:cTn id="27" dur="2000" fill="hold"/>
                                        <p:tgtEl>
                                          <p:spTgt spid="7"/>
                                        </p:tgtEl>
                                        <p:attrNameLst>
                                          <p:attrName>style.rotation</p:attrName>
                                        </p:attrNameLst>
                                      </p:cBhvr>
                                      <p:tavLst>
                                        <p:tav tm="0">
                                          <p:val>
                                            <p:fltVal val="720"/>
                                          </p:val>
                                        </p:tav>
                                        <p:tav tm="100000">
                                          <p:val>
                                            <p:fltVal val="0"/>
                                          </p:val>
                                        </p:tav>
                                      </p:tavLst>
                                    </p:anim>
                                    <p:anim calcmode="lin" valueType="num">
                                      <p:cBhvr>
                                        <p:cTn id="28" dur="2000" fill="hold"/>
                                        <p:tgtEl>
                                          <p:spTgt spid="7"/>
                                        </p:tgtEl>
                                        <p:attrNameLst>
                                          <p:attrName>ppt_h</p:attrName>
                                        </p:attrNameLst>
                                      </p:cBhvr>
                                      <p:tavLst>
                                        <p:tav tm="0">
                                          <p:val>
                                            <p:fltVal val="0"/>
                                          </p:val>
                                        </p:tav>
                                        <p:tav tm="100000">
                                          <p:val>
                                            <p:strVal val="#ppt_h"/>
                                          </p:val>
                                        </p:tav>
                                      </p:tavLst>
                                    </p:anim>
                                    <p:anim calcmode="lin" valueType="num">
                                      <p:cBhvr>
                                        <p:cTn id="29" dur="2000" fill="hold"/>
                                        <p:tgtEl>
                                          <p:spTgt spid="7"/>
                                        </p:tgtEl>
                                        <p:attrNameLst>
                                          <p:attrName>ppt_w</p:attrName>
                                        </p:attrNameLst>
                                      </p:cBhvr>
                                      <p:tavLst>
                                        <p:tav tm="0">
                                          <p:val>
                                            <p:fltVal val="0"/>
                                          </p:val>
                                        </p:tav>
                                        <p:tav tm="100000">
                                          <p:val>
                                            <p:strVal val="#ppt_w"/>
                                          </p:val>
                                        </p:tav>
                                      </p:tavLst>
                                    </p:anim>
                                  </p:childTnLst>
                                </p:cTn>
                              </p:par>
                              <p:par>
                                <p:cTn id="30" presetID="8" presetClass="entr" presetSubtype="16" fill="hold" nodeType="withEffect">
                                  <p:stCondLst>
                                    <p:cond delay="0"/>
                                  </p:stCondLst>
                                  <p:childTnLst>
                                    <p:set>
                                      <p:cBhvr>
                                        <p:cTn id="31" dur="1" fill="hold">
                                          <p:stCondLst>
                                            <p:cond delay="0"/>
                                          </p:stCondLst>
                                        </p:cTn>
                                        <p:tgtEl>
                                          <p:spTgt spid="8"/>
                                        </p:tgtEl>
                                        <p:attrNameLst>
                                          <p:attrName>style.visibility</p:attrName>
                                        </p:attrNameLst>
                                      </p:cBhvr>
                                      <p:to>
                                        <p:strVal val="visible"/>
                                      </p:to>
                                    </p:set>
                                    <p:animEffect transition="in" filter="diamond(in)">
                                      <p:cBhvr>
                                        <p:cTn id="32"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2" name="WordArt 4"/>
          <p:cNvSpPr>
            <a:spLocks noChangeArrowheads="1" noChangeShapeType="1" noTextEdit="1"/>
          </p:cNvSpPr>
          <p:nvPr/>
        </p:nvSpPr>
        <p:spPr bwMode="auto">
          <a:xfrm>
            <a:off x="179388" y="260350"/>
            <a:ext cx="8964612" cy="1223963"/>
          </a:xfrm>
          <a:prstGeom prst="rect">
            <a:avLst/>
          </a:prstGeom>
        </p:spPr>
        <p:txBody>
          <a:bodyPr wrap="none" fromWordArt="1">
            <a:prstTxWarp prst="textPlain">
              <a:avLst>
                <a:gd name="adj" fmla="val 50000"/>
              </a:avLst>
            </a:prstTxWarp>
          </a:bodyPr>
          <a:lstStyle/>
          <a:p>
            <a:pPr algn="ctr"/>
            <a:r>
              <a:rPr lang="en-US" sz="3600" kern="10">
                <a:ln w="19050">
                  <a:solidFill>
                    <a:srgbClr val="99CCFF"/>
                  </a:solidFill>
                  <a:round/>
                  <a:headEnd/>
                  <a:tailEnd/>
                </a:ln>
                <a:solidFill>
                  <a:srgbClr val="FF0000"/>
                </a:solidFill>
                <a:effectLst>
                  <a:outerShdw dist="35921" dir="2700000" algn="ctr" rotWithShape="0">
                    <a:srgbClr val="990000"/>
                  </a:outerShdw>
                </a:effectLst>
                <a:latin typeface="Impact"/>
              </a:rPr>
              <a:t>SURGERY</a:t>
            </a:r>
            <a:endParaRPr lang="ru-RU" sz="3600" kern="10">
              <a:ln w="19050">
                <a:solidFill>
                  <a:srgbClr val="99CCFF"/>
                </a:solidFill>
                <a:round/>
                <a:headEnd/>
                <a:tailEnd/>
              </a:ln>
              <a:solidFill>
                <a:srgbClr val="FF0000"/>
              </a:solidFill>
              <a:effectLst>
                <a:outerShdw dist="35921" dir="2700000" algn="ctr" rotWithShape="0">
                  <a:srgbClr val="990000"/>
                </a:outerShdw>
              </a:effectLst>
              <a:latin typeface="Impact"/>
            </a:endParaRPr>
          </a:p>
        </p:txBody>
      </p:sp>
      <p:sp>
        <p:nvSpPr>
          <p:cNvPr id="53254" name="Rectangle 6"/>
          <p:cNvSpPr>
            <a:spLocks noChangeArrowheads="1"/>
          </p:cNvSpPr>
          <p:nvPr/>
        </p:nvSpPr>
        <p:spPr bwMode="auto">
          <a:xfrm>
            <a:off x="179388" y="1589088"/>
            <a:ext cx="8640762" cy="2554287"/>
          </a:xfrm>
          <a:prstGeom prst="rect">
            <a:avLst/>
          </a:prstGeom>
          <a:noFill/>
          <a:ln w="9525">
            <a:noFill/>
            <a:miter lim="800000"/>
            <a:headEnd/>
            <a:tailEnd/>
          </a:ln>
        </p:spPr>
        <p:txBody>
          <a:bodyPr anchor="ctr">
            <a:spAutoFit/>
          </a:bodyPr>
          <a:lstStyle/>
          <a:p>
            <a:r>
              <a:rPr lang="en-US" sz="3200">
                <a:solidFill>
                  <a:srgbClr val="000000"/>
                </a:solidFill>
                <a:latin typeface="Times New Roman" pitchFamily="18" charset="0"/>
                <a:cs typeface="Times New Roman" pitchFamily="18" charset="0"/>
              </a:rPr>
              <a:t>The earliest operations on the pericardium (the sac that surrounds the heart) took place in the 19th century and were performed by, among others, Francisco Romero, Dominique Jean Larrey, Henry Dalton, and Daniel Hale Williams.</a:t>
            </a:r>
          </a:p>
        </p:txBody>
      </p:sp>
      <p:pic>
        <p:nvPicPr>
          <p:cNvPr id="53255" name="Picture 7"/>
          <p:cNvPicPr>
            <a:picLocks noChangeAspect="1" noChangeArrowheads="1"/>
          </p:cNvPicPr>
          <p:nvPr/>
        </p:nvPicPr>
        <p:blipFill>
          <a:blip r:embed="rId2"/>
          <a:srcRect/>
          <a:stretch>
            <a:fillRect/>
          </a:stretch>
        </p:blipFill>
        <p:spPr bwMode="auto">
          <a:xfrm>
            <a:off x="611188" y="4143375"/>
            <a:ext cx="2881312" cy="2138363"/>
          </a:xfrm>
          <a:prstGeom prst="rect">
            <a:avLst/>
          </a:prstGeom>
          <a:noFill/>
          <a:ln w="9525">
            <a:noFill/>
            <a:miter lim="800000"/>
            <a:headEnd/>
            <a:tailEnd/>
          </a:ln>
        </p:spPr>
      </p:pic>
      <p:pic>
        <p:nvPicPr>
          <p:cNvPr id="53258" name="Picture 10"/>
          <p:cNvPicPr>
            <a:picLocks noChangeAspect="1" noChangeArrowheads="1"/>
          </p:cNvPicPr>
          <p:nvPr/>
        </p:nvPicPr>
        <p:blipFill>
          <a:blip r:embed="rId3"/>
          <a:srcRect/>
          <a:stretch>
            <a:fillRect/>
          </a:stretch>
        </p:blipFill>
        <p:spPr bwMode="auto">
          <a:xfrm>
            <a:off x="5508625" y="4019550"/>
            <a:ext cx="3024188" cy="2208213"/>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53252"/>
                                        </p:tgtEl>
                                        <p:attrNameLst>
                                          <p:attrName>style.visibility</p:attrName>
                                        </p:attrNameLst>
                                      </p:cBhvr>
                                      <p:to>
                                        <p:strVal val="visible"/>
                                      </p:to>
                                    </p:set>
                                    <p:animEffect transition="in" filter="wedge">
                                      <p:cBhvr>
                                        <p:cTn id="7" dur="2000"/>
                                        <p:tgtEl>
                                          <p:spTgt spid="5325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0" presetClass="entr" presetSubtype="0" fill="hold" grpId="0" nodeType="clickEffect">
                                  <p:stCondLst>
                                    <p:cond delay="0"/>
                                  </p:stCondLst>
                                  <p:childTnLst>
                                    <p:set>
                                      <p:cBhvr>
                                        <p:cTn id="11" dur="1" fill="hold">
                                          <p:stCondLst>
                                            <p:cond delay="0"/>
                                          </p:stCondLst>
                                        </p:cTn>
                                        <p:tgtEl>
                                          <p:spTgt spid="53254"/>
                                        </p:tgtEl>
                                        <p:attrNameLst>
                                          <p:attrName>style.visibility</p:attrName>
                                        </p:attrNameLst>
                                      </p:cBhvr>
                                      <p:to>
                                        <p:strVal val="visible"/>
                                      </p:to>
                                    </p:set>
                                    <p:animEffect transition="in" filter="fade">
                                      <p:cBhvr>
                                        <p:cTn id="12" dur="800" decel="100000"/>
                                        <p:tgtEl>
                                          <p:spTgt spid="53254"/>
                                        </p:tgtEl>
                                      </p:cBhvr>
                                    </p:animEffect>
                                    <p:anim calcmode="lin" valueType="num">
                                      <p:cBhvr>
                                        <p:cTn id="13" dur="800" decel="100000" fill="hold"/>
                                        <p:tgtEl>
                                          <p:spTgt spid="53254"/>
                                        </p:tgtEl>
                                        <p:attrNameLst>
                                          <p:attrName>style.rotation</p:attrName>
                                        </p:attrNameLst>
                                      </p:cBhvr>
                                      <p:tavLst>
                                        <p:tav tm="0">
                                          <p:val>
                                            <p:fltVal val="-90"/>
                                          </p:val>
                                        </p:tav>
                                        <p:tav tm="100000">
                                          <p:val>
                                            <p:fltVal val="0"/>
                                          </p:val>
                                        </p:tav>
                                      </p:tavLst>
                                    </p:anim>
                                    <p:anim calcmode="lin" valueType="num">
                                      <p:cBhvr>
                                        <p:cTn id="14" dur="800" decel="100000" fill="hold"/>
                                        <p:tgtEl>
                                          <p:spTgt spid="53254"/>
                                        </p:tgtEl>
                                        <p:attrNameLst>
                                          <p:attrName>ppt_x</p:attrName>
                                        </p:attrNameLst>
                                      </p:cBhvr>
                                      <p:tavLst>
                                        <p:tav tm="0">
                                          <p:val>
                                            <p:strVal val="#ppt_x+0.4"/>
                                          </p:val>
                                        </p:tav>
                                        <p:tav tm="100000">
                                          <p:val>
                                            <p:strVal val="#ppt_x-0.05"/>
                                          </p:val>
                                        </p:tav>
                                      </p:tavLst>
                                    </p:anim>
                                    <p:anim calcmode="lin" valueType="num">
                                      <p:cBhvr>
                                        <p:cTn id="15" dur="800" decel="100000" fill="hold"/>
                                        <p:tgtEl>
                                          <p:spTgt spid="53254"/>
                                        </p:tgtEl>
                                        <p:attrNameLst>
                                          <p:attrName>ppt_y</p:attrName>
                                        </p:attrNameLst>
                                      </p:cBhvr>
                                      <p:tavLst>
                                        <p:tav tm="0">
                                          <p:val>
                                            <p:strVal val="#ppt_y-0.4"/>
                                          </p:val>
                                        </p:tav>
                                        <p:tav tm="100000">
                                          <p:val>
                                            <p:strVal val="#ppt_y+0.1"/>
                                          </p:val>
                                        </p:tav>
                                      </p:tavLst>
                                    </p:anim>
                                    <p:anim calcmode="lin" valueType="num">
                                      <p:cBhvr>
                                        <p:cTn id="16" dur="200" accel="100000" fill="hold">
                                          <p:stCondLst>
                                            <p:cond delay="800"/>
                                          </p:stCondLst>
                                        </p:cTn>
                                        <p:tgtEl>
                                          <p:spTgt spid="53254"/>
                                        </p:tgtEl>
                                        <p:attrNameLst>
                                          <p:attrName>ppt_x</p:attrName>
                                        </p:attrNameLst>
                                      </p:cBhvr>
                                      <p:tavLst>
                                        <p:tav tm="0">
                                          <p:val>
                                            <p:strVal val="#ppt_x-0.05"/>
                                          </p:val>
                                        </p:tav>
                                        <p:tav tm="100000">
                                          <p:val>
                                            <p:strVal val="#ppt_x"/>
                                          </p:val>
                                        </p:tav>
                                      </p:tavLst>
                                    </p:anim>
                                    <p:anim calcmode="lin" valueType="num">
                                      <p:cBhvr>
                                        <p:cTn id="17" dur="200" accel="100000" fill="hold">
                                          <p:stCondLst>
                                            <p:cond delay="800"/>
                                          </p:stCondLst>
                                        </p:cTn>
                                        <p:tgtEl>
                                          <p:spTgt spid="53254"/>
                                        </p:tgtEl>
                                        <p:attrNameLst>
                                          <p:attrName>ppt_y</p:attrName>
                                        </p:attrNameLst>
                                      </p:cBhvr>
                                      <p:tavLst>
                                        <p:tav tm="0">
                                          <p:val>
                                            <p:strVal val="#ppt_y+0.1"/>
                                          </p:val>
                                        </p:tav>
                                        <p:tav tm="100000">
                                          <p:val>
                                            <p:strVal val="#ppt_y"/>
                                          </p:val>
                                        </p:tav>
                                      </p:tavLst>
                                    </p:anim>
                                  </p:childTnLst>
                                </p:cTn>
                              </p:par>
                              <p:par>
                                <p:cTn id="18" presetID="30" presetClass="entr" presetSubtype="0" fill="hold" nodeType="withEffect">
                                  <p:stCondLst>
                                    <p:cond delay="0"/>
                                  </p:stCondLst>
                                  <p:childTnLst>
                                    <p:set>
                                      <p:cBhvr>
                                        <p:cTn id="19" dur="1" fill="hold">
                                          <p:stCondLst>
                                            <p:cond delay="0"/>
                                          </p:stCondLst>
                                        </p:cTn>
                                        <p:tgtEl>
                                          <p:spTgt spid="53255"/>
                                        </p:tgtEl>
                                        <p:attrNameLst>
                                          <p:attrName>style.visibility</p:attrName>
                                        </p:attrNameLst>
                                      </p:cBhvr>
                                      <p:to>
                                        <p:strVal val="visible"/>
                                      </p:to>
                                    </p:set>
                                    <p:animEffect transition="in" filter="fade">
                                      <p:cBhvr>
                                        <p:cTn id="20" dur="800" decel="100000"/>
                                        <p:tgtEl>
                                          <p:spTgt spid="53255"/>
                                        </p:tgtEl>
                                      </p:cBhvr>
                                    </p:animEffect>
                                    <p:anim calcmode="lin" valueType="num">
                                      <p:cBhvr>
                                        <p:cTn id="21" dur="800" decel="100000" fill="hold"/>
                                        <p:tgtEl>
                                          <p:spTgt spid="53255"/>
                                        </p:tgtEl>
                                        <p:attrNameLst>
                                          <p:attrName>style.rotation</p:attrName>
                                        </p:attrNameLst>
                                      </p:cBhvr>
                                      <p:tavLst>
                                        <p:tav tm="0">
                                          <p:val>
                                            <p:fltVal val="-90"/>
                                          </p:val>
                                        </p:tav>
                                        <p:tav tm="100000">
                                          <p:val>
                                            <p:fltVal val="0"/>
                                          </p:val>
                                        </p:tav>
                                      </p:tavLst>
                                    </p:anim>
                                    <p:anim calcmode="lin" valueType="num">
                                      <p:cBhvr>
                                        <p:cTn id="22" dur="800" decel="100000" fill="hold"/>
                                        <p:tgtEl>
                                          <p:spTgt spid="53255"/>
                                        </p:tgtEl>
                                        <p:attrNameLst>
                                          <p:attrName>ppt_x</p:attrName>
                                        </p:attrNameLst>
                                      </p:cBhvr>
                                      <p:tavLst>
                                        <p:tav tm="0">
                                          <p:val>
                                            <p:strVal val="#ppt_x+0.4"/>
                                          </p:val>
                                        </p:tav>
                                        <p:tav tm="100000">
                                          <p:val>
                                            <p:strVal val="#ppt_x-0.05"/>
                                          </p:val>
                                        </p:tav>
                                      </p:tavLst>
                                    </p:anim>
                                    <p:anim calcmode="lin" valueType="num">
                                      <p:cBhvr>
                                        <p:cTn id="23" dur="800" decel="100000" fill="hold"/>
                                        <p:tgtEl>
                                          <p:spTgt spid="53255"/>
                                        </p:tgtEl>
                                        <p:attrNameLst>
                                          <p:attrName>ppt_y</p:attrName>
                                        </p:attrNameLst>
                                      </p:cBhvr>
                                      <p:tavLst>
                                        <p:tav tm="0">
                                          <p:val>
                                            <p:strVal val="#ppt_y-0.4"/>
                                          </p:val>
                                        </p:tav>
                                        <p:tav tm="100000">
                                          <p:val>
                                            <p:strVal val="#ppt_y+0.1"/>
                                          </p:val>
                                        </p:tav>
                                      </p:tavLst>
                                    </p:anim>
                                    <p:anim calcmode="lin" valueType="num">
                                      <p:cBhvr>
                                        <p:cTn id="24" dur="200" accel="100000" fill="hold">
                                          <p:stCondLst>
                                            <p:cond delay="800"/>
                                          </p:stCondLst>
                                        </p:cTn>
                                        <p:tgtEl>
                                          <p:spTgt spid="53255"/>
                                        </p:tgtEl>
                                        <p:attrNameLst>
                                          <p:attrName>ppt_x</p:attrName>
                                        </p:attrNameLst>
                                      </p:cBhvr>
                                      <p:tavLst>
                                        <p:tav tm="0">
                                          <p:val>
                                            <p:strVal val="#ppt_x-0.05"/>
                                          </p:val>
                                        </p:tav>
                                        <p:tav tm="100000">
                                          <p:val>
                                            <p:strVal val="#ppt_x"/>
                                          </p:val>
                                        </p:tav>
                                      </p:tavLst>
                                    </p:anim>
                                    <p:anim calcmode="lin" valueType="num">
                                      <p:cBhvr>
                                        <p:cTn id="25" dur="200" accel="100000" fill="hold">
                                          <p:stCondLst>
                                            <p:cond delay="800"/>
                                          </p:stCondLst>
                                        </p:cTn>
                                        <p:tgtEl>
                                          <p:spTgt spid="53255"/>
                                        </p:tgtEl>
                                        <p:attrNameLst>
                                          <p:attrName>ppt_y</p:attrName>
                                        </p:attrNameLst>
                                      </p:cBhvr>
                                      <p:tavLst>
                                        <p:tav tm="0">
                                          <p:val>
                                            <p:strVal val="#ppt_y+0.1"/>
                                          </p:val>
                                        </p:tav>
                                        <p:tav tm="100000">
                                          <p:val>
                                            <p:strVal val="#ppt_y"/>
                                          </p:val>
                                        </p:tav>
                                      </p:tavLst>
                                    </p:anim>
                                  </p:childTnLst>
                                </p:cTn>
                              </p:par>
                              <p:par>
                                <p:cTn id="26" presetID="30" presetClass="entr" presetSubtype="0" fill="hold" nodeType="withEffect">
                                  <p:stCondLst>
                                    <p:cond delay="0"/>
                                  </p:stCondLst>
                                  <p:childTnLst>
                                    <p:set>
                                      <p:cBhvr>
                                        <p:cTn id="27" dur="1" fill="hold">
                                          <p:stCondLst>
                                            <p:cond delay="0"/>
                                          </p:stCondLst>
                                        </p:cTn>
                                        <p:tgtEl>
                                          <p:spTgt spid="53258"/>
                                        </p:tgtEl>
                                        <p:attrNameLst>
                                          <p:attrName>style.visibility</p:attrName>
                                        </p:attrNameLst>
                                      </p:cBhvr>
                                      <p:to>
                                        <p:strVal val="visible"/>
                                      </p:to>
                                    </p:set>
                                    <p:animEffect transition="in" filter="fade">
                                      <p:cBhvr>
                                        <p:cTn id="28" dur="800" decel="100000"/>
                                        <p:tgtEl>
                                          <p:spTgt spid="53258"/>
                                        </p:tgtEl>
                                      </p:cBhvr>
                                    </p:animEffect>
                                    <p:anim calcmode="lin" valueType="num">
                                      <p:cBhvr>
                                        <p:cTn id="29" dur="800" decel="100000" fill="hold"/>
                                        <p:tgtEl>
                                          <p:spTgt spid="53258"/>
                                        </p:tgtEl>
                                        <p:attrNameLst>
                                          <p:attrName>style.rotation</p:attrName>
                                        </p:attrNameLst>
                                      </p:cBhvr>
                                      <p:tavLst>
                                        <p:tav tm="0">
                                          <p:val>
                                            <p:fltVal val="-90"/>
                                          </p:val>
                                        </p:tav>
                                        <p:tav tm="100000">
                                          <p:val>
                                            <p:fltVal val="0"/>
                                          </p:val>
                                        </p:tav>
                                      </p:tavLst>
                                    </p:anim>
                                    <p:anim calcmode="lin" valueType="num">
                                      <p:cBhvr>
                                        <p:cTn id="30" dur="800" decel="100000" fill="hold"/>
                                        <p:tgtEl>
                                          <p:spTgt spid="53258"/>
                                        </p:tgtEl>
                                        <p:attrNameLst>
                                          <p:attrName>ppt_x</p:attrName>
                                        </p:attrNameLst>
                                      </p:cBhvr>
                                      <p:tavLst>
                                        <p:tav tm="0">
                                          <p:val>
                                            <p:strVal val="#ppt_x+0.4"/>
                                          </p:val>
                                        </p:tav>
                                        <p:tav tm="100000">
                                          <p:val>
                                            <p:strVal val="#ppt_x-0.05"/>
                                          </p:val>
                                        </p:tav>
                                      </p:tavLst>
                                    </p:anim>
                                    <p:anim calcmode="lin" valueType="num">
                                      <p:cBhvr>
                                        <p:cTn id="31" dur="800" decel="100000" fill="hold"/>
                                        <p:tgtEl>
                                          <p:spTgt spid="53258"/>
                                        </p:tgtEl>
                                        <p:attrNameLst>
                                          <p:attrName>ppt_y</p:attrName>
                                        </p:attrNameLst>
                                      </p:cBhvr>
                                      <p:tavLst>
                                        <p:tav tm="0">
                                          <p:val>
                                            <p:strVal val="#ppt_y-0.4"/>
                                          </p:val>
                                        </p:tav>
                                        <p:tav tm="100000">
                                          <p:val>
                                            <p:strVal val="#ppt_y+0.1"/>
                                          </p:val>
                                        </p:tav>
                                      </p:tavLst>
                                    </p:anim>
                                    <p:anim calcmode="lin" valueType="num">
                                      <p:cBhvr>
                                        <p:cTn id="32" dur="200" accel="100000" fill="hold">
                                          <p:stCondLst>
                                            <p:cond delay="800"/>
                                          </p:stCondLst>
                                        </p:cTn>
                                        <p:tgtEl>
                                          <p:spTgt spid="53258"/>
                                        </p:tgtEl>
                                        <p:attrNameLst>
                                          <p:attrName>ppt_x</p:attrName>
                                        </p:attrNameLst>
                                      </p:cBhvr>
                                      <p:tavLst>
                                        <p:tav tm="0">
                                          <p:val>
                                            <p:strVal val="#ppt_x-0.05"/>
                                          </p:val>
                                        </p:tav>
                                        <p:tav tm="100000">
                                          <p:val>
                                            <p:strVal val="#ppt_x"/>
                                          </p:val>
                                        </p:tav>
                                      </p:tavLst>
                                    </p:anim>
                                    <p:anim calcmode="lin" valueType="num">
                                      <p:cBhvr>
                                        <p:cTn id="33" dur="200" accel="100000" fill="hold">
                                          <p:stCondLst>
                                            <p:cond delay="800"/>
                                          </p:stCondLst>
                                        </p:cTn>
                                        <p:tgtEl>
                                          <p:spTgt spid="53258"/>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52" grpId="0" animBg="1"/>
      <p:bldP spid="5325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8"/>
          <p:cNvSpPr>
            <a:spLocks noGrp="1" noChangeArrowheads="1"/>
          </p:cNvSpPr>
          <p:nvPr>
            <p:ph idx="1"/>
          </p:nvPr>
        </p:nvSpPr>
        <p:spPr>
          <a:xfrm>
            <a:off x="468313" y="1628775"/>
            <a:ext cx="8229600" cy="4081463"/>
          </a:xfrm>
        </p:spPr>
        <p:txBody>
          <a:bodyPr anchor="ctr">
            <a:spAutoFit/>
          </a:bodyPr>
          <a:lstStyle/>
          <a:p>
            <a:pPr algn="ctr" eaLnBrk="1" hangingPunct="1">
              <a:defRPr/>
            </a:pPr>
            <a:endParaRPr lang="ru-RU" sz="3600" dirty="0" smtClean="0">
              <a:solidFill>
                <a:srgbClr val="000000"/>
              </a:solidFill>
              <a:latin typeface="Times New Roman" pitchFamily="18" charset="0"/>
              <a:cs typeface="Times New Roman" pitchFamily="18" charset="0"/>
            </a:endParaRPr>
          </a:p>
          <a:p>
            <a:pPr algn="ctr" eaLnBrk="1" hangingPunct="1">
              <a:defRPr/>
            </a:pPr>
            <a:r>
              <a:rPr lang="en-US" sz="3600" dirty="0" smtClean="0">
                <a:solidFill>
                  <a:srgbClr val="000000"/>
                </a:solidFill>
                <a:latin typeface="Times New Roman" pitchFamily="18" charset="0"/>
                <a:cs typeface="Times New Roman" pitchFamily="18" charset="0"/>
              </a:rPr>
              <a:t>e.g. general surgery, trauma surgery, cardiovascular surgery, neurosurgery, maxillofacial surgery, orthopedic surgery, otolaryngology, plastic surgery, oncologic surgery, vascular surgery, and pediatric surgery. </a:t>
            </a:r>
          </a:p>
        </p:txBody>
      </p:sp>
      <p:sp>
        <p:nvSpPr>
          <p:cNvPr id="5" name="Скругленный прямоугольник 4"/>
          <p:cNvSpPr/>
          <p:nvPr/>
        </p:nvSpPr>
        <p:spPr>
          <a:xfrm>
            <a:off x="468313" y="404813"/>
            <a:ext cx="8351837" cy="100806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200" b="1" dirty="0">
                <a:solidFill>
                  <a:srgbClr val="FF0000"/>
                </a:solidFill>
              </a:rPr>
              <a:t>Surgery has many subspecialties</a:t>
            </a:r>
            <a:endParaRPr lang="ru-RU" sz="3200" b="1" dirty="0">
              <a:solidFill>
                <a:srgbClr val="FF0000"/>
              </a:solidFill>
            </a:endParaRPr>
          </a:p>
        </p:txBody>
      </p:sp>
      <p:sp>
        <p:nvSpPr>
          <p:cNvPr id="6" name="Стрелка вниз 5"/>
          <p:cNvSpPr/>
          <p:nvPr/>
        </p:nvSpPr>
        <p:spPr>
          <a:xfrm>
            <a:off x="4176713" y="1425575"/>
            <a:ext cx="935037" cy="99536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800" decel="100000"/>
                                        <p:tgtEl>
                                          <p:spTgt spid="4"/>
                                        </p:tgtEl>
                                      </p:cBhvr>
                                    </p:animEffect>
                                    <p:anim calcmode="lin" valueType="num">
                                      <p:cBhvr>
                                        <p:cTn id="8" dur="800" decel="100000" fill="hold"/>
                                        <p:tgtEl>
                                          <p:spTgt spid="4"/>
                                        </p:tgtEl>
                                        <p:attrNameLst>
                                          <p:attrName>style.rotation</p:attrName>
                                        </p:attrNameLst>
                                      </p:cBhvr>
                                      <p:tavLst>
                                        <p:tav tm="0">
                                          <p:val>
                                            <p:fltVal val="-90"/>
                                          </p:val>
                                        </p:tav>
                                        <p:tav tm="100000">
                                          <p:val>
                                            <p:fltVal val="0"/>
                                          </p:val>
                                        </p:tav>
                                      </p:tavLst>
                                    </p:anim>
                                    <p:anim calcmode="lin" valueType="num">
                                      <p:cBhvr>
                                        <p:cTn id="9" dur="800" decel="100000" fill="hold"/>
                                        <p:tgtEl>
                                          <p:spTgt spid="4"/>
                                        </p:tgtEl>
                                        <p:attrNameLst>
                                          <p:attrName>ppt_x</p:attrName>
                                        </p:attrNameLst>
                                      </p:cBhvr>
                                      <p:tavLst>
                                        <p:tav tm="0">
                                          <p:val>
                                            <p:strVal val="#ppt_x+0.4"/>
                                          </p:val>
                                        </p:tav>
                                        <p:tav tm="100000">
                                          <p:val>
                                            <p:strVal val="#ppt_x-0.05"/>
                                          </p:val>
                                        </p:tav>
                                      </p:tavLst>
                                    </p:anim>
                                    <p:anim calcmode="lin" valueType="num">
                                      <p:cBhvr>
                                        <p:cTn id="10" dur="800" decel="100000" fill="hold"/>
                                        <p:tgtEl>
                                          <p:spTgt spid="4"/>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4"/>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4"/>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300" name="Rectangle 4"/>
          <p:cNvSpPr>
            <a:spLocks noChangeArrowheads="1"/>
          </p:cNvSpPr>
          <p:nvPr/>
        </p:nvSpPr>
        <p:spPr bwMode="auto">
          <a:xfrm>
            <a:off x="250825" y="-171450"/>
            <a:ext cx="8583613" cy="1708150"/>
          </a:xfrm>
          <a:prstGeom prst="rect">
            <a:avLst/>
          </a:prstGeom>
          <a:noFill/>
          <a:ln w="9525">
            <a:noFill/>
            <a:miter lim="800000"/>
            <a:headEnd/>
            <a:tailEnd/>
          </a:ln>
        </p:spPr>
        <p:txBody>
          <a:bodyPr wrap="none" anchor="ctr">
            <a:spAutoFit/>
          </a:bodyPr>
          <a:lstStyle/>
          <a:p>
            <a:r>
              <a:rPr lang="en-US" sz="10600">
                <a:solidFill>
                  <a:srgbClr val="FF0000"/>
                </a:solidFill>
              </a:rPr>
              <a:t>Neurosurgery</a:t>
            </a:r>
            <a:r>
              <a:rPr lang="en-US" sz="9600">
                <a:solidFill>
                  <a:srgbClr val="FF0000"/>
                </a:solidFill>
              </a:rPr>
              <a:t> </a:t>
            </a:r>
          </a:p>
        </p:txBody>
      </p:sp>
      <p:pic>
        <p:nvPicPr>
          <p:cNvPr id="55301" name="Picture 5"/>
          <p:cNvPicPr>
            <a:picLocks noChangeAspect="1" noChangeArrowheads="1"/>
          </p:cNvPicPr>
          <p:nvPr/>
        </p:nvPicPr>
        <p:blipFill>
          <a:blip r:embed="rId3"/>
          <a:srcRect/>
          <a:stretch>
            <a:fillRect/>
          </a:stretch>
        </p:blipFill>
        <p:spPr bwMode="auto">
          <a:xfrm>
            <a:off x="5724525" y="1700213"/>
            <a:ext cx="3124200" cy="4032250"/>
          </a:xfrm>
          <a:prstGeom prst="rect">
            <a:avLst/>
          </a:prstGeom>
          <a:noFill/>
          <a:ln w="9525">
            <a:noFill/>
            <a:miter lim="800000"/>
            <a:headEnd/>
            <a:tailEnd/>
          </a:ln>
        </p:spPr>
      </p:pic>
      <p:sp>
        <p:nvSpPr>
          <p:cNvPr id="55302" name="Rectangle 6"/>
          <p:cNvSpPr>
            <a:spLocks noChangeArrowheads="1"/>
          </p:cNvSpPr>
          <p:nvPr/>
        </p:nvSpPr>
        <p:spPr bwMode="auto">
          <a:xfrm>
            <a:off x="250825" y="1400175"/>
            <a:ext cx="5824538" cy="3046413"/>
          </a:xfrm>
          <a:prstGeom prst="rect">
            <a:avLst/>
          </a:prstGeom>
          <a:noFill/>
          <a:ln w="9525">
            <a:noFill/>
            <a:miter lim="800000"/>
            <a:headEnd/>
            <a:tailEnd/>
          </a:ln>
        </p:spPr>
        <p:txBody>
          <a:bodyPr anchor="ctr">
            <a:spAutoFit/>
          </a:bodyPr>
          <a:lstStyle/>
          <a:p>
            <a:r>
              <a:rPr lang="en-US" sz="3200">
                <a:solidFill>
                  <a:srgbClr val="000000"/>
                </a:solidFill>
                <a:latin typeface="Times New Roman" pitchFamily="18" charset="0"/>
                <a:cs typeface="Times New Roman" pitchFamily="18" charset="0"/>
              </a:rPr>
              <a:t>Neurosurgery is the surgical discipline focused on treating those central, peripheral nervous system and spinal column diseases amenable to surgical intervention. </a:t>
            </a:r>
          </a:p>
        </p:txBody>
      </p:sp>
      <p:pic>
        <p:nvPicPr>
          <p:cNvPr id="55305" name="Picture 9"/>
          <p:cNvPicPr>
            <a:picLocks noChangeAspect="1" noChangeArrowheads="1"/>
          </p:cNvPicPr>
          <p:nvPr/>
        </p:nvPicPr>
        <p:blipFill>
          <a:blip r:embed="rId4"/>
          <a:srcRect/>
          <a:stretch>
            <a:fillRect/>
          </a:stretch>
        </p:blipFill>
        <p:spPr bwMode="auto">
          <a:xfrm>
            <a:off x="250825" y="4500563"/>
            <a:ext cx="2233613" cy="1665287"/>
          </a:xfrm>
          <a:prstGeom prst="rect">
            <a:avLst/>
          </a:prstGeom>
          <a:noFill/>
          <a:ln w="9525">
            <a:noFill/>
            <a:miter lim="800000"/>
            <a:headEnd/>
            <a:tailEnd/>
          </a:ln>
        </p:spPr>
      </p:pic>
      <p:pic>
        <p:nvPicPr>
          <p:cNvPr id="55306" name="Picture 10"/>
          <p:cNvPicPr>
            <a:picLocks noChangeAspect="1" noChangeArrowheads="1"/>
          </p:cNvPicPr>
          <p:nvPr/>
        </p:nvPicPr>
        <p:blipFill>
          <a:blip r:embed="rId5"/>
          <a:srcRect/>
          <a:stretch>
            <a:fillRect/>
          </a:stretch>
        </p:blipFill>
        <p:spPr bwMode="auto">
          <a:xfrm>
            <a:off x="2700338" y="4437063"/>
            <a:ext cx="2663825" cy="1728787"/>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55300"/>
                                        </p:tgtEl>
                                        <p:attrNameLst>
                                          <p:attrName>style.visibility</p:attrName>
                                        </p:attrNameLst>
                                      </p:cBhvr>
                                      <p:to>
                                        <p:strVal val="visible"/>
                                      </p:to>
                                    </p:set>
                                    <p:animEffect transition="in" filter="checkerboard(across)">
                                      <p:cBhvr>
                                        <p:cTn id="7" dur="500"/>
                                        <p:tgtEl>
                                          <p:spTgt spid="5530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3" presetClass="entr" presetSubtype="16" fill="hold" nodeType="clickEffect">
                                  <p:stCondLst>
                                    <p:cond delay="0"/>
                                  </p:stCondLst>
                                  <p:childTnLst>
                                    <p:set>
                                      <p:cBhvr>
                                        <p:cTn id="11" dur="1" fill="hold">
                                          <p:stCondLst>
                                            <p:cond delay="0"/>
                                          </p:stCondLst>
                                        </p:cTn>
                                        <p:tgtEl>
                                          <p:spTgt spid="55301"/>
                                        </p:tgtEl>
                                        <p:attrNameLst>
                                          <p:attrName>style.visibility</p:attrName>
                                        </p:attrNameLst>
                                      </p:cBhvr>
                                      <p:to>
                                        <p:strVal val="visible"/>
                                      </p:to>
                                    </p:set>
                                    <p:animEffect transition="in" filter="plus(in)">
                                      <p:cBhvr>
                                        <p:cTn id="12" dur="2000"/>
                                        <p:tgtEl>
                                          <p:spTgt spid="55301"/>
                                        </p:tgtEl>
                                      </p:cBhvr>
                                    </p:animEffect>
                                  </p:childTnLst>
                                </p:cTn>
                              </p:par>
                              <p:par>
                                <p:cTn id="13" presetID="13" presetClass="entr" presetSubtype="16" fill="hold" grpId="0" nodeType="withEffect">
                                  <p:stCondLst>
                                    <p:cond delay="0"/>
                                  </p:stCondLst>
                                  <p:childTnLst>
                                    <p:set>
                                      <p:cBhvr>
                                        <p:cTn id="14" dur="1" fill="hold">
                                          <p:stCondLst>
                                            <p:cond delay="0"/>
                                          </p:stCondLst>
                                        </p:cTn>
                                        <p:tgtEl>
                                          <p:spTgt spid="55302"/>
                                        </p:tgtEl>
                                        <p:attrNameLst>
                                          <p:attrName>style.visibility</p:attrName>
                                        </p:attrNameLst>
                                      </p:cBhvr>
                                      <p:to>
                                        <p:strVal val="visible"/>
                                      </p:to>
                                    </p:set>
                                    <p:animEffect transition="in" filter="plus(in)">
                                      <p:cBhvr>
                                        <p:cTn id="15" dur="2000"/>
                                        <p:tgtEl>
                                          <p:spTgt spid="55302"/>
                                        </p:tgtEl>
                                      </p:cBhvr>
                                    </p:animEffect>
                                  </p:childTnLst>
                                </p:cTn>
                              </p:par>
                              <p:par>
                                <p:cTn id="16" presetID="13" presetClass="entr" presetSubtype="16" fill="hold" nodeType="withEffect">
                                  <p:stCondLst>
                                    <p:cond delay="0"/>
                                  </p:stCondLst>
                                  <p:childTnLst>
                                    <p:set>
                                      <p:cBhvr>
                                        <p:cTn id="17" dur="1" fill="hold">
                                          <p:stCondLst>
                                            <p:cond delay="0"/>
                                          </p:stCondLst>
                                        </p:cTn>
                                        <p:tgtEl>
                                          <p:spTgt spid="55305"/>
                                        </p:tgtEl>
                                        <p:attrNameLst>
                                          <p:attrName>style.visibility</p:attrName>
                                        </p:attrNameLst>
                                      </p:cBhvr>
                                      <p:to>
                                        <p:strVal val="visible"/>
                                      </p:to>
                                    </p:set>
                                    <p:animEffect transition="in" filter="plus(in)">
                                      <p:cBhvr>
                                        <p:cTn id="18" dur="2000"/>
                                        <p:tgtEl>
                                          <p:spTgt spid="55305"/>
                                        </p:tgtEl>
                                      </p:cBhvr>
                                    </p:animEffect>
                                  </p:childTnLst>
                                </p:cTn>
                              </p:par>
                              <p:par>
                                <p:cTn id="19" presetID="13" presetClass="entr" presetSubtype="16" fill="hold" nodeType="withEffect">
                                  <p:stCondLst>
                                    <p:cond delay="0"/>
                                  </p:stCondLst>
                                  <p:childTnLst>
                                    <p:set>
                                      <p:cBhvr>
                                        <p:cTn id="20" dur="1" fill="hold">
                                          <p:stCondLst>
                                            <p:cond delay="0"/>
                                          </p:stCondLst>
                                        </p:cTn>
                                        <p:tgtEl>
                                          <p:spTgt spid="55306"/>
                                        </p:tgtEl>
                                        <p:attrNameLst>
                                          <p:attrName>style.visibility</p:attrName>
                                        </p:attrNameLst>
                                      </p:cBhvr>
                                      <p:to>
                                        <p:strVal val="visible"/>
                                      </p:to>
                                    </p:set>
                                    <p:animEffect transition="in" filter="plus(in)">
                                      <p:cBhvr>
                                        <p:cTn id="21" dur="2000"/>
                                        <p:tgtEl>
                                          <p:spTgt spid="5530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300" grpId="0"/>
      <p:bldP spid="5530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eaLnBrk="1" hangingPunct="1">
              <a:defRPr/>
            </a:pPr>
            <a:r>
              <a:rPr lang="en-US" dirty="0" smtClean="0"/>
              <a:t>Complete the sentences</a:t>
            </a:r>
            <a:r>
              <a:rPr lang="kk-KZ" dirty="0" smtClean="0"/>
              <a:t> Сөйлемді жалғастыр</a:t>
            </a:r>
            <a:endParaRPr lang="ru-RU" dirty="0" smtClean="0"/>
          </a:p>
        </p:txBody>
      </p:sp>
      <p:sp>
        <p:nvSpPr>
          <p:cNvPr id="3" name="Объект 2"/>
          <p:cNvSpPr>
            <a:spLocks noGrp="1"/>
          </p:cNvSpPr>
          <p:nvPr>
            <p:ph idx="1"/>
          </p:nvPr>
        </p:nvSpPr>
        <p:spPr>
          <a:xfrm>
            <a:off x="179388" y="1981200"/>
            <a:ext cx="8713787" cy="4114800"/>
          </a:xfrm>
        </p:spPr>
        <p:txBody>
          <a:bodyPr/>
          <a:lstStyle/>
          <a:p>
            <a:pPr algn="ctr" eaLnBrk="1" hangingPunct="1">
              <a:buFont typeface="Wingdings" pitchFamily="2" charset="2"/>
              <a:buChar char="§"/>
              <a:defRPr/>
            </a:pPr>
            <a:r>
              <a:rPr lang="en-US" sz="3600" dirty="0" smtClean="0">
                <a:solidFill>
                  <a:srgbClr val="0070C0"/>
                </a:solidFill>
                <a:latin typeface="Times New Roman" pitchFamily="18" charset="0"/>
                <a:cs typeface="Times New Roman" pitchFamily="18" charset="0"/>
              </a:rPr>
              <a:t>E.g. Orthopedic surgery or orthopedics is…</a:t>
            </a:r>
          </a:p>
          <a:p>
            <a:pPr eaLnBrk="1" hangingPunct="1">
              <a:defRPr/>
            </a:pPr>
            <a:r>
              <a:rPr lang="en-US" sz="3600" dirty="0" smtClean="0">
                <a:solidFill>
                  <a:srgbClr val="0070C0"/>
                </a:solidFill>
                <a:latin typeface="Times New Roman" pitchFamily="18" charset="0"/>
                <a:cs typeface="Times New Roman" pitchFamily="18" charset="0"/>
              </a:rPr>
              <a:t> </a:t>
            </a:r>
            <a:r>
              <a:rPr lang="ru-RU" sz="3600" dirty="0" err="1" smtClean="0">
                <a:solidFill>
                  <a:srgbClr val="0070C0"/>
                </a:solidFill>
                <a:latin typeface="Times New Roman" pitchFamily="18" charset="0"/>
                <a:cs typeface="Times New Roman" pitchFamily="18" charset="0"/>
              </a:rPr>
              <a:t>Pediatric</a:t>
            </a:r>
            <a:r>
              <a:rPr lang="ru-RU" sz="3600" dirty="0" smtClean="0">
                <a:solidFill>
                  <a:srgbClr val="0070C0"/>
                </a:solidFill>
                <a:latin typeface="Times New Roman" pitchFamily="18" charset="0"/>
                <a:cs typeface="Times New Roman" pitchFamily="18" charset="0"/>
              </a:rPr>
              <a:t> </a:t>
            </a:r>
            <a:r>
              <a:rPr lang="ru-RU" sz="3600" dirty="0" err="1" smtClean="0">
                <a:solidFill>
                  <a:srgbClr val="0070C0"/>
                </a:solidFill>
                <a:latin typeface="Times New Roman" pitchFamily="18" charset="0"/>
                <a:cs typeface="Times New Roman" pitchFamily="18" charset="0"/>
              </a:rPr>
              <a:t>surgery</a:t>
            </a:r>
            <a:r>
              <a:rPr lang="ru-RU" sz="3600" dirty="0" smtClean="0">
                <a:solidFill>
                  <a:srgbClr val="0070C0"/>
                </a:solidFill>
                <a:latin typeface="Times New Roman" pitchFamily="18" charset="0"/>
                <a:cs typeface="Times New Roman" pitchFamily="18" charset="0"/>
              </a:rPr>
              <a:t>  </a:t>
            </a:r>
            <a:r>
              <a:rPr lang="ru-RU" sz="3600" dirty="0" err="1" smtClean="0">
                <a:solidFill>
                  <a:srgbClr val="0070C0"/>
                </a:solidFill>
                <a:latin typeface="Times New Roman" pitchFamily="18" charset="0"/>
                <a:cs typeface="Times New Roman" pitchFamily="18" charset="0"/>
              </a:rPr>
              <a:t>is</a:t>
            </a:r>
            <a:r>
              <a:rPr lang="en-US" sz="3600" dirty="0" smtClean="0">
                <a:solidFill>
                  <a:srgbClr val="0070C0"/>
                </a:solidFill>
                <a:latin typeface="Times New Roman" pitchFamily="18" charset="0"/>
                <a:cs typeface="Times New Roman" pitchFamily="18" charset="0"/>
              </a:rPr>
              <a:t> …</a:t>
            </a:r>
          </a:p>
          <a:p>
            <a:pPr eaLnBrk="1" hangingPunct="1">
              <a:defRPr/>
            </a:pPr>
            <a:r>
              <a:rPr lang="ru-RU" sz="3600" dirty="0" err="1" smtClean="0">
                <a:solidFill>
                  <a:srgbClr val="0070C0"/>
                </a:solidFill>
                <a:latin typeface="Times New Roman" pitchFamily="18" charset="0"/>
                <a:cs typeface="Times New Roman" pitchFamily="18" charset="0"/>
              </a:rPr>
              <a:t>An</a:t>
            </a:r>
            <a:r>
              <a:rPr lang="ru-RU" sz="3600" dirty="0" smtClean="0">
                <a:solidFill>
                  <a:srgbClr val="0070C0"/>
                </a:solidFill>
                <a:latin typeface="Times New Roman" pitchFamily="18" charset="0"/>
                <a:cs typeface="Times New Roman" pitchFamily="18" charset="0"/>
              </a:rPr>
              <a:t> </a:t>
            </a:r>
            <a:r>
              <a:rPr lang="ru-RU" sz="3600" dirty="0" err="1" smtClean="0">
                <a:solidFill>
                  <a:srgbClr val="0070C0"/>
                </a:solidFill>
                <a:latin typeface="Times New Roman" pitchFamily="18" charset="0"/>
                <a:cs typeface="Times New Roman" pitchFamily="18" charset="0"/>
              </a:rPr>
              <a:t>organ</a:t>
            </a:r>
            <a:r>
              <a:rPr lang="ru-RU" sz="3600" dirty="0" smtClean="0">
                <a:solidFill>
                  <a:srgbClr val="0070C0"/>
                </a:solidFill>
                <a:latin typeface="Times New Roman" pitchFamily="18" charset="0"/>
                <a:cs typeface="Times New Roman" pitchFamily="18" charset="0"/>
              </a:rPr>
              <a:t> </a:t>
            </a:r>
            <a:r>
              <a:rPr lang="ru-RU" sz="3600" dirty="0" err="1" smtClean="0">
                <a:solidFill>
                  <a:srgbClr val="0070C0"/>
                </a:solidFill>
                <a:latin typeface="Times New Roman" pitchFamily="18" charset="0"/>
                <a:cs typeface="Times New Roman" pitchFamily="18" charset="0"/>
              </a:rPr>
              <a:t>transplant</a:t>
            </a:r>
            <a:r>
              <a:rPr lang="ru-RU" sz="3600" dirty="0" smtClean="0">
                <a:solidFill>
                  <a:srgbClr val="0070C0"/>
                </a:solidFill>
                <a:latin typeface="Times New Roman" pitchFamily="18" charset="0"/>
                <a:cs typeface="Times New Roman" pitchFamily="18" charset="0"/>
              </a:rPr>
              <a:t> </a:t>
            </a:r>
            <a:r>
              <a:rPr lang="ru-RU" sz="3600" dirty="0" err="1" smtClean="0">
                <a:solidFill>
                  <a:srgbClr val="0070C0"/>
                </a:solidFill>
                <a:latin typeface="Times New Roman" pitchFamily="18" charset="0"/>
                <a:cs typeface="Times New Roman" pitchFamily="18" charset="0"/>
              </a:rPr>
              <a:t>is</a:t>
            </a:r>
            <a:r>
              <a:rPr lang="en-US" sz="3600" dirty="0" smtClean="0">
                <a:solidFill>
                  <a:srgbClr val="0070C0"/>
                </a:solidFill>
                <a:latin typeface="Times New Roman" pitchFamily="18" charset="0"/>
                <a:cs typeface="Times New Roman" pitchFamily="18" charset="0"/>
              </a:rPr>
              <a:t> …</a:t>
            </a:r>
          </a:p>
          <a:p>
            <a:pPr eaLnBrk="1" hangingPunct="1">
              <a:defRPr/>
            </a:pPr>
            <a:r>
              <a:rPr lang="ru-RU" sz="3600" dirty="0" err="1" smtClean="0">
                <a:solidFill>
                  <a:srgbClr val="0070C0"/>
                </a:solidFill>
                <a:latin typeface="Times New Roman" pitchFamily="18" charset="0"/>
                <a:cs typeface="Times New Roman" pitchFamily="18" charset="0"/>
              </a:rPr>
              <a:t>Vascular</a:t>
            </a:r>
            <a:r>
              <a:rPr lang="ru-RU" sz="3600" dirty="0" smtClean="0">
                <a:solidFill>
                  <a:srgbClr val="0070C0"/>
                </a:solidFill>
                <a:latin typeface="Times New Roman" pitchFamily="18" charset="0"/>
                <a:cs typeface="Times New Roman" pitchFamily="18" charset="0"/>
              </a:rPr>
              <a:t> </a:t>
            </a:r>
            <a:r>
              <a:rPr lang="ru-RU" sz="3600" dirty="0" err="1" smtClean="0">
                <a:solidFill>
                  <a:srgbClr val="0070C0"/>
                </a:solidFill>
                <a:latin typeface="Times New Roman" pitchFamily="18" charset="0"/>
                <a:cs typeface="Times New Roman" pitchFamily="18" charset="0"/>
              </a:rPr>
              <a:t>surgery</a:t>
            </a:r>
            <a:r>
              <a:rPr lang="ru-RU" sz="3600" dirty="0" smtClean="0">
                <a:solidFill>
                  <a:srgbClr val="0070C0"/>
                </a:solidFill>
                <a:latin typeface="Times New Roman" pitchFamily="18" charset="0"/>
                <a:cs typeface="Times New Roman" pitchFamily="18" charset="0"/>
              </a:rPr>
              <a:t> </a:t>
            </a:r>
            <a:r>
              <a:rPr lang="ru-RU" sz="3600" dirty="0" err="1" smtClean="0">
                <a:solidFill>
                  <a:srgbClr val="0070C0"/>
                </a:solidFill>
                <a:latin typeface="Times New Roman" pitchFamily="18" charset="0"/>
                <a:cs typeface="Times New Roman" pitchFamily="18" charset="0"/>
              </a:rPr>
              <a:t>is</a:t>
            </a:r>
            <a:r>
              <a:rPr lang="en-US" sz="3600" dirty="0" smtClean="0">
                <a:solidFill>
                  <a:srgbClr val="0070C0"/>
                </a:solidFill>
                <a:latin typeface="Times New Roman" pitchFamily="18" charset="0"/>
                <a:cs typeface="Times New Roman" pitchFamily="18" charset="0"/>
              </a:rPr>
              <a:t> …</a:t>
            </a:r>
          </a:p>
          <a:p>
            <a:pPr eaLnBrk="1" hangingPunct="1">
              <a:defRPr/>
            </a:pPr>
            <a:r>
              <a:rPr lang="ru-RU" sz="3600" dirty="0" err="1" smtClean="0">
                <a:solidFill>
                  <a:srgbClr val="0070C0"/>
                </a:solidFill>
                <a:latin typeface="Times New Roman" pitchFamily="18" charset="0"/>
                <a:cs typeface="Times New Roman" pitchFamily="18" charset="0"/>
              </a:rPr>
              <a:t>Cosmetic</a:t>
            </a:r>
            <a:r>
              <a:rPr lang="ru-RU" sz="3600" dirty="0" smtClean="0">
                <a:solidFill>
                  <a:srgbClr val="0070C0"/>
                </a:solidFill>
                <a:latin typeface="Times New Roman" pitchFamily="18" charset="0"/>
                <a:cs typeface="Times New Roman" pitchFamily="18" charset="0"/>
              </a:rPr>
              <a:t> </a:t>
            </a:r>
            <a:r>
              <a:rPr lang="ru-RU" sz="3600" dirty="0" err="1" smtClean="0">
                <a:solidFill>
                  <a:srgbClr val="0070C0"/>
                </a:solidFill>
                <a:latin typeface="Times New Roman" pitchFamily="18" charset="0"/>
                <a:cs typeface="Times New Roman" pitchFamily="18" charset="0"/>
              </a:rPr>
              <a:t>Surgery</a:t>
            </a:r>
            <a:r>
              <a:rPr lang="en-US" sz="3600" dirty="0" smtClean="0">
                <a:solidFill>
                  <a:srgbClr val="0070C0"/>
                </a:solidFill>
                <a:latin typeface="Times New Roman" pitchFamily="18" charset="0"/>
                <a:cs typeface="Times New Roman" pitchFamily="18" charset="0"/>
              </a:rPr>
              <a:t> is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defRPr/>
            </a:pPr>
            <a:r>
              <a:rPr lang="en-US" b="1" dirty="0" smtClean="0">
                <a:solidFill>
                  <a:srgbClr val="FF0000"/>
                </a:solidFill>
              </a:rPr>
              <a:t>Answer the questions</a:t>
            </a:r>
            <a:r>
              <a:rPr lang="kk-KZ" b="1" dirty="0" smtClean="0">
                <a:solidFill>
                  <a:srgbClr val="FF0000"/>
                </a:solidFill>
              </a:rPr>
              <a:t/>
            </a:r>
            <a:br>
              <a:rPr lang="kk-KZ" b="1" dirty="0" smtClean="0">
                <a:solidFill>
                  <a:srgbClr val="FF0000"/>
                </a:solidFill>
              </a:rPr>
            </a:br>
            <a:r>
              <a:rPr lang="kk-KZ" b="1" dirty="0" smtClean="0">
                <a:solidFill>
                  <a:srgbClr val="FF0000"/>
                </a:solidFill>
              </a:rPr>
              <a:t> Сұраққа жауап беру</a:t>
            </a:r>
            <a:r>
              <a:rPr lang="en-US" b="1" dirty="0" smtClean="0">
                <a:solidFill>
                  <a:srgbClr val="FF0000"/>
                </a:solidFill>
              </a:rPr>
              <a:t> </a:t>
            </a:r>
            <a:endParaRPr lang="ru-RU" b="1" dirty="0">
              <a:solidFill>
                <a:srgbClr val="FF0000"/>
              </a:solidFill>
            </a:endParaRPr>
          </a:p>
        </p:txBody>
      </p:sp>
      <p:sp>
        <p:nvSpPr>
          <p:cNvPr id="3" name="Объект 2"/>
          <p:cNvSpPr>
            <a:spLocks noGrp="1"/>
          </p:cNvSpPr>
          <p:nvPr>
            <p:ph idx="1"/>
          </p:nvPr>
        </p:nvSpPr>
        <p:spPr>
          <a:xfrm>
            <a:off x="428625" y="2000251"/>
            <a:ext cx="8229600" cy="2714634"/>
          </a:xfrm>
        </p:spPr>
        <p:txBody>
          <a:bodyPr/>
          <a:lstStyle/>
          <a:p>
            <a:pPr>
              <a:defRPr/>
            </a:pPr>
            <a:r>
              <a:rPr lang="en-US" dirty="0" smtClean="0"/>
              <a:t>What will be happen in our medicine in 2030?</a:t>
            </a:r>
          </a:p>
          <a:p>
            <a:pPr>
              <a:defRPr/>
            </a:pPr>
            <a:r>
              <a:rPr lang="en-US" dirty="0" smtClean="0"/>
              <a:t>What kinds of wonders will make our medicine in 2050?</a:t>
            </a:r>
          </a:p>
          <a:p>
            <a:pPr>
              <a:defRPr/>
            </a:pPr>
            <a:r>
              <a:rPr lang="en-US" dirty="0" smtClean="0"/>
              <a:t>What will we do to be healthy?</a:t>
            </a:r>
          </a:p>
          <a:p>
            <a:pPr>
              <a:defRPr/>
            </a:pPr>
            <a:endParaRPr lang="en-US" dirty="0" smtClean="0"/>
          </a:p>
          <a:p>
            <a:pPr>
              <a:defRPr/>
            </a:pPr>
            <a:endParaRPr lang="en-US" dirty="0" smtClean="0"/>
          </a:p>
          <a:p>
            <a:pPr>
              <a:defRPr/>
            </a:pPr>
            <a:endParaRPr lang="ru-RU"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42938" y="1785938"/>
            <a:ext cx="8229600" cy="1371600"/>
          </a:xfrm>
        </p:spPr>
        <p:txBody>
          <a:bodyPr>
            <a:normAutofit fontScale="90000"/>
          </a:bodyPr>
          <a:lstStyle/>
          <a:p>
            <a:pPr eaLnBrk="1" hangingPunct="1">
              <a:defRPr/>
            </a:pPr>
            <a:r>
              <a:rPr lang="en-US" sz="3600" b="1" dirty="0" smtClean="0">
                <a:solidFill>
                  <a:srgbClr val="FF0000"/>
                </a:solidFill>
                <a:latin typeface="Times New Roman" pitchFamily="18" charset="0"/>
                <a:cs typeface="Times New Roman" pitchFamily="18" charset="0"/>
              </a:rPr>
              <a:t>Self assessment </a:t>
            </a:r>
            <a:r>
              <a:rPr lang="kk-KZ" sz="3600" b="1" dirty="0" smtClean="0">
                <a:solidFill>
                  <a:srgbClr val="FF0000"/>
                </a:solidFill>
                <a:latin typeface="Times New Roman" pitchFamily="18" charset="0"/>
                <a:cs typeface="Times New Roman" pitchFamily="18" charset="0"/>
              </a:rPr>
              <a:t> Өзін – өзі бағалау</a:t>
            </a:r>
            <a:r>
              <a:rPr lang="en-US" sz="2800" b="1" dirty="0" smtClean="0">
                <a:solidFill>
                  <a:srgbClr val="FF0000"/>
                </a:solidFill>
              </a:rPr>
              <a:t/>
            </a:r>
            <a:br>
              <a:rPr lang="en-US" sz="2800" b="1" dirty="0" smtClean="0">
                <a:solidFill>
                  <a:srgbClr val="FF0000"/>
                </a:solidFill>
              </a:rPr>
            </a:br>
            <a:r>
              <a:rPr lang="en-US" sz="2800" dirty="0" smtClean="0"/>
              <a:t>1. Read </a:t>
            </a:r>
            <a:r>
              <a:rPr lang="en-US" sz="2800" dirty="0"/>
              <a:t>and understand the </a:t>
            </a:r>
            <a:r>
              <a:rPr lang="en-US" sz="2800" dirty="0" smtClean="0"/>
              <a:t>text.         {1}</a:t>
            </a:r>
            <a:br>
              <a:rPr lang="en-US" sz="2800" dirty="0" smtClean="0"/>
            </a:br>
            <a:r>
              <a:rPr lang="en-US" sz="2800" dirty="0" smtClean="0"/>
              <a:t>2. Write </a:t>
            </a:r>
            <a:r>
              <a:rPr lang="en-US" sz="2800" dirty="0"/>
              <a:t>about kinds of </a:t>
            </a:r>
            <a:r>
              <a:rPr lang="en-US" sz="2800" dirty="0" smtClean="0"/>
              <a:t>surgery.           {3}</a:t>
            </a:r>
            <a:br>
              <a:rPr lang="en-US" sz="2800" dirty="0" smtClean="0"/>
            </a:br>
            <a:r>
              <a:rPr lang="en-US" sz="2800" dirty="0" smtClean="0"/>
              <a:t>3. Answer </a:t>
            </a:r>
            <a:r>
              <a:rPr lang="en-US" sz="2800" dirty="0"/>
              <a:t>the questions about health</a:t>
            </a:r>
            <a:r>
              <a:rPr lang="en-US" sz="2800" dirty="0" smtClean="0"/>
              <a:t>.  {3}</a:t>
            </a:r>
            <a:r>
              <a:rPr lang="en-US" sz="2800" dirty="0"/>
              <a:t/>
            </a:r>
            <a:br>
              <a:rPr lang="en-US" sz="2800" dirty="0"/>
            </a:br>
            <a:r>
              <a:rPr lang="en-US" sz="2800" dirty="0" smtClean="0"/>
              <a:t>4. Use </a:t>
            </a:r>
            <a:r>
              <a:rPr lang="en-US" sz="2800" dirty="0"/>
              <a:t>Future Simple about health. </a:t>
            </a:r>
            <a:r>
              <a:rPr lang="en-US" sz="2800" dirty="0" smtClean="0"/>
              <a:t>      {3}</a:t>
            </a:r>
            <a:r>
              <a:rPr lang="ru-RU" sz="2800" dirty="0"/>
              <a:t/>
            </a:r>
            <a:br>
              <a:rPr lang="ru-RU" sz="2800" dirty="0"/>
            </a:br>
            <a:endParaRPr lang="ru-RU" sz="2800" dirty="0">
              <a:latin typeface="Times New Roman" pitchFamily="18" charset="0"/>
              <a:cs typeface="Times New Roman" pitchFamily="18" charset="0"/>
            </a:endParaRPr>
          </a:p>
        </p:txBody>
      </p:sp>
      <p:pic>
        <p:nvPicPr>
          <p:cNvPr id="9219" name="Объект 3"/>
          <p:cNvPicPr>
            <a:picLocks noGrp="1"/>
          </p:cNvPicPr>
          <p:nvPr>
            <p:ph idx="1"/>
          </p:nvPr>
        </p:nvPicPr>
        <p:blipFill>
          <a:blip r:embed="rId2"/>
          <a:srcRect l="13985" t="8392" r="11188" b="4428"/>
          <a:stretch>
            <a:fillRect/>
          </a:stretch>
        </p:blipFill>
        <p:spPr>
          <a:xfrm>
            <a:off x="1785938" y="3500438"/>
            <a:ext cx="3786194" cy="2714625"/>
          </a:xfrm>
        </p:spPr>
      </p:pic>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292</Words>
  <PresentationFormat>Экран (4:3)</PresentationFormat>
  <Paragraphs>30</Paragraphs>
  <Slides>8</Slides>
  <Notes>2</Notes>
  <HiddenSlides>0</HiddenSlides>
  <MMClips>0</MMClips>
  <ScaleCrop>false</ScaleCrop>
  <HeadingPairs>
    <vt:vector size="4" baseType="variant">
      <vt:variant>
        <vt:lpstr>Тема</vt:lpstr>
      </vt:variant>
      <vt:variant>
        <vt:i4>1</vt:i4>
      </vt:variant>
      <vt:variant>
        <vt:lpstr>Заголовки слайдов</vt:lpstr>
      </vt:variant>
      <vt:variant>
        <vt:i4>8</vt:i4>
      </vt:variant>
    </vt:vector>
  </HeadingPairs>
  <TitlesOfParts>
    <vt:vector size="9" baseType="lpstr">
      <vt:lpstr>Тема Office</vt:lpstr>
      <vt:lpstr>Term 4 The 11th grade The theme: The Medical Wonders Медицинаның ғажайыбы  </vt:lpstr>
      <vt:lpstr>Слайд 2</vt:lpstr>
      <vt:lpstr>Слайд 3</vt:lpstr>
      <vt:lpstr>Слайд 4</vt:lpstr>
      <vt:lpstr>Слайд 5</vt:lpstr>
      <vt:lpstr>Complete the sentences Сөйлемді жалғастыр</vt:lpstr>
      <vt:lpstr>Answer the questions  Сұраққа жауап беру </vt:lpstr>
      <vt:lpstr>Self assessment  Өзін – өзі бағалау 1. Read and understand the text.         {1} 2. Write about kinds of surgery.           {3} 3. Answer the questions about health.  {3} 4. Use Future Simple about health.       {3}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Term 4 The 11th grade The theme: The Medical Wonders Медицинаның ғажайыбы  </dc:title>
  <dc:creator>Asus</dc:creator>
  <cp:lastModifiedBy>Asus</cp:lastModifiedBy>
  <cp:revision>1</cp:revision>
  <dcterms:created xsi:type="dcterms:W3CDTF">2020-04-07T04:43:23Z</dcterms:created>
  <dcterms:modified xsi:type="dcterms:W3CDTF">2020-04-07T04:50:17Z</dcterms:modified>
</cp:coreProperties>
</file>