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76" r:id="rId11"/>
    <p:sldId id="274" r:id="rId12"/>
    <p:sldId id="268" r:id="rId13"/>
    <p:sldId id="27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D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4A0489-93BD-43F4-BC0B-DE7822A54DC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90DFD-2739-41FE-9C47-5B2A74845F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935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5765D-C866-400E-99E0-311528752D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7563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A7DCC56E-2112-4467-9FB7-8AA7A710B5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759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C062149B-05A5-4049-95ED-02B6CFB9B5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7277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r>
              <a:rPr lang="ru-RU" smtClean="0"/>
              <a:t>Вставка картинки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1481C3F9-227F-41B7-8497-01E4CE068E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1903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r>
              <a:rPr lang="ru-RU" smtClean="0"/>
              <a:t>Вставка картинки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4651D17C-DCA4-4078-BB53-3983272769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1448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625" y="1676400"/>
            <a:ext cx="4194175" cy="21351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01625" y="3963988"/>
            <a:ext cx="4194175" cy="2135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D0B8D169-B825-41A7-A153-004779E9E8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064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CBF69877-07D9-4DB4-9480-FCB431386A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540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89D3E-D443-42EE-ACC6-EA3F945800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150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7A80A-E307-455A-972A-123EA847E5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763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69B6F-AFEB-4BA8-9856-F8510323D2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313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C7582-06B3-4D9B-A1B8-455885D517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4437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5A006-2049-4BFA-81BF-F8E9AD34C0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5521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12BBD-5DD9-4EEB-A69B-ED73CFD99F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04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0C695-A7D5-4701-9BC8-65B62E3E6F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773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69572-419A-4839-A512-0BC8CB044B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963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9D011973-0FBC-4E71-BB52-46CE751265E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484313"/>
            <a:ext cx="8062913" cy="2881312"/>
          </a:xfrm>
        </p:spPr>
        <p:txBody>
          <a:bodyPr/>
          <a:lstStyle/>
          <a:p>
            <a:r>
              <a:rPr lang="kk-KZ" altLang="ru-RU" sz="4800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Franklin Gothic Medium" pitchFamily="34" charset="0"/>
              </a:rPr>
              <a:t>Қыркүйектің  он </a:t>
            </a:r>
            <a:r>
              <a:rPr lang="kk-KZ" altLang="ru-RU" sz="4800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Franklin Gothic Medium" pitchFamily="34" charset="0"/>
              </a:rPr>
              <a:t> </a:t>
            </a:r>
            <a:r>
              <a:rPr lang="kk-KZ" altLang="ru-RU" sz="4800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Franklin Gothic Medium" pitchFamily="34" charset="0"/>
              </a:rPr>
              <a:t>төрті </a:t>
            </a:r>
            <a:r>
              <a:rPr lang="kk-KZ" altLang="ru-RU" sz="4800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Franklin Gothic Medium" pitchFamily="34" charset="0"/>
              </a:rPr>
              <a:t> </a:t>
            </a:r>
            <a:r>
              <a:rPr lang="kk-KZ" altLang="ru-RU" sz="8800" b="1" dirty="0" smtClean="0">
                <a:solidFill>
                  <a:srgbClr val="FD3535"/>
                </a:solidFill>
                <a:latin typeface="Franklin Gothic Medium" pitchFamily="34" charset="0"/>
              </a:rPr>
              <a:t/>
            </a:r>
            <a:br>
              <a:rPr lang="kk-KZ" altLang="ru-RU" sz="8800" b="1" dirty="0" smtClean="0">
                <a:solidFill>
                  <a:srgbClr val="FD3535"/>
                </a:solidFill>
                <a:latin typeface="Franklin Gothic Medium" pitchFamily="34" charset="0"/>
              </a:rPr>
            </a:br>
            <a:r>
              <a:rPr lang="kk-KZ" altLang="ru-RU" sz="8800" b="1" dirty="0" smtClean="0">
                <a:solidFill>
                  <a:srgbClr val="FD3535"/>
                </a:solidFill>
                <a:latin typeface="Franklin Gothic Medium" pitchFamily="34" charset="0"/>
              </a:rPr>
              <a:t>Компьютердің </a:t>
            </a:r>
            <a:r>
              <a:rPr lang="kk-KZ" altLang="ru-RU" sz="8800" b="1" dirty="0" smtClean="0">
                <a:solidFill>
                  <a:srgbClr val="FD3535"/>
                </a:solidFill>
                <a:latin typeface="Franklin Gothic Medium" pitchFamily="34" charset="0"/>
              </a:rPr>
              <a:t>негізгі құрылғылары</a:t>
            </a:r>
            <a:endParaRPr lang="ru-RU" altLang="ru-RU" sz="8800" b="1" dirty="0">
              <a:solidFill>
                <a:srgbClr val="FD3535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2" name="Picture 4" descr="BS01183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2133600"/>
            <a:ext cx="3633787" cy="34686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4716463" y="1471613"/>
            <a:ext cx="3960812" cy="538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altLang="ru-RU" sz="2400">
                <a:solidFill>
                  <a:schemeClr val="bg1"/>
                </a:solidFill>
              </a:rPr>
              <a:t>	Пернетақтамен жұмыс кезінде мыналарды үнемі есіңнен шығарма: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kk-KZ" altLang="ru-RU" sz="2400">
                <a:solidFill>
                  <a:schemeClr val="bg1"/>
                </a:solidFill>
              </a:rPr>
              <a:t>Пернелерді ақырын басу;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kk-KZ" altLang="ru-RU" sz="2400">
                <a:solidFill>
                  <a:schemeClr val="bg1"/>
                </a:solidFill>
              </a:rPr>
              <a:t> Қатты соққылардан сақтану;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kk-KZ" altLang="ru-RU" sz="2400">
                <a:solidFill>
                  <a:schemeClr val="bg1"/>
                </a:solidFill>
              </a:rPr>
              <a:t> Қолың таза және құрғақ болсын!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kk-KZ" altLang="ru-RU" sz="2400">
                <a:solidFill>
                  <a:schemeClr val="bg1"/>
                </a:solidFill>
              </a:rPr>
              <a:t> Пернетақтаның үстіне зат қоюға болмайды!</a:t>
            </a:r>
          </a:p>
          <a:p>
            <a:pPr>
              <a:spcBef>
                <a:spcPct val="50000"/>
              </a:spcBef>
            </a:pPr>
            <a:endParaRPr lang="ru-RU" altLang="ru-RU" sz="2400">
              <a:solidFill>
                <a:schemeClr val="bg1"/>
              </a:solidFill>
            </a:endParaRPr>
          </a:p>
        </p:txBody>
      </p:sp>
      <p:sp>
        <p:nvSpPr>
          <p:cNvPr id="78856" name="Rectangle 8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kk-KZ" altLang="ru-RU" b="1">
                <a:solidFill>
                  <a:schemeClr val="bg1"/>
                </a:solidFill>
                <a:effectLst/>
              </a:rPr>
              <a:t>Пернетақта</a:t>
            </a:r>
            <a:endParaRPr lang="ru-RU" altLang="ru-RU" b="1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53" name="Picture 21" descr="defender-ckm-30440-k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975" y="2781300"/>
            <a:ext cx="4752975" cy="2630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963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b="1">
                <a:solidFill>
                  <a:schemeClr val="bg1"/>
                </a:solidFill>
                <a:effectLst/>
              </a:rPr>
              <a:t>Пернетақта</a:t>
            </a:r>
            <a:endParaRPr lang="ru-RU" altLang="ru-RU" b="1">
              <a:solidFill>
                <a:schemeClr val="bg1"/>
              </a:solidFill>
              <a:effectLst/>
            </a:endParaRPr>
          </a:p>
        </p:txBody>
      </p:sp>
      <p:sp>
        <p:nvSpPr>
          <p:cNvPr id="69637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76400"/>
            <a:ext cx="8231188" cy="528638"/>
          </a:xfrm>
        </p:spPr>
        <p:txBody>
          <a:bodyPr/>
          <a:lstStyle/>
          <a:p>
            <a:pPr marL="84138" indent="0" algn="ctr">
              <a:buFont typeface="Wingdings" pitchFamily="2" charset="2"/>
              <a:buNone/>
            </a:pPr>
            <a:r>
              <a:rPr lang="kk-KZ" altLang="ru-RU" sz="2800">
                <a:solidFill>
                  <a:schemeClr val="bg1"/>
                </a:solidFill>
                <a:effectLst/>
              </a:rPr>
              <a:t>Пернелер бірнеше блокқа (топқа) бөлінеді.</a:t>
            </a:r>
            <a:endParaRPr lang="ru-RU" altLang="ru-RU" sz="2800">
              <a:solidFill>
                <a:schemeClr val="bg1"/>
              </a:solidFill>
              <a:effectLst/>
            </a:endParaRPr>
          </a:p>
        </p:txBody>
      </p:sp>
      <p:sp>
        <p:nvSpPr>
          <p:cNvPr id="69639" name="Rectangle 7"/>
          <p:cNvSpPr>
            <a:spLocks noRot="1" noChangeArrowheads="1"/>
          </p:cNvSpPr>
          <p:nvPr/>
        </p:nvSpPr>
        <p:spPr bwMode="auto">
          <a:xfrm>
            <a:off x="1763713" y="2133600"/>
            <a:ext cx="4897437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84138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  <a:lvl2pPr marL="915988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marL="1323975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marL="1731963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marL="213995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25971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30543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35115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39687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kk-KZ" altLang="ru-RU" sz="2400">
                <a:solidFill>
                  <a:schemeClr val="bg1"/>
                </a:solidFill>
                <a:effectLst/>
              </a:rPr>
              <a:t>Функционалдық пернелер</a:t>
            </a:r>
            <a:endParaRPr lang="ru-RU" altLang="ru-RU" sz="2400">
              <a:solidFill>
                <a:schemeClr val="bg1"/>
              </a:solidFill>
              <a:effectLst/>
            </a:endParaRPr>
          </a:p>
        </p:txBody>
      </p:sp>
      <p:sp>
        <p:nvSpPr>
          <p:cNvPr id="69640" name="Rectangle 8"/>
          <p:cNvSpPr>
            <a:spLocks noRot="1" noChangeArrowheads="1"/>
          </p:cNvSpPr>
          <p:nvPr/>
        </p:nvSpPr>
        <p:spPr bwMode="auto">
          <a:xfrm>
            <a:off x="0" y="5157788"/>
            <a:ext cx="252095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84138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  <a:lvl2pPr marL="915988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marL="1323975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marL="1731963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marL="213995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25971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30543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35115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39687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kk-KZ" altLang="ru-RU" sz="2400">
                <a:solidFill>
                  <a:schemeClr val="bg1"/>
                </a:solidFill>
                <a:effectLst/>
              </a:rPr>
              <a:t>Символдық пернелер</a:t>
            </a:r>
            <a:endParaRPr lang="ru-RU" altLang="ru-RU" sz="2400">
              <a:solidFill>
                <a:schemeClr val="bg1"/>
              </a:solidFill>
              <a:effectLst/>
            </a:endParaRPr>
          </a:p>
        </p:txBody>
      </p:sp>
      <p:sp>
        <p:nvSpPr>
          <p:cNvPr id="69641" name="Rectangle 9"/>
          <p:cNvSpPr>
            <a:spLocks noRot="1" noChangeArrowheads="1"/>
          </p:cNvSpPr>
          <p:nvPr/>
        </p:nvSpPr>
        <p:spPr bwMode="auto">
          <a:xfrm>
            <a:off x="2700338" y="5661025"/>
            <a:ext cx="4103687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84138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  <a:lvl2pPr marL="915988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marL="1323975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marL="1731963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marL="213995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25971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30543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35115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39687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kk-KZ" altLang="ru-RU" sz="2400">
                <a:solidFill>
                  <a:schemeClr val="bg1"/>
                </a:solidFill>
                <a:effectLst/>
              </a:rPr>
              <a:t>Меңзерді экран бетінде басқару пернелері</a:t>
            </a:r>
            <a:endParaRPr lang="ru-RU" altLang="ru-RU" sz="2400">
              <a:solidFill>
                <a:schemeClr val="bg1"/>
              </a:solidFill>
              <a:effectLst/>
            </a:endParaRPr>
          </a:p>
        </p:txBody>
      </p:sp>
      <p:sp>
        <p:nvSpPr>
          <p:cNvPr id="69642" name="Rectangle 10"/>
          <p:cNvSpPr>
            <a:spLocks noRot="1" noChangeArrowheads="1"/>
          </p:cNvSpPr>
          <p:nvPr/>
        </p:nvSpPr>
        <p:spPr bwMode="auto">
          <a:xfrm>
            <a:off x="7019925" y="3500438"/>
            <a:ext cx="187325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84138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  <a:lvl2pPr marL="915988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marL="1323975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marL="1731963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marL="213995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25971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30543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35115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396875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kk-KZ" altLang="ru-RU" sz="2400">
                <a:solidFill>
                  <a:schemeClr val="bg1"/>
                </a:solidFill>
                <a:effectLst/>
              </a:rPr>
              <a:t>Цифрлық пернелер</a:t>
            </a:r>
            <a:endParaRPr lang="ru-RU" altLang="ru-RU" sz="2400">
              <a:solidFill>
                <a:schemeClr val="bg1"/>
              </a:solidFill>
              <a:effectLst/>
            </a:endParaRPr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 flipH="1">
            <a:off x="3995738" y="2565400"/>
            <a:ext cx="71437" cy="10080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 flipV="1">
            <a:off x="1619250" y="3933825"/>
            <a:ext cx="1873250" cy="136683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9649" name="Line 17"/>
          <p:cNvSpPr>
            <a:spLocks noChangeShapeType="1"/>
          </p:cNvSpPr>
          <p:nvPr/>
        </p:nvSpPr>
        <p:spPr bwMode="auto">
          <a:xfrm flipV="1">
            <a:off x="4500563" y="4149725"/>
            <a:ext cx="1150937" cy="14398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H="1">
            <a:off x="6300788" y="3860800"/>
            <a:ext cx="1009650" cy="1444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20"/>
                            </p:stCondLst>
                            <p:childTnLst>
                              <p:par>
                                <p:cTn id="11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2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12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62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724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build="p"/>
      <p:bldP spid="69637" grpId="1" build="p"/>
      <p:bldP spid="69639" grpId="0"/>
      <p:bldP spid="69640" grpId="0"/>
      <p:bldP spid="69641" grpId="0"/>
      <p:bldP spid="69642" grpId="0"/>
      <p:bldP spid="69647" grpId="0" animBg="1"/>
      <p:bldP spid="69648" grpId="0" animBg="1"/>
      <p:bldP spid="69649" grpId="0" animBg="1"/>
      <p:bldP spid="696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88" name="Rectangle 48"/>
          <p:cNvSpPr>
            <a:spLocks noGrp="1" noRot="1" noChangeArrowheads="1"/>
          </p:cNvSpPr>
          <p:nvPr>
            <p:ph type="body" sz="half" idx="3"/>
          </p:nvPr>
        </p:nvSpPr>
        <p:spPr>
          <a:xfrm>
            <a:off x="4427538" y="2924175"/>
            <a:ext cx="4194175" cy="2544763"/>
          </a:xfrm>
        </p:spPr>
        <p:txBody>
          <a:bodyPr/>
          <a:lstStyle/>
          <a:p>
            <a:pPr marL="4763" indent="22225">
              <a:buFont typeface="Wingdings" pitchFamily="2" charset="2"/>
              <a:buNone/>
            </a:pPr>
            <a:r>
              <a:rPr lang="kk-KZ" altLang="ru-RU" sz="2800">
                <a:solidFill>
                  <a:srgbClr val="FD3535"/>
                </a:solidFill>
                <a:effectLst/>
              </a:rPr>
              <a:t>Тышқан</a:t>
            </a:r>
            <a:r>
              <a:rPr lang="kk-KZ" altLang="ru-RU" sz="2800">
                <a:solidFill>
                  <a:schemeClr val="bg1"/>
                </a:solidFill>
                <a:effectLst/>
              </a:rPr>
              <a:t> (мышь)-бұл компьютерде берілетін командаларды жарық қаламымен басқаруға негізделген құрылғы.</a:t>
            </a:r>
            <a:endParaRPr lang="ru-RU" altLang="ru-RU" sz="2800">
              <a:solidFill>
                <a:schemeClr val="bg1"/>
              </a:solidFill>
              <a:effectLst/>
            </a:endParaRPr>
          </a:p>
        </p:txBody>
      </p:sp>
      <p:sp>
        <p:nvSpPr>
          <p:cNvPr id="35890" name="Rectangle 50"/>
          <p:cNvSpPr>
            <a:spLocks noRot="1" noChangeArrowheads="1"/>
          </p:cNvSpPr>
          <p:nvPr/>
        </p:nvSpPr>
        <p:spPr bwMode="auto">
          <a:xfrm>
            <a:off x="1835150" y="908050"/>
            <a:ext cx="5197475" cy="75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kk-KZ" altLang="ru-RU" sz="4000" b="1">
                <a:solidFill>
                  <a:schemeClr val="bg1"/>
                </a:solidFill>
                <a:effectLst/>
              </a:rPr>
              <a:t>Тышқан</a:t>
            </a:r>
            <a:endParaRPr lang="ru-RU" altLang="ru-RU" sz="4000" b="1">
              <a:solidFill>
                <a:schemeClr val="bg1"/>
              </a:solidFill>
              <a:effectLst/>
            </a:endParaRPr>
          </a:p>
        </p:txBody>
      </p:sp>
      <p:pic>
        <p:nvPicPr>
          <p:cNvPr id="35939" name="Picture 99" descr="p_050711_005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708275"/>
            <a:ext cx="2478088" cy="25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5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5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5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64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6741E-6 L 0.23629 -0.0420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59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-210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35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640"/>
                            </p:stCondLst>
                            <p:childTnLst>
                              <p:par>
                                <p:cTn id="2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35939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Б308\Pictures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286809" cy="621510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7154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</a:rPr>
              <a:t>Компьюьтердің қосымша құрылғылары </a:t>
            </a:r>
            <a:endParaRPr lang="kk-KZ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600" dirty="0"/>
          </a:p>
        </p:txBody>
      </p:sp>
      <p:pic>
        <p:nvPicPr>
          <p:cNvPr id="1027" name="Picture 3" descr="C:\Users\КБ308\Desktop\Без назва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643182"/>
            <a:ext cx="1214446" cy="1188329"/>
          </a:xfrm>
          <a:prstGeom prst="rect">
            <a:avLst/>
          </a:prstGeom>
          <a:noFill/>
        </p:spPr>
      </p:pic>
      <p:pic>
        <p:nvPicPr>
          <p:cNvPr id="1028" name="Picture 4" descr="C:\Users\КБ308\Desktop\Без названия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4071942"/>
            <a:ext cx="2228850" cy="2047875"/>
          </a:xfrm>
          <a:prstGeom prst="rect">
            <a:avLst/>
          </a:prstGeom>
          <a:noFill/>
        </p:spPr>
      </p:pic>
      <p:pic>
        <p:nvPicPr>
          <p:cNvPr id="1029" name="Picture 5" descr="C:\Users\КБ308\Desktop\Без названия 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4572008"/>
            <a:ext cx="2189275" cy="1633536"/>
          </a:xfrm>
          <a:prstGeom prst="rect">
            <a:avLst/>
          </a:prstGeom>
          <a:noFill/>
        </p:spPr>
      </p:pic>
      <p:pic>
        <p:nvPicPr>
          <p:cNvPr id="1030" name="Picture 6" descr="C:\Users\КБ308\Desktop\images (1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86512" y="2643182"/>
            <a:ext cx="1886655" cy="1223959"/>
          </a:xfrm>
          <a:prstGeom prst="rect">
            <a:avLst/>
          </a:prstGeom>
          <a:noFill/>
        </p:spPr>
      </p:pic>
      <p:pic>
        <p:nvPicPr>
          <p:cNvPr id="1031" name="Picture 7" descr="C:\Users\КБ308\Desktop\images (2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36" y="4357694"/>
            <a:ext cx="1729496" cy="1676397"/>
          </a:xfrm>
          <a:prstGeom prst="rect">
            <a:avLst/>
          </a:prstGeom>
          <a:noFill/>
        </p:spPr>
      </p:pic>
      <p:pic>
        <p:nvPicPr>
          <p:cNvPr id="1032" name="Picture 8" descr="C:\Users\КБ308\Desktop\Без названия (3)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1233583">
            <a:off x="2636323" y="2636554"/>
            <a:ext cx="2633670" cy="1354699"/>
          </a:xfrm>
          <a:prstGeom prst="rect">
            <a:avLst/>
          </a:prstGeom>
          <a:noFill/>
        </p:spPr>
      </p:pic>
      <p:pic>
        <p:nvPicPr>
          <p:cNvPr id="1033" name="Picture 9" descr="C:\Users\КБ308\Desktop\Без названия (4)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00628" y="4071942"/>
            <a:ext cx="1148159" cy="785812"/>
          </a:xfrm>
          <a:prstGeom prst="rect">
            <a:avLst/>
          </a:prstGeom>
          <a:noFill/>
        </p:spPr>
      </p:pic>
      <p:pic>
        <p:nvPicPr>
          <p:cNvPr id="1034" name="Picture 10" descr="C:\Users\КБ308\Desktop\images (3)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14282" y="3714752"/>
            <a:ext cx="1214446" cy="1214446"/>
          </a:xfrm>
          <a:prstGeom prst="rect">
            <a:avLst/>
          </a:prstGeom>
          <a:noFill/>
        </p:spPr>
      </p:pic>
      <p:sp>
        <p:nvSpPr>
          <p:cNvPr id="13" name="Пятно 1 12"/>
          <p:cNvSpPr/>
          <p:nvPr/>
        </p:nvSpPr>
        <p:spPr>
          <a:xfrm>
            <a:off x="1571604" y="3357562"/>
            <a:ext cx="571504" cy="50006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4714876" y="2714620"/>
            <a:ext cx="571504" cy="50006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ятно 1 14"/>
          <p:cNvSpPr/>
          <p:nvPr/>
        </p:nvSpPr>
        <p:spPr>
          <a:xfrm>
            <a:off x="7572396" y="2643182"/>
            <a:ext cx="571504" cy="50006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357158" y="3786190"/>
            <a:ext cx="571504" cy="50006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Пятно 1 18"/>
          <p:cNvSpPr/>
          <p:nvPr/>
        </p:nvSpPr>
        <p:spPr>
          <a:xfrm>
            <a:off x="2143108" y="4214818"/>
            <a:ext cx="571504" cy="50006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Пятно 1 19"/>
          <p:cNvSpPr/>
          <p:nvPr/>
        </p:nvSpPr>
        <p:spPr>
          <a:xfrm>
            <a:off x="3643306" y="4714884"/>
            <a:ext cx="571504" cy="50006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Пятно 1 20"/>
          <p:cNvSpPr/>
          <p:nvPr/>
        </p:nvSpPr>
        <p:spPr>
          <a:xfrm>
            <a:off x="6572264" y="4786322"/>
            <a:ext cx="571504" cy="50006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Пятно 1 21"/>
          <p:cNvSpPr/>
          <p:nvPr/>
        </p:nvSpPr>
        <p:spPr>
          <a:xfrm>
            <a:off x="5286380" y="4071942"/>
            <a:ext cx="571504" cy="50006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8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571736" y="548680"/>
            <a:ext cx="1071570" cy="10081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69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6" name="Picture 12" descr="207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3608" y="414983"/>
            <a:ext cx="6408738" cy="6408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633413" y="0"/>
            <a:ext cx="8510587" cy="1325563"/>
          </a:xfrm>
          <a:noFill/>
          <a:ln/>
        </p:spPr>
        <p:txBody>
          <a:bodyPr/>
          <a:lstStyle/>
          <a:p>
            <a:r>
              <a:rPr lang="kk-KZ" altLang="ru-RU" b="1">
                <a:solidFill>
                  <a:schemeClr val="bg1"/>
                </a:solidFill>
              </a:rPr>
              <a:t>Дербес компьютер деген не?</a:t>
            </a:r>
            <a:endParaRPr lang="ru-RU" altLang="ru-RU" b="1">
              <a:solidFill>
                <a:schemeClr val="bg1"/>
              </a:solidFill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6156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59834E-6 L 0.22448 -0.0053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-27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448 -0.00532 L -0.02552 -0.0053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6156"/>
                                        </p:tgtEl>
                                      </p:cBhvr>
                                      <p:by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5" name="Picture 17" descr="207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335088"/>
            <a:ext cx="4464050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sz="3600">
                <a:solidFill>
                  <a:schemeClr val="bg1"/>
                </a:solidFill>
                <a:effectLst/>
              </a:rPr>
              <a:t>Компьютердің негізгі құрылғылары:</a:t>
            </a:r>
            <a:endParaRPr lang="ru-RU" altLang="ru-RU" sz="3600">
              <a:solidFill>
                <a:schemeClr val="bg1"/>
              </a:solidFill>
              <a:effectLst/>
            </a:endParaRP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95288" y="1700213"/>
            <a:ext cx="2232025" cy="815975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kk-KZ" altLang="ru-RU" sz="3600">
                <a:solidFill>
                  <a:schemeClr val="bg1"/>
                </a:solidFill>
                <a:effectLst/>
              </a:rPr>
              <a:t>Монитор</a:t>
            </a:r>
            <a:endParaRPr lang="ru-RU" altLang="ru-RU" sz="3600">
              <a:solidFill>
                <a:schemeClr val="bg1"/>
              </a:solidFill>
              <a:effectLst/>
            </a:endParaRPr>
          </a:p>
        </p:txBody>
      </p:sp>
      <p:sp>
        <p:nvSpPr>
          <p:cNvPr id="12294" name="Rectangle 6"/>
          <p:cNvSpPr>
            <a:spLocks noRot="1" noChangeArrowheads="1"/>
          </p:cNvSpPr>
          <p:nvPr/>
        </p:nvSpPr>
        <p:spPr bwMode="auto">
          <a:xfrm>
            <a:off x="827088" y="6021388"/>
            <a:ext cx="273685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kk-KZ" altLang="ru-RU" sz="3600">
                <a:solidFill>
                  <a:schemeClr val="bg1"/>
                </a:solidFill>
                <a:effectLst/>
              </a:rPr>
              <a:t>Пернетақта</a:t>
            </a:r>
            <a:endParaRPr lang="ru-RU" altLang="ru-RU" sz="3600">
              <a:solidFill>
                <a:schemeClr val="bg1"/>
              </a:solidFill>
              <a:effectLst/>
            </a:endParaRPr>
          </a:p>
        </p:txBody>
      </p:sp>
      <p:sp>
        <p:nvSpPr>
          <p:cNvPr id="12295" name="Rectangle 7"/>
          <p:cNvSpPr>
            <a:spLocks noRot="1" noChangeArrowheads="1"/>
          </p:cNvSpPr>
          <p:nvPr/>
        </p:nvSpPr>
        <p:spPr bwMode="auto">
          <a:xfrm>
            <a:off x="7177088" y="2492375"/>
            <a:ext cx="1966912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kk-KZ" altLang="ru-RU" sz="3600">
                <a:solidFill>
                  <a:schemeClr val="bg1"/>
                </a:solidFill>
                <a:effectLst/>
              </a:rPr>
              <a:t>Жүйелік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kk-KZ" altLang="ru-RU" sz="3600">
                <a:solidFill>
                  <a:schemeClr val="bg1"/>
                </a:solidFill>
                <a:effectLst/>
              </a:rPr>
              <a:t>блок</a:t>
            </a:r>
            <a:endParaRPr lang="ru-RU" altLang="ru-RU" sz="3600">
              <a:solidFill>
                <a:schemeClr val="bg1"/>
              </a:solidFill>
              <a:effectLst/>
            </a:endParaRP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1692275" y="2060575"/>
            <a:ext cx="2232025" cy="13700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5364163" y="3068638"/>
            <a:ext cx="2016125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V="1">
            <a:off x="2555875" y="4652963"/>
            <a:ext cx="1728788" cy="12239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1" name="Rectangle 13"/>
          <p:cNvSpPr>
            <a:spLocks noRot="1" noChangeArrowheads="1"/>
          </p:cNvSpPr>
          <p:nvPr/>
        </p:nvSpPr>
        <p:spPr bwMode="auto">
          <a:xfrm>
            <a:off x="6804025" y="5373688"/>
            <a:ext cx="196691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kk-KZ" altLang="ru-RU" sz="3600">
                <a:solidFill>
                  <a:schemeClr val="bg1"/>
                </a:solidFill>
                <a:effectLst/>
              </a:rPr>
              <a:t>Тышқан </a:t>
            </a:r>
            <a:endParaRPr lang="ru-RU" altLang="ru-RU" sz="3600">
              <a:solidFill>
                <a:schemeClr val="bg1"/>
              </a:solidFill>
              <a:effectLst/>
            </a:endParaRP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 flipV="1">
            <a:off x="6011863" y="4221163"/>
            <a:ext cx="1081087" cy="1079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82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32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76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26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740"/>
                            </p:stCondLst>
                            <p:childTnLst>
                              <p:par>
                                <p:cTn id="4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24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  <p:bldP spid="12294" grpId="0"/>
      <p:bldP spid="12295" grpId="0"/>
      <p:bldP spid="12298" grpId="0" animBg="1"/>
      <p:bldP spid="12299" grpId="0" animBg="1"/>
      <p:bldP spid="12300" grpId="0" animBg="1"/>
      <p:bldP spid="12301" grpId="0"/>
      <p:bldP spid="1230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b="1" dirty="0">
                <a:solidFill>
                  <a:schemeClr val="bg1"/>
                </a:solidFill>
                <a:effectLst/>
              </a:rPr>
              <a:t>Жүйелік  </a:t>
            </a:r>
            <a:r>
              <a:rPr lang="kk-KZ" altLang="ru-RU" b="1" dirty="0" smtClean="0">
                <a:solidFill>
                  <a:schemeClr val="bg1"/>
                </a:solidFill>
                <a:effectLst/>
              </a:rPr>
              <a:t>қорап</a:t>
            </a:r>
            <a:endParaRPr lang="ru-RU" altLang="ru-RU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3317" name="Rectangle 5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96838" indent="192088">
              <a:buFont typeface="Wingdings" pitchFamily="2" charset="2"/>
              <a:buNone/>
            </a:pPr>
            <a:r>
              <a:rPr lang="kk-KZ" altLang="ru-RU" sz="2400">
                <a:solidFill>
                  <a:srgbClr val="FD3535"/>
                </a:solidFill>
                <a:effectLst/>
              </a:rPr>
              <a:t>Жүйелік блок</a:t>
            </a:r>
            <a:r>
              <a:rPr lang="kk-KZ" altLang="ru-RU" sz="2400">
                <a:solidFill>
                  <a:schemeClr val="bg1"/>
                </a:solidFill>
                <a:effectLst/>
              </a:rPr>
              <a:t> (Системный блок) -  бұл компьютердегі кез келген ақпараттарды (текстік, графиктік, т.б.), электр сигналдарының тізбектері ретінде өте үлкен жылдамдықпен қабылдауға және өңдеуге негізделген құрылғы.</a:t>
            </a:r>
            <a:endParaRPr lang="ru-RU" altLang="ru-RU" sz="2400">
              <a:solidFill>
                <a:schemeClr val="bg1"/>
              </a:solidFill>
              <a:effectLst/>
            </a:endParaRPr>
          </a:p>
        </p:txBody>
      </p:sp>
      <p:pic>
        <p:nvPicPr>
          <p:cNvPr id="13322" name="Picture 10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1700213"/>
            <a:ext cx="3602038" cy="3529012"/>
          </a:xfrm>
          <a:ln/>
        </p:spPr>
      </p:pic>
      <p:pic>
        <p:nvPicPr>
          <p:cNvPr id="13323" name="Picture 11" descr="535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341438"/>
            <a:ext cx="3616325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990"/>
                            </p:stCondLst>
                            <p:childTnLst>
                              <p:par>
                                <p:cTn id="20" presetID="21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1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33413" y="620713"/>
            <a:ext cx="8510587" cy="1325562"/>
          </a:xfrm>
        </p:spPr>
        <p:txBody>
          <a:bodyPr/>
          <a:lstStyle/>
          <a:p>
            <a:r>
              <a:rPr lang="kk-KZ" altLang="ru-RU" b="1">
                <a:solidFill>
                  <a:schemeClr val="bg1"/>
                </a:solidFill>
                <a:effectLst/>
              </a:rPr>
              <a:t>Процессор</a:t>
            </a:r>
            <a:endParaRPr lang="ru-RU" altLang="ru-RU" b="1">
              <a:solidFill>
                <a:schemeClr val="bg1"/>
              </a:solidFill>
              <a:effectLst/>
            </a:endParaRPr>
          </a:p>
        </p:txBody>
      </p:sp>
      <p:sp>
        <p:nvSpPr>
          <p:cNvPr id="20486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8313" y="2420938"/>
            <a:ext cx="8015287" cy="16557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kk-KZ" altLang="ru-RU" sz="2800">
                <a:solidFill>
                  <a:schemeClr val="bg1"/>
                </a:solidFill>
                <a:effectLst/>
              </a:rPr>
              <a:t>Ол компьютердің басты бөлігі.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39750" y="3141663"/>
            <a:ext cx="6119813" cy="244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kk-KZ" altLang="ru-RU" sz="2800">
                <a:solidFill>
                  <a:schemeClr val="bg1"/>
                </a:solidFill>
              </a:rPr>
              <a:t>Ол өзіне ұсынылған программа бойынша есептеулерді жүзеге асырады және компьютерлерді жалпы басқарады.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altLang="ru-RU" sz="2800">
              <a:solidFill>
                <a:schemeClr val="bg1"/>
              </a:solidFill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468313" y="5229225"/>
            <a:ext cx="81359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kk-KZ" altLang="ru-RU" sz="2800">
                <a:solidFill>
                  <a:schemeClr val="bg1"/>
                </a:solidFill>
              </a:rPr>
              <a:t>Оны кез-келген компьютердің</a:t>
            </a:r>
            <a:r>
              <a:rPr lang="kk-KZ" altLang="ru-RU" sz="2800"/>
              <a:t> </a:t>
            </a:r>
            <a:r>
              <a:rPr lang="kk-KZ" altLang="ru-RU" sz="2800">
                <a:solidFill>
                  <a:srgbClr val="FD3535"/>
                </a:solidFill>
              </a:rPr>
              <a:t>“миы”</a:t>
            </a:r>
            <a:r>
              <a:rPr lang="kk-KZ" altLang="ru-RU" sz="2800"/>
              <a:t> </a:t>
            </a:r>
            <a:r>
              <a:rPr lang="kk-KZ" altLang="ru-RU" sz="2800">
                <a:solidFill>
                  <a:schemeClr val="bg1"/>
                </a:solidFill>
              </a:rPr>
              <a:t>деуге болады.</a:t>
            </a:r>
            <a:endParaRPr lang="ru-RU" altLang="ru-RU" sz="2800">
              <a:solidFill>
                <a:schemeClr val="bg1"/>
              </a:solidFill>
            </a:endParaRPr>
          </a:p>
        </p:txBody>
      </p:sp>
      <p:pic>
        <p:nvPicPr>
          <p:cNvPr id="20491" name="Picture 11" descr="0_4bc7_770f91d4_X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700213"/>
            <a:ext cx="2735262" cy="205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3" name="Picture 13" descr="process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8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22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6" grpId="0" build="p"/>
      <p:bldP spid="20488" grpId="0"/>
      <p:bldP spid="204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b="1">
                <a:solidFill>
                  <a:schemeClr val="bg1"/>
                </a:solidFill>
                <a:effectLst/>
              </a:rPr>
              <a:t>Монитор</a:t>
            </a:r>
            <a:endParaRPr lang="ru-RU" altLang="ru-RU" b="1">
              <a:solidFill>
                <a:schemeClr val="bg1"/>
              </a:solidFill>
              <a:effectLst/>
            </a:endParaRPr>
          </a:p>
        </p:txBody>
      </p:sp>
      <p:sp>
        <p:nvSpPr>
          <p:cNvPr id="27654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500563" y="2133600"/>
            <a:ext cx="4194175" cy="3382963"/>
          </a:xfrm>
        </p:spPr>
        <p:txBody>
          <a:bodyPr/>
          <a:lstStyle/>
          <a:p>
            <a:r>
              <a:rPr lang="kk-KZ" altLang="ru-RU" sz="2800">
                <a:solidFill>
                  <a:srgbClr val="FD3535"/>
                </a:solidFill>
                <a:effectLst/>
              </a:rPr>
              <a:t>Монитор</a:t>
            </a:r>
            <a:r>
              <a:rPr lang="kk-KZ" altLang="ru-RU" sz="2800">
                <a:solidFill>
                  <a:schemeClr val="bg1"/>
                </a:solidFill>
                <a:effectLst/>
              </a:rPr>
              <a:t> (дисплей)-бұл кез-келген ақпараттарды (текстік, графиктік және т.б) экранға шығаруға негізделген құрылғы.</a:t>
            </a:r>
            <a:endParaRPr lang="ru-RU" altLang="ru-RU" sz="2800">
              <a:solidFill>
                <a:schemeClr val="bg1"/>
              </a:solidFill>
              <a:effectLst/>
            </a:endParaRPr>
          </a:p>
        </p:txBody>
      </p:sp>
      <p:pic>
        <p:nvPicPr>
          <p:cNvPr id="27657" name="Picture 9" descr="monitor_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2275" y="2197100"/>
            <a:ext cx="3952875" cy="3381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b="1">
                <a:solidFill>
                  <a:schemeClr val="bg1"/>
                </a:solidFill>
                <a:effectLst/>
              </a:rPr>
              <a:t>Монитор</a:t>
            </a:r>
            <a:endParaRPr lang="ru-RU" altLang="ru-RU" b="1">
              <a:solidFill>
                <a:schemeClr val="bg1"/>
              </a:solidFill>
              <a:effectLst/>
            </a:endParaRPr>
          </a:p>
        </p:txBody>
      </p:sp>
      <p:sp>
        <p:nvSpPr>
          <p:cNvPr id="29702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539750" y="2565400"/>
            <a:ext cx="4194175" cy="2794000"/>
          </a:xfrm>
        </p:spPr>
        <p:txBody>
          <a:bodyPr/>
          <a:lstStyle/>
          <a:p>
            <a:pPr marL="84138" indent="98425">
              <a:buFont typeface="Wingdings" pitchFamily="2" charset="2"/>
              <a:buNone/>
            </a:pPr>
            <a:r>
              <a:rPr lang="kk-KZ" altLang="ru-RU" sz="2800">
                <a:solidFill>
                  <a:schemeClr val="bg1"/>
                </a:solidFill>
                <a:effectLst/>
              </a:rPr>
              <a:t>Мониторды адамға ақпараттарды беріп отыратын компьютердің </a:t>
            </a:r>
            <a:r>
              <a:rPr lang="kk-KZ" altLang="ru-RU" sz="2800" b="1">
                <a:solidFill>
                  <a:srgbClr val="FD3535"/>
                </a:solidFill>
                <a:effectLst/>
              </a:rPr>
              <a:t>“тілі”</a:t>
            </a:r>
            <a:r>
              <a:rPr lang="kk-KZ" altLang="ru-RU" sz="2800">
                <a:solidFill>
                  <a:schemeClr val="bg1"/>
                </a:solidFill>
                <a:effectLst/>
              </a:rPr>
              <a:t> деп қарауға болады</a:t>
            </a:r>
            <a:endParaRPr lang="ru-RU" altLang="ru-RU" sz="2800">
              <a:solidFill>
                <a:schemeClr val="bg1"/>
              </a:solidFill>
              <a:effectLst/>
            </a:endParaRPr>
          </a:p>
        </p:txBody>
      </p:sp>
      <p:pic>
        <p:nvPicPr>
          <p:cNvPr id="29706" name="Picture 10" descr="de57c725a415f98321038013528a20d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3800" y="1773238"/>
            <a:ext cx="3576638" cy="41036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b="1">
                <a:solidFill>
                  <a:schemeClr val="bg1"/>
                </a:solidFill>
                <a:effectLst/>
              </a:rPr>
              <a:t>Монитор</a:t>
            </a:r>
            <a:endParaRPr lang="ru-RU" altLang="ru-RU" b="1">
              <a:solidFill>
                <a:schemeClr val="bg1"/>
              </a:solidFill>
              <a:effectLst/>
            </a:endParaRPr>
          </a:p>
        </p:txBody>
      </p:sp>
      <p:sp>
        <p:nvSpPr>
          <p:cNvPr id="31750" name="Rectangle 6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k-KZ" altLang="ru-RU" sz="2800">
                <a:solidFill>
                  <a:schemeClr val="bg1"/>
                </a:solidFill>
                <a:effectLst/>
              </a:rPr>
              <a:t> Монитордың алдында көп отыруға болмайды, себебі:</a:t>
            </a:r>
          </a:p>
          <a:p>
            <a:pPr>
              <a:lnSpc>
                <a:spcPct val="90000"/>
              </a:lnSpc>
            </a:pPr>
            <a:r>
              <a:rPr lang="kk-KZ" altLang="ru-RU" sz="2800">
                <a:solidFill>
                  <a:schemeClr val="bg1"/>
                </a:solidFill>
                <a:effectLst/>
              </a:rPr>
              <a:t>Көз тез шаршайды.</a:t>
            </a:r>
          </a:p>
          <a:p>
            <a:pPr>
              <a:lnSpc>
                <a:spcPct val="90000"/>
              </a:lnSpc>
            </a:pPr>
            <a:r>
              <a:rPr lang="kk-KZ" altLang="ru-RU" sz="2800">
                <a:solidFill>
                  <a:schemeClr val="bg1"/>
                </a:solidFill>
                <a:effectLst/>
              </a:rPr>
              <a:t>Дисплей жұмыс атқарып тұрғанда электромагниттік және ультракүлгін сәуле бөлініп отырады.</a:t>
            </a:r>
            <a:endParaRPr lang="ru-RU" altLang="ru-RU" sz="2800">
              <a:solidFill>
                <a:schemeClr val="bg1"/>
              </a:solidFill>
              <a:effectLst/>
            </a:endParaRPr>
          </a:p>
        </p:txBody>
      </p:sp>
      <p:pic>
        <p:nvPicPr>
          <p:cNvPr id="31751" name="Picture 7" descr="PE01841_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1625" y="2205038"/>
            <a:ext cx="4194175" cy="3365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755650" y="5805488"/>
            <a:ext cx="792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altLang="ru-RU" sz="2400">
                <a:solidFill>
                  <a:schemeClr val="bg1"/>
                </a:solidFill>
              </a:rPr>
              <a:t>20 минут жұмыс жасағаннан кейін 5 минуттай демалуды, көз жаттығуларын жасап отыруды Ұмытпа!</a:t>
            </a:r>
            <a:endParaRPr lang="ru-RU" altLang="ru-RU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26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28" presetID="27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34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35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1300"/>
                            </p:stCondLst>
                            <p:childTnLst>
                              <p:par>
                                <p:cTn id="38" presetID="10" presetClass="entr" presetSubtype="0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uiExpand="1" build="p"/>
      <p:bldP spid="31752" grpId="0"/>
      <p:bldP spid="31752" grpId="1"/>
      <p:bldP spid="31752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b="1">
                <a:solidFill>
                  <a:schemeClr val="bg1"/>
                </a:solidFill>
                <a:effectLst/>
              </a:rPr>
              <a:t>Пернетақта</a:t>
            </a:r>
            <a:endParaRPr lang="ru-RU" altLang="ru-RU" b="1">
              <a:solidFill>
                <a:schemeClr val="bg1"/>
              </a:solidFill>
              <a:effectLst/>
            </a:endParaRPr>
          </a:p>
        </p:txBody>
      </p:sp>
      <p:sp>
        <p:nvSpPr>
          <p:cNvPr id="33798" name="Rectangle 6"/>
          <p:cNvSpPr>
            <a:spLocks noGrp="1" noRot="1" noChangeArrowheads="1"/>
          </p:cNvSpPr>
          <p:nvPr>
            <p:ph type="body" sz="half" idx="3"/>
          </p:nvPr>
        </p:nvSpPr>
        <p:spPr>
          <a:xfrm>
            <a:off x="900113" y="3933825"/>
            <a:ext cx="7942262" cy="2165350"/>
          </a:xfrm>
        </p:spPr>
        <p:txBody>
          <a:bodyPr/>
          <a:lstStyle/>
          <a:p>
            <a:pPr marL="7938" indent="280988">
              <a:buFont typeface="Wingdings" pitchFamily="2" charset="2"/>
              <a:buNone/>
            </a:pPr>
            <a:r>
              <a:rPr lang="kk-KZ" altLang="ru-RU" sz="2800">
                <a:solidFill>
                  <a:srgbClr val="FD3535"/>
                </a:solidFill>
                <a:effectLst/>
              </a:rPr>
              <a:t>Пернетақта</a:t>
            </a:r>
            <a:r>
              <a:rPr lang="kk-KZ" altLang="ru-RU" sz="2800">
                <a:solidFill>
                  <a:schemeClr val="bg1"/>
                </a:solidFill>
                <a:effectLst/>
              </a:rPr>
              <a:t> (клавиатура)-бұл кез-келген ақпараттарды (сандық, символдық және т.б) компьютерге енгізуге негізделген құрылғы.</a:t>
            </a:r>
            <a:endParaRPr lang="ru-RU" altLang="ru-RU" sz="2800">
              <a:solidFill>
                <a:schemeClr val="bg1"/>
              </a:solidFill>
              <a:effectLst/>
            </a:endParaRPr>
          </a:p>
        </p:txBody>
      </p:sp>
      <p:pic>
        <p:nvPicPr>
          <p:cNvPr id="33809" name="Picture 17" descr="%EA%EB%E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196975"/>
            <a:ext cx="3959225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11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10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44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8" grpId="0" build="p"/>
    </p:bldLst>
  </p:timing>
</p:sld>
</file>

<file path=ppt/theme/theme1.xml><?xml version="1.0" encoding="utf-8"?>
<a:theme xmlns:a="http://schemas.openxmlformats.org/drawingml/2006/main" name="Компьютермен танысу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Компьютермен танысу</Template>
  <TotalTime>8</TotalTime>
  <Words>219</Words>
  <Application>Microsoft Office PowerPoint</Application>
  <PresentationFormat>Экран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Компьютермен танысу</vt:lpstr>
      <vt:lpstr>Қыркүйектің  он  төрті   Компьютердің негізгі құрылғылары</vt:lpstr>
      <vt:lpstr>Дербес компьютер деген не?</vt:lpstr>
      <vt:lpstr>Компьютердің негізгі құрылғылары:</vt:lpstr>
      <vt:lpstr>Жүйелік  қорап</vt:lpstr>
      <vt:lpstr>Процессор</vt:lpstr>
      <vt:lpstr>Монитор</vt:lpstr>
      <vt:lpstr>Монитор</vt:lpstr>
      <vt:lpstr>Монитор</vt:lpstr>
      <vt:lpstr>Пернетақта</vt:lpstr>
      <vt:lpstr>Пернетақта</vt:lpstr>
      <vt:lpstr>Пернетақта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Қыркүйектің  он бірі  Компьютердің құрылғылары</dc:title>
  <dc:creator>Индира</dc:creator>
  <cp:lastModifiedBy>Индира</cp:lastModifiedBy>
  <cp:revision>2</cp:revision>
  <dcterms:created xsi:type="dcterms:W3CDTF">2018-09-11T12:36:00Z</dcterms:created>
  <dcterms:modified xsi:type="dcterms:W3CDTF">2018-09-14T07:04:51Z</dcterms:modified>
</cp:coreProperties>
</file>