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6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8CFE-0511-42E3-9B46-65C9824A2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EF2B0-43DB-4865-B44B-97CFCBDD6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617B6-F8B7-496A-8083-3BEA9B343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7496-1201-42A2-9B4A-DD65EF187B2B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32C49-AEA4-4805-9401-A690D313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3BE78-4EEA-4343-AB93-573703A0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3DCB-8D13-489D-836C-A3B99AEC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1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4B65-339B-4C9D-87E4-D546583E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29D7F-0B1F-4A28-8994-AC4D61A7E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C0FF0-5C4A-40BC-A12E-3664FABC8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7496-1201-42A2-9B4A-DD65EF187B2B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72F9A-E63B-4F11-AB90-F3F82EC2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B7371-7E26-4E85-BB09-EE93E4B2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3DCB-8D13-489D-836C-A3B99AEC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9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E1A036-8F0B-48CA-BAF2-799871201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86DFD-32AF-4705-A36E-C9406D9C3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048A0-E913-488B-BBC0-4086E8DE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7496-1201-42A2-9B4A-DD65EF187B2B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E4EF1-E462-4E4B-BFDE-816C1D49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2DE6E-289B-4F9C-85D7-C2CDA1C8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3DCB-8D13-489D-836C-A3B99AEC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2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A98A4-2D76-47E3-BCFD-BFF16CFE0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EE03-FBFE-4A36-AF61-D45459319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A4B2A-99C7-484E-B6B2-0C5952A2F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7496-1201-42A2-9B4A-DD65EF187B2B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BB897-073F-4B42-915C-19D47984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BBE77-86ED-43B5-B3A0-F7F37E9C6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3DCB-8D13-489D-836C-A3B99AEC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1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75267-44A1-4AF4-A909-D3B884F8B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6415E-2428-40DB-B2BE-B57732CC9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68F2F-2615-4DF7-8F64-18313867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7496-1201-42A2-9B4A-DD65EF187B2B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D8DB2-1232-49A9-8289-D9DDFCCA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96513-0B60-431E-9E92-9C0EBE14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3DCB-8D13-489D-836C-A3B99AEC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3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CFD3F-4153-47D2-9275-E1706EE2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398CD-D5C4-4312-9960-4D1288BD7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20BE3-8804-4111-A21B-941459F1A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F81E7-1E9F-4CF0-AC86-F23E96EA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7496-1201-42A2-9B4A-DD65EF187B2B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A5E77-E572-4CF5-AFDB-2BD9C78F5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6ACD2-516B-4495-BA45-A72C8F90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3DCB-8D13-489D-836C-A3B99AEC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1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CB6BB-0AE6-43BD-BD35-DE583A5A9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4B86C-3494-4C39-B421-CCBCFAD52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09330-1FD7-4043-B900-2AA01464C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CB966-8CA3-4284-8D3F-D449CED1F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EDA449-33E5-4C98-87CD-89ACC001E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527100-DA7C-4DFA-9126-F7C43AC3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7496-1201-42A2-9B4A-DD65EF187B2B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B0FAA-B67B-4D01-9B25-32523FDF7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17F79A-DB96-4EEE-93B2-B0721130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3DCB-8D13-489D-836C-A3B99AEC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8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56D11-3B30-4152-B74D-FB35FFD3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7DD51-4985-4270-9ACC-2736DDC6C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7496-1201-42A2-9B4A-DD65EF187B2B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E32AC-A2A3-488E-A612-D910930A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AD184-0C62-4D53-8B81-97532E40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3DCB-8D13-489D-836C-A3B99AEC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4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1EACD7-2757-4016-9AD9-18F13C4C6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7496-1201-42A2-9B4A-DD65EF187B2B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10C704-043F-4026-B462-8EA52289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C9E7F-32C5-4E5C-B12F-C46A535E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3DCB-8D13-489D-836C-A3B99AEC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3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E686-462D-46C8-A993-4A8C78B0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6C263-7858-4904-A8FB-40D83114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08E2B-681B-4F1D-9FC3-B7B5E3679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7EBC0-8CC0-4354-B88B-84B02C72A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7496-1201-42A2-9B4A-DD65EF187B2B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800CA-5306-4F3A-888C-88DAAA51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FCEBD-B072-4847-8F6B-2E34D3FC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3DCB-8D13-489D-836C-A3B99AEC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5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A8D7B-2542-440A-8AD9-1C29026C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B0228-24B7-42A7-B036-8CB7E9178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1A59B-59DA-41D3-8AF0-C34C8440D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A466B-9110-47C2-8035-D5D80F0D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7496-1201-42A2-9B4A-DD65EF187B2B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222D3-EDCB-4DFE-B12B-3DD16B9F9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48402-E5DA-4480-BD62-40FFB8861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3DCB-8D13-489D-836C-A3B99AEC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8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007F6F-AD1B-4629-B2CC-856CD350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7549A-7105-4D22-8045-9C3061BE9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5BECF-C675-495B-80CA-8E7C78B84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87496-1201-42A2-9B4A-DD65EF187B2B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14A95-0C1F-460D-8316-46562096A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A3004-A46B-43E0-B015-44DF42D9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03DCB-8D13-489D-836C-A3B99AEC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1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8B1CE7-2B36-4D9A-A379-DD6387F9EC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C5D037-1B42-456E-9AFD-512604CD19C9}"/>
              </a:ext>
            </a:extLst>
          </p:cNvPr>
          <p:cNvSpPr/>
          <p:nvPr/>
        </p:nvSpPr>
        <p:spPr>
          <a:xfrm>
            <a:off x="936171" y="3918857"/>
            <a:ext cx="2618792" cy="697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0BD267-2484-455B-B267-D9ED4F7A4F0C}"/>
              </a:ext>
            </a:extLst>
          </p:cNvPr>
          <p:cNvSpPr txBox="1"/>
          <p:nvPr/>
        </p:nvSpPr>
        <p:spPr>
          <a:xfrm>
            <a:off x="765110" y="2491273"/>
            <a:ext cx="7799699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CORONA</a:t>
            </a:r>
            <a:r>
              <a:rPr lang="en-US" sz="9600" b="1" dirty="0">
                <a:solidFill>
                  <a:srgbClr val="C00000"/>
                </a:solidFill>
              </a:rPr>
              <a:t>VIRUS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66270-FA26-4B9F-B9A6-3C80316DD73A}"/>
              </a:ext>
            </a:extLst>
          </p:cNvPr>
          <p:cNvSpPr txBox="1"/>
          <p:nvPr/>
        </p:nvSpPr>
        <p:spPr>
          <a:xfrm>
            <a:off x="936171" y="3918857"/>
            <a:ext cx="2690865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COVID - 19</a:t>
            </a:r>
          </a:p>
        </p:txBody>
      </p:sp>
    </p:spTree>
    <p:extLst>
      <p:ext uri="{BB962C8B-B14F-4D97-AF65-F5344CB8AC3E}">
        <p14:creationId xmlns:p14="http://schemas.microsoft.com/office/powerpoint/2010/main" val="267637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8B1CE7-2B36-4D9A-A379-DD6387F9EC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1">
                  <a:alpha val="87000"/>
                </a:schemeClr>
              </a:gs>
              <a:gs pos="61000">
                <a:schemeClr val="tx1">
                  <a:alpha val="90000"/>
                </a:schemeClr>
              </a:gs>
              <a:gs pos="0">
                <a:schemeClr val="tx1">
                  <a:alpha val="30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6C84C-7524-4426-BD2D-97956AB1705E}"/>
              </a:ext>
            </a:extLst>
          </p:cNvPr>
          <p:cNvSpPr txBox="1"/>
          <p:nvPr/>
        </p:nvSpPr>
        <p:spPr>
          <a:xfrm>
            <a:off x="811762" y="6028797"/>
            <a:ext cx="537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SOURCE: WHO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399F7F-4BC1-433D-9EEF-496B31686EEB}"/>
              </a:ext>
            </a:extLst>
          </p:cNvPr>
          <p:cNvCxnSpPr>
            <a:cxnSpLocks/>
          </p:cNvCxnSpPr>
          <p:nvPr/>
        </p:nvCxnSpPr>
        <p:spPr>
          <a:xfrm>
            <a:off x="5301342" y="2058232"/>
            <a:ext cx="69046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BA40FC3-AD8B-4B98-860A-0AF3C100898B}"/>
              </a:ext>
            </a:extLst>
          </p:cNvPr>
          <p:cNvSpPr txBox="1"/>
          <p:nvPr/>
        </p:nvSpPr>
        <p:spPr>
          <a:xfrm>
            <a:off x="5206481" y="2349971"/>
            <a:ext cx="7094377" cy="369331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Regularly and thoroughly clean your hands with an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alcohol-based hand rub or wash them with soap and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Maintain at least 1 </a:t>
            </a:r>
            <a:r>
              <a:rPr lang="en-US" sz="2000" dirty="0" err="1">
                <a:solidFill>
                  <a:schemeClr val="bg1"/>
                </a:solidFill>
              </a:rPr>
              <a:t>metre</a:t>
            </a:r>
            <a:r>
              <a:rPr lang="en-US" sz="2000" dirty="0">
                <a:solidFill>
                  <a:schemeClr val="bg1"/>
                </a:solidFill>
              </a:rPr>
              <a:t> (3 feet) distance between yourself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and anyone who is coughing or sneezing.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Avoid touching eyes, nose and mouth.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Stay home if you feel unwell. If you have a fever, cough and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difficulty breathing, seek medical attention and call in advance.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Follow the directions of your local health authority.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Stay informed on the latest developments about COVID-19.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Keep up to date on the latest COVID-19 hotspots (cities or local areas where COVID-19 is spreading widely). If possible, avoid traveling to places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66270-FA26-4B9F-B9A6-3C80316DD73A}"/>
              </a:ext>
            </a:extLst>
          </p:cNvPr>
          <p:cNvSpPr txBox="1"/>
          <p:nvPr/>
        </p:nvSpPr>
        <p:spPr>
          <a:xfrm>
            <a:off x="5435080" y="1268420"/>
            <a:ext cx="6637175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j-lt"/>
              </a:rPr>
              <a:t>Precautions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7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8B1CE7-2B36-4D9A-A379-DD6387F9EC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87000"/>
                </a:schemeClr>
              </a:gs>
              <a:gs pos="61000">
                <a:schemeClr val="tx1">
                  <a:alpha val="90000"/>
                </a:schemeClr>
              </a:gs>
              <a:gs pos="100000">
                <a:schemeClr val="tx1">
                  <a:alpha val="30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66270-FA26-4B9F-B9A6-3C80316DD73A}"/>
              </a:ext>
            </a:extLst>
          </p:cNvPr>
          <p:cNvSpPr txBox="1"/>
          <p:nvPr/>
        </p:nvSpPr>
        <p:spPr>
          <a:xfrm>
            <a:off x="450980" y="1986178"/>
            <a:ext cx="6602963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What are </a:t>
            </a:r>
            <a:r>
              <a:rPr lang="en-US" sz="4400" b="1" dirty="0">
                <a:solidFill>
                  <a:schemeClr val="bg1"/>
                </a:solidFill>
              </a:rPr>
              <a:t>CORONAVIRUSES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EB7594-DE8B-492A-BB60-9CD1F57F0740}"/>
              </a:ext>
            </a:extLst>
          </p:cNvPr>
          <p:cNvSpPr txBox="1"/>
          <p:nvPr/>
        </p:nvSpPr>
        <p:spPr>
          <a:xfrm>
            <a:off x="553615" y="2865719"/>
            <a:ext cx="67178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Coronaviruses (</a:t>
            </a:r>
            <a:r>
              <a:rPr lang="en-US" sz="2000" b="1" dirty="0" err="1">
                <a:solidFill>
                  <a:schemeClr val="bg1"/>
                </a:solidFill>
              </a:rPr>
              <a:t>CoV</a:t>
            </a:r>
            <a:r>
              <a:rPr lang="en-US" sz="2000" b="1" dirty="0">
                <a:solidFill>
                  <a:schemeClr val="bg1"/>
                </a:solidFill>
              </a:rPr>
              <a:t>) are a </a:t>
            </a:r>
            <a:r>
              <a:rPr lang="en-US" sz="2000" b="1" dirty="0">
                <a:solidFill>
                  <a:srgbClr val="FF0000"/>
                </a:solidFill>
              </a:rPr>
              <a:t>large family of viruses that cause </a:t>
            </a:r>
            <a:r>
              <a:rPr lang="en-US" sz="2000" b="1" dirty="0">
                <a:solidFill>
                  <a:schemeClr val="bg1"/>
                </a:solidFill>
              </a:rPr>
              <a:t>illness ranging from the </a:t>
            </a:r>
            <a:r>
              <a:rPr lang="en-US" sz="2000" b="1" dirty="0">
                <a:solidFill>
                  <a:srgbClr val="FF0000"/>
                </a:solidFill>
              </a:rPr>
              <a:t>common cold </a:t>
            </a:r>
            <a:r>
              <a:rPr lang="en-US" sz="2000" b="1" dirty="0">
                <a:solidFill>
                  <a:schemeClr val="bg1"/>
                </a:solidFill>
              </a:rPr>
              <a:t>to more severe diseases such as Middle East Respiratory Syndrome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(MERS-</a:t>
            </a:r>
            <a:r>
              <a:rPr lang="en-US" sz="2000" b="1" dirty="0" err="1">
                <a:solidFill>
                  <a:srgbClr val="FF0000"/>
                </a:solidFill>
              </a:rPr>
              <a:t>CoV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  <a:r>
              <a:rPr lang="en-US" sz="2000" b="1" dirty="0">
                <a:solidFill>
                  <a:schemeClr val="bg1"/>
                </a:solidFill>
              </a:rPr>
              <a:t>and Severe Acute Respiratory Syndrome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(SARS-</a:t>
            </a:r>
            <a:r>
              <a:rPr lang="en-US" sz="2000" b="1" dirty="0" err="1">
                <a:solidFill>
                  <a:srgbClr val="FF0000"/>
                </a:solidFill>
              </a:rPr>
              <a:t>CoV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6C84C-7524-4426-BD2D-97956AB1705E}"/>
              </a:ext>
            </a:extLst>
          </p:cNvPr>
          <p:cNvSpPr txBox="1"/>
          <p:nvPr/>
        </p:nvSpPr>
        <p:spPr>
          <a:xfrm>
            <a:off x="724676" y="6000805"/>
            <a:ext cx="537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SOURCE: WHO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399F7F-4BC1-433D-9EEF-496B31686EEB}"/>
              </a:ext>
            </a:extLst>
          </p:cNvPr>
          <p:cNvCxnSpPr>
            <a:cxnSpLocks/>
          </p:cNvCxnSpPr>
          <p:nvPr/>
        </p:nvCxnSpPr>
        <p:spPr>
          <a:xfrm>
            <a:off x="65314" y="2755619"/>
            <a:ext cx="653142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71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8B1CE7-2B36-4D9A-A379-DD6387F9ECC7}"/>
              </a:ext>
            </a:extLst>
          </p:cNvPr>
          <p:cNvSpPr/>
          <p:nvPr/>
        </p:nvSpPr>
        <p:spPr>
          <a:xfrm>
            <a:off x="0" y="0"/>
            <a:ext cx="5850294" cy="6858000"/>
          </a:xfrm>
          <a:prstGeom prst="rect">
            <a:avLst/>
          </a:prstGeom>
          <a:gradFill>
            <a:gsLst>
              <a:gs pos="0">
                <a:schemeClr val="tx1">
                  <a:alpha val="87000"/>
                </a:schemeClr>
              </a:gs>
              <a:gs pos="61000">
                <a:schemeClr val="tx1">
                  <a:alpha val="90000"/>
                </a:schemeClr>
              </a:gs>
              <a:gs pos="100000">
                <a:schemeClr val="tx1">
                  <a:alpha val="30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66270-FA26-4B9F-B9A6-3C80316DD73A}"/>
              </a:ext>
            </a:extLst>
          </p:cNvPr>
          <p:cNvSpPr txBox="1"/>
          <p:nvPr/>
        </p:nvSpPr>
        <p:spPr>
          <a:xfrm>
            <a:off x="426098" y="1345150"/>
            <a:ext cx="4998098" cy="14465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What is Novel </a:t>
            </a:r>
            <a:r>
              <a:rPr lang="en-US" sz="4400" b="1" dirty="0">
                <a:solidFill>
                  <a:schemeClr val="bg1"/>
                </a:solidFill>
              </a:rPr>
              <a:t>CORONAVIRUS?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EB7594-DE8B-492A-BB60-9CD1F57F0740}"/>
              </a:ext>
            </a:extLst>
          </p:cNvPr>
          <p:cNvSpPr txBox="1"/>
          <p:nvPr/>
        </p:nvSpPr>
        <p:spPr>
          <a:xfrm>
            <a:off x="553615" y="2865719"/>
            <a:ext cx="4242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 novel coronavirus (</a:t>
            </a:r>
            <a:r>
              <a:rPr lang="en-US" sz="3200" b="1" dirty="0" err="1">
                <a:solidFill>
                  <a:schemeClr val="bg1"/>
                </a:solidFill>
              </a:rPr>
              <a:t>nCoV</a:t>
            </a:r>
            <a:r>
              <a:rPr lang="en-US" sz="3200" b="1" dirty="0">
                <a:solidFill>
                  <a:schemeClr val="bg1"/>
                </a:solidFill>
              </a:rPr>
              <a:t>) is a new strain that has not been previously identified in humans.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6C84C-7524-4426-BD2D-97956AB1705E}"/>
              </a:ext>
            </a:extLst>
          </p:cNvPr>
          <p:cNvSpPr txBox="1"/>
          <p:nvPr/>
        </p:nvSpPr>
        <p:spPr>
          <a:xfrm>
            <a:off x="724676" y="6000805"/>
            <a:ext cx="537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SOURCE: WHO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399F7F-4BC1-433D-9EEF-496B31686EEB}"/>
              </a:ext>
            </a:extLst>
          </p:cNvPr>
          <p:cNvCxnSpPr>
            <a:cxnSpLocks/>
          </p:cNvCxnSpPr>
          <p:nvPr/>
        </p:nvCxnSpPr>
        <p:spPr>
          <a:xfrm>
            <a:off x="65314" y="2755619"/>
            <a:ext cx="578498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85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8B1CE7-2B36-4D9A-A379-DD6387F9EC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87000"/>
                </a:schemeClr>
              </a:gs>
              <a:gs pos="61000">
                <a:schemeClr val="tx1">
                  <a:alpha val="90000"/>
                </a:schemeClr>
              </a:gs>
              <a:gs pos="100000">
                <a:schemeClr val="tx1">
                  <a:alpha val="30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66270-FA26-4B9F-B9A6-3C80316DD73A}"/>
              </a:ext>
            </a:extLst>
          </p:cNvPr>
          <p:cNvSpPr txBox="1"/>
          <p:nvPr/>
        </p:nvSpPr>
        <p:spPr>
          <a:xfrm>
            <a:off x="450980" y="1986178"/>
            <a:ext cx="8273142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Origin Or Epicenter?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EB7594-DE8B-492A-BB60-9CD1F57F0740}"/>
              </a:ext>
            </a:extLst>
          </p:cNvPr>
          <p:cNvSpPr txBox="1"/>
          <p:nvPr/>
        </p:nvSpPr>
        <p:spPr>
          <a:xfrm>
            <a:off x="553615" y="2865719"/>
            <a:ext cx="6717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Wuhan, China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6C84C-7524-4426-BD2D-97956AB1705E}"/>
              </a:ext>
            </a:extLst>
          </p:cNvPr>
          <p:cNvSpPr txBox="1"/>
          <p:nvPr/>
        </p:nvSpPr>
        <p:spPr>
          <a:xfrm>
            <a:off x="724676" y="6000805"/>
            <a:ext cx="537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SOURCE: WHO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399F7F-4BC1-433D-9EEF-496B31686EEB}"/>
              </a:ext>
            </a:extLst>
          </p:cNvPr>
          <p:cNvCxnSpPr>
            <a:cxnSpLocks/>
          </p:cNvCxnSpPr>
          <p:nvPr/>
        </p:nvCxnSpPr>
        <p:spPr>
          <a:xfrm>
            <a:off x="65314" y="2755619"/>
            <a:ext cx="51038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BA40FC3-AD8B-4B98-860A-0AF3C100898B}"/>
              </a:ext>
            </a:extLst>
          </p:cNvPr>
          <p:cNvSpPr txBox="1"/>
          <p:nvPr/>
        </p:nvSpPr>
        <p:spPr>
          <a:xfrm>
            <a:off x="724676" y="3694426"/>
            <a:ext cx="5284238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new virus and disease were unknown before the outbreak began in Wuhan, China, in December 2019.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5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8B1CE7-2B36-4D9A-A379-DD6387F9EC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87000"/>
                </a:schemeClr>
              </a:gs>
              <a:gs pos="61000">
                <a:schemeClr val="tx1">
                  <a:alpha val="52000"/>
                </a:schemeClr>
              </a:gs>
              <a:gs pos="100000">
                <a:schemeClr val="tx1">
                  <a:alpha val="30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66270-FA26-4B9F-B9A6-3C80316DD73A}"/>
              </a:ext>
            </a:extLst>
          </p:cNvPr>
          <p:cNvSpPr txBox="1"/>
          <p:nvPr/>
        </p:nvSpPr>
        <p:spPr>
          <a:xfrm>
            <a:off x="450980" y="1986178"/>
            <a:ext cx="8273142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Specification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6C84C-7524-4426-BD2D-97956AB1705E}"/>
              </a:ext>
            </a:extLst>
          </p:cNvPr>
          <p:cNvSpPr txBox="1"/>
          <p:nvPr/>
        </p:nvSpPr>
        <p:spPr>
          <a:xfrm>
            <a:off x="612709" y="5991474"/>
            <a:ext cx="537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SOURCE: WHO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399F7F-4BC1-433D-9EEF-496B31686EEB}"/>
              </a:ext>
            </a:extLst>
          </p:cNvPr>
          <p:cNvCxnSpPr>
            <a:cxnSpLocks/>
          </p:cNvCxnSpPr>
          <p:nvPr/>
        </p:nvCxnSpPr>
        <p:spPr>
          <a:xfrm>
            <a:off x="65314" y="2755619"/>
            <a:ext cx="51038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BA40FC3-AD8B-4B98-860A-0AF3C100898B}"/>
              </a:ext>
            </a:extLst>
          </p:cNvPr>
          <p:cNvSpPr txBox="1"/>
          <p:nvPr/>
        </p:nvSpPr>
        <p:spPr>
          <a:xfrm>
            <a:off x="450980" y="2896218"/>
            <a:ext cx="6543871" cy="14773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Coronaviruses are </a:t>
            </a:r>
            <a:r>
              <a:rPr lang="en-US" dirty="0">
                <a:solidFill>
                  <a:srgbClr val="FF0000"/>
                </a:solidFill>
              </a:rPr>
              <a:t>zoonotic</a:t>
            </a:r>
            <a:r>
              <a:rPr lang="en-US" dirty="0">
                <a:solidFill>
                  <a:schemeClr val="bg1"/>
                </a:solidFill>
              </a:rPr>
              <a:t>, meaning they are transmitted between animals and people.  Detailed investigations found that SARS-</a:t>
            </a:r>
            <a:r>
              <a:rPr lang="en-US" dirty="0" err="1">
                <a:solidFill>
                  <a:schemeClr val="bg1"/>
                </a:solidFill>
              </a:rPr>
              <a:t>CoV</a:t>
            </a:r>
            <a:r>
              <a:rPr lang="en-US" dirty="0">
                <a:solidFill>
                  <a:schemeClr val="bg1"/>
                </a:solidFill>
              </a:rPr>
              <a:t> was transmitted from civet cats to humans and MERS-</a:t>
            </a:r>
            <a:r>
              <a:rPr lang="en-US" dirty="0" err="1">
                <a:solidFill>
                  <a:schemeClr val="bg1"/>
                </a:solidFill>
              </a:rPr>
              <a:t>CoV</a:t>
            </a:r>
            <a:r>
              <a:rPr lang="en-US" dirty="0">
                <a:solidFill>
                  <a:schemeClr val="bg1"/>
                </a:solidFill>
              </a:rPr>
              <a:t> from dromedary camels to humans. Several known coronaviruses are circulating in animals that have not yet infected humans. 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2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8B1CE7-2B36-4D9A-A379-DD6387F9EC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1">
                  <a:alpha val="87000"/>
                </a:schemeClr>
              </a:gs>
              <a:gs pos="61000">
                <a:schemeClr val="tx1">
                  <a:alpha val="90000"/>
                </a:schemeClr>
              </a:gs>
              <a:gs pos="0">
                <a:schemeClr val="tx1">
                  <a:alpha val="30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6C84C-7524-4426-BD2D-97956AB1705E}"/>
              </a:ext>
            </a:extLst>
          </p:cNvPr>
          <p:cNvSpPr txBox="1"/>
          <p:nvPr/>
        </p:nvSpPr>
        <p:spPr>
          <a:xfrm>
            <a:off x="811762" y="6028797"/>
            <a:ext cx="537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SOURCE: WHO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399F7F-4BC1-433D-9EEF-496B31686EEB}"/>
              </a:ext>
            </a:extLst>
          </p:cNvPr>
          <p:cNvCxnSpPr>
            <a:cxnSpLocks/>
          </p:cNvCxnSpPr>
          <p:nvPr/>
        </p:nvCxnSpPr>
        <p:spPr>
          <a:xfrm>
            <a:off x="5738327" y="2703961"/>
            <a:ext cx="645367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BA40FC3-AD8B-4B98-860A-0AF3C100898B}"/>
              </a:ext>
            </a:extLst>
          </p:cNvPr>
          <p:cNvSpPr txBox="1"/>
          <p:nvPr/>
        </p:nvSpPr>
        <p:spPr>
          <a:xfrm>
            <a:off x="5648129" y="2813839"/>
            <a:ext cx="5980923" cy="14773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“incubation period” means the time between catching the virus and beginning to have symptoms of the disease. Most estimates of the incubation period for COVID-19 range from 1-14 days, most commonly around </a:t>
            </a:r>
            <a:r>
              <a:rPr lang="en-US" dirty="0">
                <a:solidFill>
                  <a:srgbClr val="FF0000"/>
                </a:solidFill>
              </a:rPr>
              <a:t>five days</a:t>
            </a:r>
            <a:r>
              <a:rPr lang="en-US" dirty="0">
                <a:solidFill>
                  <a:schemeClr val="bg1"/>
                </a:solidFill>
              </a:rPr>
              <a:t>. These estimates will be updated as more data become available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66270-FA26-4B9F-B9A6-3C80316DD73A}"/>
              </a:ext>
            </a:extLst>
          </p:cNvPr>
          <p:cNvSpPr txBox="1"/>
          <p:nvPr/>
        </p:nvSpPr>
        <p:spPr>
          <a:xfrm>
            <a:off x="5554825" y="1688298"/>
            <a:ext cx="6637175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j-lt"/>
              </a:rPr>
              <a:t>Incubation Period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1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8B1CE7-2B36-4D9A-A379-DD6387F9EC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87000"/>
                </a:schemeClr>
              </a:gs>
              <a:gs pos="61000">
                <a:schemeClr val="tx1">
                  <a:alpha val="90000"/>
                </a:schemeClr>
              </a:gs>
              <a:gs pos="100000">
                <a:schemeClr val="tx1">
                  <a:alpha val="30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66270-FA26-4B9F-B9A6-3C80316DD73A}"/>
              </a:ext>
            </a:extLst>
          </p:cNvPr>
          <p:cNvSpPr txBox="1"/>
          <p:nvPr/>
        </p:nvSpPr>
        <p:spPr>
          <a:xfrm>
            <a:off x="538066" y="1407680"/>
            <a:ext cx="5284238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Symptoms of </a:t>
            </a:r>
            <a:r>
              <a:rPr lang="en-US" sz="4400" b="1" dirty="0" err="1">
                <a:solidFill>
                  <a:schemeClr val="bg1"/>
                </a:solidFill>
                <a:latin typeface="+mj-lt"/>
              </a:rPr>
              <a:t>Covid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 -19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6C84C-7524-4426-BD2D-97956AB1705E}"/>
              </a:ext>
            </a:extLst>
          </p:cNvPr>
          <p:cNvSpPr txBox="1"/>
          <p:nvPr/>
        </p:nvSpPr>
        <p:spPr>
          <a:xfrm>
            <a:off x="811762" y="6028797"/>
            <a:ext cx="537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SOURCE: WHO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399F7F-4BC1-433D-9EEF-496B31686EEB}"/>
              </a:ext>
            </a:extLst>
          </p:cNvPr>
          <p:cNvCxnSpPr>
            <a:cxnSpLocks/>
          </p:cNvCxnSpPr>
          <p:nvPr/>
        </p:nvCxnSpPr>
        <p:spPr>
          <a:xfrm>
            <a:off x="0" y="2177121"/>
            <a:ext cx="58223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BA40FC3-AD8B-4B98-860A-0AF3C100898B}"/>
              </a:ext>
            </a:extLst>
          </p:cNvPr>
          <p:cNvSpPr txBox="1"/>
          <p:nvPr/>
        </p:nvSpPr>
        <p:spPr>
          <a:xfrm>
            <a:off x="811762" y="2322385"/>
            <a:ext cx="5284238" cy="34163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Common signs of infection include respiratory symptoms, </a:t>
            </a:r>
            <a:r>
              <a:rPr lang="en-US" sz="2400" dirty="0">
                <a:solidFill>
                  <a:srgbClr val="FF0000"/>
                </a:solidFill>
              </a:rPr>
              <a:t>fever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rgbClr val="FF0000"/>
                </a:solidFill>
              </a:rPr>
              <a:t>cough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rgbClr val="FF0000"/>
                </a:solidFill>
              </a:rPr>
              <a:t>shortness of breath</a:t>
            </a:r>
            <a:r>
              <a:rPr lang="en-US" sz="2400" dirty="0">
                <a:solidFill>
                  <a:schemeClr val="bg1"/>
                </a:solidFill>
              </a:rPr>
              <a:t> and breathing difficulties.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In more severe cases, infection can cause pneumonia, severe acute respiratory syndrome, kidney failure and even death. 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8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8B1CE7-2B36-4D9A-A379-DD6387F9EC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44000"/>
                </a:schemeClr>
              </a:gs>
              <a:gs pos="61000">
                <a:schemeClr val="tx1">
                  <a:alpha val="90000"/>
                </a:schemeClr>
              </a:gs>
              <a:gs pos="100000">
                <a:schemeClr val="tx1">
                  <a:alpha val="30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6C84C-7524-4426-BD2D-97956AB1705E}"/>
              </a:ext>
            </a:extLst>
          </p:cNvPr>
          <p:cNvSpPr txBox="1"/>
          <p:nvPr/>
        </p:nvSpPr>
        <p:spPr>
          <a:xfrm>
            <a:off x="811762" y="6028797"/>
            <a:ext cx="537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SOURCE: WHO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399F7F-4BC1-433D-9EEF-496B31686EEB}"/>
              </a:ext>
            </a:extLst>
          </p:cNvPr>
          <p:cNvCxnSpPr>
            <a:cxnSpLocks/>
          </p:cNvCxnSpPr>
          <p:nvPr/>
        </p:nvCxnSpPr>
        <p:spPr>
          <a:xfrm>
            <a:off x="0" y="3072860"/>
            <a:ext cx="69046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BA40FC3-AD8B-4B98-860A-0AF3C100898B}"/>
              </a:ext>
            </a:extLst>
          </p:cNvPr>
          <p:cNvSpPr txBox="1"/>
          <p:nvPr/>
        </p:nvSpPr>
        <p:spPr>
          <a:xfrm>
            <a:off x="718454" y="3330258"/>
            <a:ext cx="9535887" cy="20313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People can catch COVID-19 from others who have the virus.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disease can spread from person to person through small droplets from the nose or mouth which are spread when a person with COVID-19 coughs or exhales. These droplets land on objects and surfaces around the person. Other people then catch COVID-19 by touching these objects or surfaces, then touching their eyes, nose or mouth.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People can also catch COVID-19 if they breathe in droplets from a person with COVID-19 who coughs out or exhales droplets. 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66270-FA26-4B9F-B9A6-3C80316DD73A}"/>
              </a:ext>
            </a:extLst>
          </p:cNvPr>
          <p:cNvSpPr txBox="1"/>
          <p:nvPr/>
        </p:nvSpPr>
        <p:spPr>
          <a:xfrm>
            <a:off x="538065" y="2437150"/>
            <a:ext cx="6637175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How does </a:t>
            </a:r>
            <a:r>
              <a:rPr lang="en-US" sz="4400" b="1" dirty="0" err="1">
                <a:solidFill>
                  <a:schemeClr val="bg1"/>
                </a:solidFill>
                <a:latin typeface="+mj-lt"/>
              </a:rPr>
              <a:t>Covid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 -19 Spread?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6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8B1CE7-2B36-4D9A-A379-DD6387F9EC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67000"/>
                </a:schemeClr>
              </a:gs>
              <a:gs pos="61000">
                <a:schemeClr val="tx1">
                  <a:alpha val="90000"/>
                </a:schemeClr>
              </a:gs>
              <a:gs pos="100000">
                <a:schemeClr val="tx1">
                  <a:alpha val="30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6C84C-7524-4426-BD2D-97956AB1705E}"/>
              </a:ext>
            </a:extLst>
          </p:cNvPr>
          <p:cNvSpPr txBox="1"/>
          <p:nvPr/>
        </p:nvSpPr>
        <p:spPr>
          <a:xfrm>
            <a:off x="811762" y="6028797"/>
            <a:ext cx="537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SOURCE: WHO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399F7F-4BC1-433D-9EEF-496B31686EEB}"/>
              </a:ext>
            </a:extLst>
          </p:cNvPr>
          <p:cNvCxnSpPr>
            <a:cxnSpLocks/>
          </p:cNvCxnSpPr>
          <p:nvPr/>
        </p:nvCxnSpPr>
        <p:spPr>
          <a:xfrm>
            <a:off x="0" y="3072860"/>
            <a:ext cx="38566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BA40FC3-AD8B-4B98-860A-0AF3C100898B}"/>
              </a:ext>
            </a:extLst>
          </p:cNvPr>
          <p:cNvSpPr txBox="1"/>
          <p:nvPr/>
        </p:nvSpPr>
        <p:spPr>
          <a:xfrm>
            <a:off x="622040" y="3197981"/>
            <a:ext cx="9535887" cy="8617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There is no cure yet. </a:t>
            </a:r>
          </a:p>
          <a:p>
            <a:r>
              <a:rPr lang="en-US" dirty="0">
                <a:solidFill>
                  <a:schemeClr val="bg1"/>
                </a:solidFill>
              </a:rPr>
              <a:t>Scientists across the world are working to find out the cure and create vaccine &amp; drugs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66270-FA26-4B9F-B9A6-3C80316DD73A}"/>
              </a:ext>
            </a:extLst>
          </p:cNvPr>
          <p:cNvSpPr txBox="1"/>
          <p:nvPr/>
        </p:nvSpPr>
        <p:spPr>
          <a:xfrm>
            <a:off x="538065" y="2213470"/>
            <a:ext cx="6637175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j-lt"/>
              </a:rPr>
              <a:t>Cure?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6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2020-03-04T19:17:48Z</dcterms:created>
  <dcterms:modified xsi:type="dcterms:W3CDTF">2020-03-04T19:50:31Z</dcterms:modified>
</cp:coreProperties>
</file>