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notesMasterIdLst>
    <p:notesMasterId r:id="rId42"/>
  </p:notesMasterIdLst>
  <p:sldIdLst>
    <p:sldId id="257" r:id="rId21"/>
    <p:sldId id="28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5" r:id="rId39"/>
    <p:sldId id="281" r:id="rId40"/>
    <p:sldId id="28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3D71E-4C48-4DEF-AA96-3ADE62F2E8C1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9FBA4-ABB6-4850-9BC8-2EF6530A9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804" y="8685035"/>
            <a:ext cx="2971586" cy="4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B09A517-AA71-43C1-B38F-ACA108D1EC43}" type="slidenum">
              <a:rPr lang="ru-RU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jpe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5.jpeg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5.jpe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5.jpe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.jpe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5.jpeg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5.jpeg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5.jpeg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5.jpeg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5.jpeg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5.jpeg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5.jpeg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.jpe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.jpe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7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5627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9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1237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4018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7024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5504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9046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2835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5027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8946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6056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5359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524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6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5242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471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01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0150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904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3232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0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255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4449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828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17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227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7970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2162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220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9830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3785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2561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6453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7473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89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272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7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2843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0503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673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8080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4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2722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153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2452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8276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6765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9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083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078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2391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7818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7783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8486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282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095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965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4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0939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5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862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531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8252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61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259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4334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8245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9339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067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2168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3604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4325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55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904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0418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7040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4617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8886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2028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90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474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4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226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5978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072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550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4445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214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4564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3791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6859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8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9711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8442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3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8787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131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3063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0467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681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341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7973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693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0336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4877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0804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46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2399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552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2222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8636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658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709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4713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5370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387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243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2371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213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043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216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617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643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010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495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4587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5975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0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4927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927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4709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5581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0250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3025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3432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1026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0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7129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2833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4339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3036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653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2472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0747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4404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304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6913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82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0015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4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962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242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086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739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522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345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3230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7539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7277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25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2862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4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760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525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953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2039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0215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7434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055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850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593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9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7978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09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448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2380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173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0482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74656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3047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8817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5968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2033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6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1830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838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815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3548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419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532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217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315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5256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3927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E955-121D-4F16-8337-CD8F7D9F7E7D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895-51EF-4C0A-A86F-4193EF4142EA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6352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C2D0-6E61-47F4-8C45-4ECDFE06D81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EC15-C393-43AF-A9B7-53017ADD3089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76091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6F29-ECA1-42C7-AF9B-EAC6ED52D128}" type="datetimeFigureOut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EE59-6E08-4919-96FA-EF9BE3F19A4B}" type="slidenum">
              <a:rPr lang="ru-RU">
                <a:solidFill>
                  <a:srgbClr val="FFF98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98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5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breeze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7E89-3201-4E02-B0A0-877BA0C8EA6A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678B-232C-409B-95CB-D4F5B83BFFFE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95503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86B8-6304-41C8-95C7-FE582645B4B8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10-16CF-4195-97ED-E96928D8226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84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860-06F8-4F45-91A0-3A79D6CE681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22FC-9770-4631-99DF-FE2930B15577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1135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BA18-7B93-4E0C-973B-B1A84E9A11E6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6B2-082C-4AAA-B65E-2D0B24134BF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86867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075-C1EC-4B87-A437-A3B084454E4C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2C9-421A-43F6-A3DC-6B45861F896D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51735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98D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62-36AF-4D07-B058-FE330E793F5B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A42A-D4DA-4563-96A6-934515D102DF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6374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4B4C-E6A9-46AE-964A-E2DDC1AD7B8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91D9-58CC-48CD-9E6E-945FD0676E0B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63039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DC02-5252-4F8A-A80E-6B253B18E51F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AAD0-4660-407E-9338-3ADE4B0A2C48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7398"/>
      </p:ext>
    </p:extLst>
  </p:cSld>
  <p:clrMapOvr>
    <a:masterClrMapping/>
  </p:clrMapOvr>
  <p:transition spd="med">
    <p:wheel spokes="8"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59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445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8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49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8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11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0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39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1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02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87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254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57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40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7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4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6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7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4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654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9DAE7-A860-4C6D-B540-37888D3E0232}" type="datetimeFigureOut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21.09.2017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4E1C-DAB5-47EE-A9E7-071F8D0E6BE1}" type="slidenum">
              <a:rPr lang="ru-RU">
                <a:solidFill>
                  <a:srgbClr val="FFF654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654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65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73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heel spokes="8"/>
    <p:sndAc>
      <p:stSnd>
        <p:snd r:embed="rId13" name="breeze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99.xml"/><Relationship Id="rId1" Type="http://schemas.openxmlformats.org/officeDocument/2006/relationships/audio" Target="file:///F:\mektebim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501122" cy="197167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Психологиялық дайындық.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500313"/>
            <a:ext cx="8072437" cy="3714750"/>
          </a:xfrm>
        </p:spPr>
        <p:txBody>
          <a:bodyPr/>
          <a:lstStyle/>
          <a:p>
            <a:pPr marR="0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Жалқаулықты тастаймыз,    </a:t>
            </a:r>
          </a:p>
          <a:p>
            <a:pPr marR="0"/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Сабақты біз әрдайым ,</a:t>
            </a:r>
          </a:p>
          <a:p>
            <a:pPr marR="0"/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Тек көңілді бастаймыз,</a:t>
            </a:r>
          </a:p>
          <a:p>
            <a:pPr marR="0"/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жолымен жүреміз,</a:t>
            </a:r>
          </a:p>
          <a:p>
            <a:pPr marR="0"/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Арасында ойнап та күлеміз.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09153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7851648" cy="92869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Сиқырлы  бес  жұлдыз” ойыны</a:t>
            </a:r>
            <a:r>
              <a:rPr lang="kk-KZ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Сандарға байланысты мақалдар шығару.     </a:t>
            </a:r>
            <a:endParaRPr lang="ru-RU" sz="27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714500" y="2357438"/>
            <a:ext cx="5857875" cy="4071937"/>
          </a:xfrm>
          <a:prstGeom prst="star5">
            <a:avLst>
              <a:gd name="adj" fmla="val 1725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98D"/>
              </a:solidFill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286250" y="3000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>
                <a:solidFill>
                  <a:srgbClr val="FF0000"/>
                </a:solidFill>
              </a:rPr>
              <a:t>100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571750" y="40005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>
                <a:solidFill>
                  <a:srgbClr val="FF0000"/>
                </a:solidFill>
              </a:rPr>
              <a:t>8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6143625" y="392906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>
                <a:solidFill>
                  <a:srgbClr val="FF0000"/>
                </a:solidFill>
              </a:rPr>
              <a:t>7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3286125" y="53578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>
                <a:solidFill>
                  <a:srgbClr val="FF0000"/>
                </a:solidFill>
              </a:rPr>
              <a:t>99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5500688" y="5429250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>
                <a:solidFill>
                  <a:srgbClr val="FF0000"/>
                </a:solidFill>
              </a:rPr>
              <a:t>1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28681" name="Рисунок 5" descr="C:\Documents and Settings\Администратор\Рабочий стол\Алмас\Мои тачки\анимация\stars_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51615">
            <a:off x="7394575" y="500063"/>
            <a:ext cx="20510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Рисунок 3" descr="C:\Documents and Settings\Администратор\Рабочий стол\Алмас\Мои тачки\анимация\stars_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0704">
            <a:off x="103188" y="47625"/>
            <a:ext cx="1422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Рисунок 8" descr="C:\Documents and Settings\Администратор\Рабочий стол\Алмас\Мои тачки\анимация\stars_2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2088">
            <a:off x="8205788" y="5908675"/>
            <a:ext cx="612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Рисунок 8" descr="C:\Documents and Settings\Администратор\Рабочий стол\Алмас\Мои тачки\анимация\stars_2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2088">
            <a:off x="133350" y="6097588"/>
            <a:ext cx="612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7" descr="image0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0"/>
            <a:ext cx="11636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6" descr="аппаапр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857625"/>
            <a:ext cx="11382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18422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176713" y="3244850"/>
            <a:ext cx="24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98D"/>
                </a:solidFill>
              </a:rPr>
              <a:t> </a:t>
            </a:r>
          </a:p>
        </p:txBody>
      </p:sp>
      <p:pic>
        <p:nvPicPr>
          <p:cNvPr id="29699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27088" y="908050"/>
            <a:ext cx="777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 i="1">
                <a:solidFill>
                  <a:srgbClr val="FF0000"/>
                </a:solidFill>
                <a:latin typeface="Century Schoolbook" pitchFamily="18" charset="0"/>
              </a:rPr>
              <a:t>Ребустарды шешейік</a:t>
            </a:r>
            <a:endParaRPr lang="kk-KZ" sz="3200" b="1" i="1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29704" name="Picture 8" descr="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92600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Funny_wallpapers_Creative_Wallpaper_Flame_of_Fire_013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22494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%D1%80%D0%BE%D1%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773238"/>
            <a:ext cx="22923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b89cd75ff66da4bdb39e3a8f4385eb27_6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264025"/>
            <a:ext cx="22764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830763" y="1685925"/>
            <a:ext cx="9350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>
                <a:solidFill>
                  <a:srgbClr val="000000"/>
                </a:solidFill>
                <a:latin typeface="Times New Roman" pitchFamily="18" charset="0"/>
              </a:rPr>
              <a:t>‘‘</a:t>
            </a:r>
            <a:endParaRPr lang="ru-RU" sz="6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60925" y="4076700"/>
            <a:ext cx="9350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>
                <a:solidFill>
                  <a:srgbClr val="000000"/>
                </a:solidFill>
                <a:latin typeface="Times New Roman" pitchFamily="18" charset="0"/>
              </a:rPr>
              <a:t>‘‘</a:t>
            </a:r>
            <a:endParaRPr lang="ru-RU" sz="6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95738" y="4076700"/>
            <a:ext cx="504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>
                <a:solidFill>
                  <a:srgbClr val="000000"/>
                </a:solidFill>
                <a:latin typeface="Times New Roman" pitchFamily="18" charset="0"/>
              </a:rPr>
              <a:t>‘</a:t>
            </a:r>
            <a:endParaRPr lang="ru-RU" sz="66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40074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85813" y="704850"/>
            <a:ext cx="7900987" cy="1143000"/>
          </a:xfrm>
        </p:spPr>
        <p:txBody>
          <a:bodyPr/>
          <a:lstStyle/>
          <a:p>
            <a:r>
              <a:rPr lang="kk-KZ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5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r>
              <a:rPr lang="kk-KZ" sz="6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kk-KZ" sz="6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kk-KZ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8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Отыз</a:t>
            </a:r>
            <a:endParaRPr lang="kk-KZ" sz="6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kk-KZ" sz="6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kk-KZ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8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Тоғыз</a:t>
            </a:r>
            <a:endParaRPr lang="ru-RU" sz="8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07162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43000"/>
            <a:ext cx="85693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98850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76759da700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2338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ri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857250"/>
            <a:ext cx="46497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403350" y="0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kk-KZ" sz="3200" b="1" i="1">
                <a:solidFill>
                  <a:srgbClr val="000000"/>
                </a:solidFill>
                <a:latin typeface="Times New Roman" pitchFamily="18" charset="0"/>
              </a:rPr>
              <a:t>ергіту сәті</a:t>
            </a:r>
            <a:endParaRPr lang="ru-RU" sz="32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94387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4176713" y="3244850"/>
            <a:ext cx="24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98D"/>
                </a:solidFill>
              </a:rPr>
              <a:t> </a:t>
            </a:r>
          </a:p>
        </p:txBody>
      </p:sp>
      <p:pic>
        <p:nvPicPr>
          <p:cNvPr id="34819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C:\Documents and Settings\Loner\Мои документы\Мои рисунки\7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9"/>
          <p:cNvSpPr txBox="1">
            <a:spLocks noChangeArrowheads="1"/>
          </p:cNvSpPr>
          <p:nvPr/>
        </p:nvSpPr>
        <p:spPr bwMode="auto">
          <a:xfrm>
            <a:off x="4356100" y="2781300"/>
            <a:ext cx="2305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k-KZ" sz="5400">
                <a:solidFill>
                  <a:srgbClr val="000000"/>
                </a:solidFill>
                <a:latin typeface="Times New Roman" pitchFamily="18" charset="0"/>
              </a:rPr>
              <a:t>саны</a:t>
            </a:r>
            <a:endParaRPr lang="ru-RU" sz="5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4825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972" flipH="1">
            <a:off x="6122988" y="2160588"/>
            <a:ext cx="16017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32072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755650" y="549275"/>
            <a:ext cx="7993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b="1" i="1">
                <a:solidFill>
                  <a:srgbClr val="FF0000"/>
                </a:solidFill>
                <a:latin typeface="Times New Roman" pitchFamily="18" charset="0"/>
              </a:rPr>
              <a:t>Жеті ата:      </a:t>
            </a: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1  Ата 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	                  2  Әке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	                  3  Бала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                  	    4  Немере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	                 5  Шөбере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                       6  Шөпшек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4400" i="1">
                <a:solidFill>
                  <a:srgbClr val="0000FF"/>
                </a:solidFill>
                <a:latin typeface="Times New Roman" pitchFamily="18" charset="0"/>
              </a:rPr>
              <a:t>                  	    7  Немене</a:t>
            </a:r>
            <a:endParaRPr lang="ru-RU" sz="4400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5843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5025" y="1000125"/>
            <a:ext cx="16017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19168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2051050" y="0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k-KZ" sz="2400" b="1">
                <a:solidFill>
                  <a:srgbClr val="990000"/>
                </a:solidFill>
              </a:rPr>
              <a:t>Тест тапсырмалары</a:t>
            </a: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49788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Сан есім қандай сұраққа жауап береді?1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қандай? қанша?  ә) не? нешінші?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Сан есімді көрсетіңдер: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ә) есептік        б) белсенді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Сан есім  . . .  болып бөлінеді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есептік, реттік, қатарлық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есептік, реттік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Сан есімді көрсетіңдер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бес, сана, ұйықта      ә) елу бес, жас, кәрі     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Берілген сөздер қай сөз табына жатады?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Екінші, бес, алпыс алты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сын есім                               б) етістік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Жұмбақты шешіңдер.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Басында таяғы бар,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Төрт аяғы бар,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Сегіз тұяғы бар,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Иегінде сақалы бар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ә) қой         б) арқар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Көп нүктенің орнына керекті сан есімді жазыңдар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  . . .  рет  өледі,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Қорқақ   . . .  рет өледі.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бір, бесінші                                         б) бір, көп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642938"/>
            <a:ext cx="2005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қанша? неше?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1214438"/>
            <a:ext cx="80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бес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0" y="1714500"/>
            <a:ext cx="240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ә) қатарлық,кезектік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86375" y="2571750"/>
            <a:ext cx="219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қырық, елу, жүз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0250" y="3429000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ә) сан есім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50006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ешкі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1750" y="6143625"/>
            <a:ext cx="137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ә)  бір мың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23396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229600" cy="5715000"/>
          </a:xfrm>
        </p:spPr>
        <p:txBody>
          <a:bodyPr/>
          <a:lstStyle/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Сан есімдер нені білдіреді?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затты ң  санын білдіреді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kk-KZ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заттың   іс-  әрекетін білдіреді.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Сан есімдер ….... болып бөлінеді.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   сапалы,затты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болымды,болымсыз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10.Сан есімдерді атаңдар.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   алма,жеміс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отыр,тұр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2357438"/>
            <a:ext cx="417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заттың сынын білдіреді.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3286125"/>
            <a:ext cx="2570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реттік, есептік</a:t>
            </a:r>
            <a:endParaRPr lang="ru-RU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5214938"/>
            <a:ext cx="1417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екі,үш</a:t>
            </a:r>
            <a:endParaRPr lang="ru-RU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90058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1978" y="3244334"/>
            <a:ext cx="344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https://youtu.be/RuAgdgXVvUA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29800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4786313" cy="714375"/>
          </a:xfrm>
        </p:spPr>
        <p:txBody>
          <a:bodyPr/>
          <a:lstStyle/>
          <a:p>
            <a:r>
              <a:rPr lang="kk-KZ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жоспары.</a:t>
            </a:r>
            <a:endParaRPr lang="ru-RU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8578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Ұйымдастыру кезеңі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Психологиялы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дайындық.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Өткен сабақты қайталау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Сөзжұмбақ  шешу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 сабақ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.Сан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Жаттығумен жұмыс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Сандарды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сөйлет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Сергіту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сәті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Сиқырлы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Ребустар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Киелі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 Тест.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 қорыту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 тапсырма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45243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C:\Documents and Settings\Loner\Мои документы\Мои рисунки\r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42875"/>
            <a:ext cx="2095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C:\Documents and Settings\Loner\Мои документы\Мои рисунки\3-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00438"/>
            <a:ext cx="83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6" descr="C:\Documents and Settings\Loner\Мои документы\Мои рисунки\3-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688" y="3143250"/>
            <a:ext cx="9286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7625" y="1125538"/>
            <a:ext cx="830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22"/>
          <p:cNvSpPr txBox="1">
            <a:spLocks noChangeArrowheads="1"/>
          </p:cNvSpPr>
          <p:nvPr/>
        </p:nvSpPr>
        <p:spPr bwMode="auto">
          <a:xfrm>
            <a:off x="2286000" y="1643063"/>
            <a:ext cx="4429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k-KZ" sz="4400" b="1" i="1">
                <a:solidFill>
                  <a:srgbClr val="990000"/>
                </a:solidFill>
                <a:latin typeface="Times New Roman" pitchFamily="18" charset="0"/>
              </a:rPr>
              <a:t>Үйге тапсырма:</a:t>
            </a:r>
            <a:endParaRPr lang="ru-RU" sz="4400" b="1" i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0972" name="Text Box 25"/>
          <p:cNvSpPr txBox="1">
            <a:spLocks noChangeArrowheads="1"/>
          </p:cNvSpPr>
          <p:nvPr/>
        </p:nvSpPr>
        <p:spPr bwMode="auto">
          <a:xfrm>
            <a:off x="2714625" y="2643188"/>
            <a:ext cx="3643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33CC"/>
                </a:solidFill>
                <a:latin typeface="Times New Roman" pitchFamily="18" charset="0"/>
              </a:rPr>
              <a:t>5</a:t>
            </a:r>
            <a:r>
              <a:rPr lang="kk-KZ" sz="4000">
                <a:solidFill>
                  <a:srgbClr val="0033CC"/>
                </a:solidFill>
                <a:latin typeface="Times New Roman" pitchFamily="18" charset="0"/>
              </a:rPr>
              <a:t>-жаттығу.</a:t>
            </a:r>
            <a:endParaRPr lang="ru-RU" sz="400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12639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k-KZ" sz="7200" b="1" i="1">
                <a:solidFill>
                  <a:srgbClr val="990000"/>
                </a:solidFill>
                <a:latin typeface="Times New Roman" pitchFamily="18" charset="0"/>
              </a:rPr>
              <a:t>Назарларыңызға         рахмет.</a:t>
            </a:r>
            <a:endParaRPr lang="ru-RU" sz="7200" b="1" i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7" name="Picture 5" descr="Gul_fla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7929563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mekteb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054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5723"/>
      </p:ext>
    </p:extLst>
  </p:cSld>
  <p:clrMapOvr>
    <a:masterClrMapping/>
  </p:clrMapOvr>
  <p:transition spd="med"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544" fill="hold"/>
                                        <p:tgtEl>
                                          <p:spTgt spid="798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 rot="10800000">
            <a:off x="3181350" y="6270625"/>
            <a:ext cx="2757488" cy="54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8222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grpSp>
          <p:nvGrpSpPr>
            <p:cNvPr id="8223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 sz="1200" b="1">
                  <a:solidFill>
                    <a:srgbClr val="FFF98D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98D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196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98D"/>
              </a:solidFill>
              <a:latin typeface="Arial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8220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214438" y="285750"/>
            <a:ext cx="6696075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kk-KZ" altLang="ko-KR" sz="1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 latinLnBrk="1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68538" y="260350"/>
            <a:ext cx="4929187" cy="720725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  <a:t>Өткенді қайталау</a:t>
            </a:r>
            <a:b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</a:br>
            <a:endParaRPr lang="ru-RU" sz="28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4294967295"/>
          </p:nvPr>
        </p:nvSpPr>
        <p:spPr>
          <a:xfrm>
            <a:off x="428625" y="1643063"/>
            <a:ext cx="8715375" cy="371475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Сөз табы                            </a:t>
            </a: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               </a:t>
            </a: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endParaRPr lang="kk-KZ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Зат есім    </a:t>
            </a: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10               20               30</a:t>
            </a: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endParaRPr lang="kk-KZ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Етістік     </a:t>
            </a: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10               20               30</a:t>
            </a: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      </a:t>
            </a: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endParaRPr lang="kk-KZ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Сын есім    </a:t>
            </a: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10               20              30</a:t>
            </a: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         </a:t>
            </a: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       </a:t>
            </a:r>
            <a:endParaRPr lang="kk-KZ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endParaRPr lang="kk-KZ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                            </a:t>
            </a: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kk-KZ" b="1" smtClean="0">
                <a:solidFill>
                  <a:srgbClr val="FF0000"/>
                </a:solidFill>
                <a:latin typeface="Century Schoolbook" pitchFamily="18" charset="0"/>
              </a:rPr>
              <a:t>     </a:t>
            </a:r>
            <a:endParaRPr lang="kk-KZ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eaLnBrk="1" hangingPunct="1">
              <a:spcBef>
                <a:spcPts val="100"/>
              </a:spcBef>
              <a:buFont typeface="Wingdings 2" pitchFamily="18" charset="2"/>
              <a:buNone/>
            </a:pPr>
            <a:r>
              <a:rPr lang="kk-KZ" b="1" i="1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endParaRPr lang="ru-RU" sz="2200" b="1" i="1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0" indent="0" algn="ctr" eaLnBrk="1" hangingPunct="1">
              <a:spcBef>
                <a:spcPts val="10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0" name="Куб 29"/>
          <p:cNvSpPr/>
          <p:nvPr/>
        </p:nvSpPr>
        <p:spPr>
          <a:xfrm>
            <a:off x="2339975" y="2205038"/>
            <a:ext cx="1571625" cy="857250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>
                <a:solidFill>
                  <a:srgbClr val="0033CC"/>
                </a:solidFill>
                <a:latin typeface="Century Schoolbook" pitchFamily="18" charset="0"/>
              </a:rPr>
              <a:t> Зат есім дегеніміз не? </a:t>
            </a:r>
            <a:endParaRPr lang="ru-RU" sz="1400" b="1" i="1">
              <a:solidFill>
                <a:srgbClr val="0033CC"/>
              </a:solidFill>
              <a:latin typeface="Century Schoolbook" pitchFamily="18" charset="0"/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2195513" y="3141663"/>
            <a:ext cx="1643062" cy="857250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>
                <a:solidFill>
                  <a:srgbClr val="0033CC"/>
                </a:solidFill>
                <a:latin typeface="Century Schoolbook" pitchFamily="18" charset="0"/>
              </a:rPr>
              <a:t> Етістік дегеніміз не? </a:t>
            </a:r>
            <a:endParaRPr lang="ru-RU" sz="1400" b="1" i="1">
              <a:solidFill>
                <a:srgbClr val="0033CC"/>
              </a:solidFill>
              <a:latin typeface="Century Schoolbook" pitchFamily="18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3995738" y="3213100"/>
            <a:ext cx="1785937" cy="857250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 dirty="0">
                <a:solidFill>
                  <a:srgbClr val="0033CC"/>
                </a:solidFill>
                <a:latin typeface="Century Schoolbook" pitchFamily="18" charset="0"/>
              </a:rPr>
              <a:t> </a:t>
            </a:r>
            <a:r>
              <a:rPr lang="kk-KZ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Етістіктің қандай түрлерің үйрендік</a:t>
            </a:r>
            <a:endParaRPr lang="ru-RU" sz="1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4140200" y="2205038"/>
            <a:ext cx="1714500" cy="928687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Жалқы және жалпы есімдер дегеніміз не?  </a:t>
            </a:r>
            <a:endParaRPr lang="ru-RU" sz="1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2195513" y="4076700"/>
            <a:ext cx="1643062" cy="857250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>
                <a:solidFill>
                  <a:srgbClr val="0033CC"/>
                </a:solidFill>
                <a:latin typeface="Century Schoolbook" pitchFamily="18" charset="0"/>
              </a:rPr>
              <a:t> Сын есім дегеніміз не?</a:t>
            </a:r>
            <a:endParaRPr lang="ru-RU" sz="1400" b="1" i="1">
              <a:solidFill>
                <a:srgbClr val="0033CC"/>
              </a:solidFill>
              <a:latin typeface="Century Schoolbook" pitchFamily="18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3924300" y="4076700"/>
            <a:ext cx="1785938" cy="1000125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 dirty="0">
                <a:solidFill>
                  <a:srgbClr val="0033CC"/>
                </a:solidFill>
                <a:latin typeface="Century Schoolbook" pitchFamily="18" charset="0"/>
              </a:rPr>
              <a:t> Сын есім сұрақтары?</a:t>
            </a:r>
            <a:endParaRPr lang="ru-RU" sz="1400" b="1" i="1" dirty="0">
              <a:solidFill>
                <a:srgbClr val="0033CC"/>
              </a:solidFill>
              <a:latin typeface="Century Schoolbook" pitchFamily="18" charset="0"/>
            </a:endParaRPr>
          </a:p>
        </p:txBody>
      </p:sp>
      <p:sp>
        <p:nvSpPr>
          <p:cNvPr id="38" name="Куб 37"/>
          <p:cNvSpPr/>
          <p:nvPr/>
        </p:nvSpPr>
        <p:spPr>
          <a:xfrm>
            <a:off x="6084888" y="2133600"/>
            <a:ext cx="1643062" cy="928688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Зат есімнің сұрақтары? 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5940425" y="3141663"/>
            <a:ext cx="1746250" cy="857250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Етістік қандай сұрақтарға жауап береді?</a:t>
            </a:r>
            <a:endParaRPr lang="ru-RU" sz="1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уб 39"/>
          <p:cNvSpPr/>
          <p:nvPr/>
        </p:nvSpPr>
        <p:spPr>
          <a:xfrm>
            <a:off x="5795963" y="4076700"/>
            <a:ext cx="1857375" cy="1000125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200" b="1" i="1">
                <a:solidFill>
                  <a:srgbClr val="0033CC"/>
                </a:solidFill>
                <a:latin typeface="Century Schoolbook" pitchFamily="18" charset="0"/>
              </a:rPr>
              <a:t>Негізгі және туынды сын есім дегеніміз не?</a:t>
            </a:r>
            <a:endParaRPr lang="ru-RU" sz="1200" b="1" i="1">
              <a:solidFill>
                <a:srgbClr val="0033C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93218"/>
      </p:ext>
    </p:extLst>
  </p:cSld>
  <p:clrMapOvr>
    <a:masterClrMapping/>
  </p:clrMapOvr>
  <p:transition spd="med"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23850" y="1844675"/>
            <a:ext cx="8532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Сөзжұмбақты шешу.</a:t>
            </a:r>
          </a:p>
        </p:txBody>
      </p:sp>
      <p:grpSp>
        <p:nvGrpSpPr>
          <p:cNvPr id="9223" name="Group 39"/>
          <p:cNvGrpSpPr>
            <a:grpSpLocks/>
          </p:cNvGrpSpPr>
          <p:nvPr/>
        </p:nvGrpSpPr>
        <p:grpSpPr bwMode="auto">
          <a:xfrm>
            <a:off x="971550" y="3141663"/>
            <a:ext cx="2727325" cy="3455987"/>
            <a:chOff x="1066" y="2024"/>
            <a:chExt cx="1718" cy="2177"/>
          </a:xfrm>
        </p:grpSpPr>
        <p:sp>
          <p:nvSpPr>
            <p:cNvPr id="9241" name="Прямоугольник 3"/>
            <p:cNvSpPr>
              <a:spLocks noChangeArrowheads="1"/>
            </p:cNvSpPr>
            <p:nvPr/>
          </p:nvSpPr>
          <p:spPr bwMode="auto">
            <a:xfrm>
              <a:off x="2631" y="2044"/>
              <a:ext cx="15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FFF98D"/>
                  </a:solidFill>
                </a:rPr>
                <a:t> 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1066" y="2024"/>
              <a:ext cx="363" cy="217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3" name="Line 19"/>
            <p:cNvSpPr>
              <a:spLocks noChangeShapeType="1"/>
            </p:cNvSpPr>
            <p:nvPr/>
          </p:nvSpPr>
          <p:spPr bwMode="auto">
            <a:xfrm>
              <a:off x="1066" y="2344"/>
              <a:ext cx="36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4" name="Line 20"/>
            <p:cNvSpPr>
              <a:spLocks noChangeShapeType="1"/>
            </p:cNvSpPr>
            <p:nvPr/>
          </p:nvSpPr>
          <p:spPr bwMode="auto">
            <a:xfrm>
              <a:off x="1066" y="2659"/>
              <a:ext cx="36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5" name="Line 21"/>
            <p:cNvSpPr>
              <a:spLocks noChangeShapeType="1"/>
            </p:cNvSpPr>
            <p:nvPr/>
          </p:nvSpPr>
          <p:spPr bwMode="auto">
            <a:xfrm>
              <a:off x="1066" y="2976"/>
              <a:ext cx="36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6" name="Line 22"/>
            <p:cNvSpPr>
              <a:spLocks noChangeShapeType="1"/>
            </p:cNvSpPr>
            <p:nvPr/>
          </p:nvSpPr>
          <p:spPr bwMode="auto">
            <a:xfrm>
              <a:off x="1066" y="3294"/>
              <a:ext cx="36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7" name="Line 23"/>
            <p:cNvSpPr>
              <a:spLocks noChangeShapeType="1"/>
            </p:cNvSpPr>
            <p:nvPr/>
          </p:nvSpPr>
          <p:spPr bwMode="auto">
            <a:xfrm>
              <a:off x="1066" y="3598"/>
              <a:ext cx="36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8" name="Line 24"/>
            <p:cNvSpPr>
              <a:spLocks noChangeShapeType="1"/>
            </p:cNvSpPr>
            <p:nvPr/>
          </p:nvSpPr>
          <p:spPr bwMode="auto">
            <a:xfrm>
              <a:off x="1066" y="3892"/>
              <a:ext cx="36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49" name="Rectangle 26"/>
            <p:cNvSpPr>
              <a:spLocks noChangeArrowheads="1"/>
            </p:cNvSpPr>
            <p:nvPr/>
          </p:nvSpPr>
          <p:spPr bwMode="auto">
            <a:xfrm>
              <a:off x="1429" y="2024"/>
              <a:ext cx="771" cy="217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0" name="Rectangle 27"/>
            <p:cNvSpPr>
              <a:spLocks noChangeArrowheads="1"/>
            </p:cNvSpPr>
            <p:nvPr/>
          </p:nvSpPr>
          <p:spPr bwMode="auto">
            <a:xfrm>
              <a:off x="2200" y="2024"/>
              <a:ext cx="363" cy="217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1" name="Line 29"/>
            <p:cNvSpPr>
              <a:spLocks noChangeShapeType="1"/>
            </p:cNvSpPr>
            <p:nvPr/>
          </p:nvSpPr>
          <p:spPr bwMode="auto">
            <a:xfrm>
              <a:off x="1429" y="2349"/>
              <a:ext cx="113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2" name="Line 30"/>
            <p:cNvSpPr>
              <a:spLocks noChangeShapeType="1"/>
            </p:cNvSpPr>
            <p:nvPr/>
          </p:nvSpPr>
          <p:spPr bwMode="auto">
            <a:xfrm>
              <a:off x="1429" y="2659"/>
              <a:ext cx="113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3" name="Line 31"/>
            <p:cNvSpPr>
              <a:spLocks noChangeShapeType="1"/>
            </p:cNvSpPr>
            <p:nvPr/>
          </p:nvSpPr>
          <p:spPr bwMode="auto">
            <a:xfrm>
              <a:off x="1429" y="2976"/>
              <a:ext cx="113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4" name="Line 32"/>
            <p:cNvSpPr>
              <a:spLocks noChangeShapeType="1"/>
            </p:cNvSpPr>
            <p:nvPr/>
          </p:nvSpPr>
          <p:spPr bwMode="auto">
            <a:xfrm>
              <a:off x="1429" y="3294"/>
              <a:ext cx="113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5" name="Line 33"/>
            <p:cNvSpPr>
              <a:spLocks noChangeShapeType="1"/>
            </p:cNvSpPr>
            <p:nvPr/>
          </p:nvSpPr>
          <p:spPr bwMode="auto">
            <a:xfrm>
              <a:off x="1429" y="3596"/>
              <a:ext cx="113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6" name="Line 34"/>
            <p:cNvSpPr>
              <a:spLocks noChangeShapeType="1"/>
            </p:cNvSpPr>
            <p:nvPr/>
          </p:nvSpPr>
          <p:spPr bwMode="auto">
            <a:xfrm>
              <a:off x="1429" y="3892"/>
              <a:ext cx="113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98D"/>
                </a:solidFill>
                <a:latin typeface="Arial" pitchFamily="34" charset="0"/>
              </a:endParaRPr>
            </a:p>
          </p:txBody>
        </p:sp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1066" y="2115"/>
              <a:ext cx="273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М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А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Е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С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І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Н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С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9258" name="Text Box 36"/>
            <p:cNvSpPr txBox="1">
              <a:spLocks noChangeArrowheads="1"/>
            </p:cNvSpPr>
            <p:nvPr/>
          </p:nvSpPr>
          <p:spPr bwMode="auto">
            <a:xfrm>
              <a:off x="1519" y="2115"/>
              <a:ext cx="590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11-6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13-11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12-6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6-2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8-5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11-10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kk-KZ" sz="2400">
                  <a:solidFill>
                    <a:srgbClr val="0033CC"/>
                  </a:solidFill>
                  <a:latin typeface="Times New Roman" pitchFamily="18" charset="0"/>
                </a:rPr>
                <a:t>20-13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224" name="Picture 2" descr="C:\Documents and Settings\Loner\Мои документы\Мои рисунки\B_Fly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14350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9215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3857625" y="4429125"/>
            <a:ext cx="642938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00563" y="4429125"/>
            <a:ext cx="642937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500563" y="3786188"/>
            <a:ext cx="642937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143500" y="4429125"/>
            <a:ext cx="642938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857625" y="3786188"/>
            <a:ext cx="642938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715250" y="4429125"/>
            <a:ext cx="642938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072313" y="4429125"/>
            <a:ext cx="642937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786438" y="4429125"/>
            <a:ext cx="642937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429375" y="4429125"/>
            <a:ext cx="642938" cy="64293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143500" y="3786188"/>
            <a:ext cx="642938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715250" y="3786188"/>
            <a:ext cx="642938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429375" y="3786188"/>
            <a:ext cx="642938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072313" y="3786188"/>
            <a:ext cx="642937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786438" y="3786188"/>
            <a:ext cx="642937" cy="64293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841426465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4176713" y="3244850"/>
            <a:ext cx="24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98D"/>
                </a:solidFill>
              </a:rPr>
              <a:t> </a:t>
            </a:r>
          </a:p>
        </p:txBody>
      </p:sp>
      <p:pic>
        <p:nvPicPr>
          <p:cNvPr id="10243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Documents and Settings\Loner\Мои документы\Мои рисунки\70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8578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1258888" y="1125538"/>
            <a:ext cx="6813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абақтың тақырыбы.</a:t>
            </a:r>
            <a:endParaRPr lang="ru-RU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571744"/>
            <a:ext cx="458304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Сан </a:t>
            </a:r>
            <a:r>
              <a:rPr lang="ru-RU" sz="6600" b="1" cap="all" dirty="0" err="1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есім</a:t>
            </a:r>
            <a:r>
              <a:rPr lang="ru-RU" sz="66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378417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6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6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 есім.</a:t>
            </a:r>
            <a:endParaRPr lang="ru-RU" sz="60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kk-KZ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Заттың санын,ретін білдіретін сөздер сан есім деп аталады.  Сұрақтары қанша?неше?нешінші?</a:t>
            </a:r>
          </a:p>
          <a:p>
            <a:pPr>
              <a:buFont typeface="Wingdings 2" pitchFamily="18" charset="2"/>
              <a:buNone/>
            </a:pPr>
            <a:r>
              <a:rPr lang="kk-KZ" sz="4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Мысалы он дәптер,бес қалам,үшінші қатар.</a:t>
            </a:r>
            <a:endParaRPr lang="ru-RU" sz="40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3960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kk-KZ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жаттығу.Көп нүктенің орнына тиісті сан есімдерді қойып жазу.</a:t>
            </a:r>
            <a:endParaRPr lang="ru-RU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мектепке бірінші сыныпқа .....жасымда бардым.</a:t>
            </a:r>
          </a:p>
          <a:p>
            <a:pPr>
              <a:buFont typeface="Wingdings 2" pitchFamily="18" charset="2"/>
              <a:buNone/>
            </a:pPr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Біздің мектеп ......қабаттан тұрады.</a:t>
            </a:r>
          </a:p>
          <a:p>
            <a:pPr>
              <a:buFont typeface="Wingdings 2" pitchFamily="18" charset="2"/>
              <a:buNone/>
            </a:pPr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Айнұр ......сыныпта оқиды.</a:t>
            </a:r>
          </a:p>
          <a:p>
            <a:pPr>
              <a:buFont typeface="Wingdings 2" pitchFamily="18" charset="2"/>
              <a:buNone/>
            </a:pPr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сағат  .......сабаққа келдім.</a:t>
            </a:r>
          </a:p>
          <a:p>
            <a:pPr>
              <a:buFont typeface="Wingdings 2" pitchFamily="18" charset="2"/>
              <a:buNone/>
            </a:pPr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Кешкі сағат .....мен ұйқыға  жатамын.</a:t>
            </a:r>
          </a:p>
          <a:p>
            <a:pPr>
              <a:buFont typeface="Wingdings 2" pitchFamily="18" charset="2"/>
              <a:buNone/>
            </a:pP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Керекті сөздер;    </a:t>
            </a:r>
            <a:r>
              <a:rPr lang="kk-KZ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үш,  төртінші,    сегіз жарымда, онда,   алты.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1039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ctrTitle"/>
          </p:nvPr>
        </p:nvSpPr>
        <p:spPr>
          <a:xfrm>
            <a:off x="533400" y="1000108"/>
            <a:ext cx="8324880" cy="3071834"/>
          </a:xfrm>
          <a:ln>
            <a:miter lim="800000"/>
            <a:headEnd/>
            <a:tailEnd/>
          </a:ln>
        </p:spPr>
        <p:txBody>
          <a:bodyPr wrap="none" fromWordArt="1">
            <a:prstTxWarp prst="textWave1">
              <a:avLst>
                <a:gd name="adj1" fmla="val 13005"/>
                <a:gd name="adj2" fmla="val 353"/>
              </a:avLst>
            </a:prstTxWarp>
          </a:bodyPr>
          <a:lstStyle/>
          <a:p>
            <a:pPr algn="ctr">
              <a:defRPr/>
            </a:pP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4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.Ой </a:t>
            </a:r>
            <a:r>
              <a:rPr lang="ru-RU" sz="3600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сергіту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жаттығулары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26627" name="Рисунок 3" descr="j0354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643313"/>
            <a:ext cx="3889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94253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643734" cy="7143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kk-KZ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“Сандарды сөйлет”  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785938"/>
            <a:ext cx="7854950" cy="4643437"/>
          </a:xfrm>
        </p:spPr>
        <p:txBody>
          <a:bodyPr/>
          <a:lstStyle/>
          <a:p>
            <a:pPr marL="514350" marR="0" indent="-514350" algn="l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 жылда</a:t>
            </a:r>
            <a:r>
              <a:rPr lang="kk-K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күн бар.</a:t>
            </a:r>
          </a:p>
          <a:p>
            <a:pPr marL="514350" marR="0" indent="-514350" algn="l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kk-K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наурыз “Халықаралық әйелдер күні”.</a:t>
            </a:r>
          </a:p>
          <a:p>
            <a:pPr marL="514350" marR="0" indent="-514350" algn="l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Бір жылда   </a:t>
            </a:r>
            <a:r>
              <a:rPr lang="kk-K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ай бар.</a:t>
            </a:r>
          </a:p>
          <a:p>
            <a:pPr marL="514350" marR="0" indent="-514350" algn="l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 километрде</a:t>
            </a:r>
            <a:r>
              <a:rPr lang="kk-K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метр бар?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indent="-514350" algn="l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kk-K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жылы жаңа әнұран қабылданды.</a:t>
            </a:r>
          </a:p>
          <a:p>
            <a:pPr marL="514350" marR="0" indent="-514350" algn="l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kk-KZ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желтоқсан “Тәуелсіздік күні”.</a:t>
            </a:r>
          </a:p>
        </p:txBody>
      </p:sp>
      <p:sp>
        <p:nvSpPr>
          <p:cNvPr id="27652" name="AutoShape 2"/>
          <p:cNvSpPr>
            <a:spLocks noChangeArrowheads="1"/>
          </p:cNvSpPr>
          <p:nvPr/>
        </p:nvSpPr>
        <p:spPr bwMode="auto">
          <a:xfrm>
            <a:off x="7215188" y="928688"/>
            <a:ext cx="1357312" cy="773112"/>
          </a:xfrm>
          <a:prstGeom prst="cloudCallout">
            <a:avLst>
              <a:gd name="adj1" fmla="val -46292"/>
              <a:gd name="adj2" fmla="val 665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7500938" y="3714750"/>
            <a:ext cx="1643062" cy="844550"/>
          </a:xfrm>
          <a:prstGeom prst="cloudCallout">
            <a:avLst>
              <a:gd name="adj1" fmla="val -46292"/>
              <a:gd name="adj2" fmla="val 665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F98D"/>
                </a:solidFill>
                <a:latin typeface="Calibri" pitchFamily="34" charset="0"/>
              </a:rPr>
              <a:t>     </a:t>
            </a:r>
            <a:r>
              <a:rPr lang="kk-KZ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7143750" y="5357813"/>
            <a:ext cx="1428750" cy="844550"/>
          </a:xfrm>
          <a:prstGeom prst="cloudCallout">
            <a:avLst>
              <a:gd name="adj1" fmla="val -46292"/>
              <a:gd name="adj2" fmla="val 665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F98D"/>
                </a:solidFill>
                <a:latin typeface="Calibri" pitchFamily="34" charset="0"/>
              </a:rPr>
              <a:t>    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143500" y="5500688"/>
            <a:ext cx="1077913" cy="844550"/>
          </a:xfrm>
          <a:prstGeom prst="cloudCallout">
            <a:avLst>
              <a:gd name="adj1" fmla="val -46292"/>
              <a:gd name="adj2" fmla="val 665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kk-KZ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3286125" y="5072063"/>
            <a:ext cx="1077913" cy="844550"/>
          </a:xfrm>
          <a:prstGeom prst="cloudCallout">
            <a:avLst>
              <a:gd name="adj1" fmla="val -46292"/>
              <a:gd name="adj2" fmla="val 665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kk-KZ" sz="2800" b="1">
                <a:solidFill>
                  <a:srgbClr val="C00000"/>
                </a:solidFill>
                <a:latin typeface="Calibri" pitchFamily="34" charset="0"/>
              </a:rPr>
              <a:t>8</a:t>
            </a:r>
            <a:endParaRPr lang="ru-RU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>
            <a:off x="1071563" y="5286375"/>
            <a:ext cx="1428750" cy="844550"/>
          </a:xfrm>
          <a:prstGeom prst="cloudCallout">
            <a:avLst>
              <a:gd name="adj1" fmla="val -46292"/>
              <a:gd name="adj2" fmla="val 665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F98D"/>
                </a:solidFill>
                <a:latin typeface="Calibri" pitchFamily="34" charset="0"/>
              </a:rPr>
              <a:t>     </a:t>
            </a:r>
            <a:r>
              <a:rPr lang="kk-KZ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6463"/>
      </p:ext>
    </p:extLst>
  </p:cSld>
  <p:clrMapOvr>
    <a:masterClrMapping/>
  </p:clrMapOvr>
  <p:transition spd="med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Другая 1">
      <a:dk1>
        <a:srgbClr val="FFF654"/>
      </a:dk1>
      <a:lt1>
        <a:srgbClr val="FFF98D"/>
      </a:lt1>
      <a:dk2>
        <a:srgbClr val="FFF654"/>
      </a:dk2>
      <a:lt2>
        <a:srgbClr val="FFF98D"/>
      </a:lt2>
      <a:accent1>
        <a:srgbClr val="FFF6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rgbClr val="FFF654"/>
    </a:dk1>
    <a:lt1>
      <a:srgbClr val="FFF98D"/>
    </a:lt1>
    <a:dk2>
      <a:srgbClr val="FFF654"/>
    </a:dk2>
    <a:lt2>
      <a:srgbClr val="FFF98D"/>
    </a:lt2>
    <a:accent1>
      <a:srgbClr val="FFF654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FFFF00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622</Words>
  <Application>Microsoft Office PowerPoint</Application>
  <PresentationFormat>Экран (4:3)</PresentationFormat>
  <Paragraphs>175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14_Поток</vt:lpstr>
      <vt:lpstr>15_Поток</vt:lpstr>
      <vt:lpstr>16_Поток</vt:lpstr>
      <vt:lpstr>17_Поток</vt:lpstr>
      <vt:lpstr>18_Поток</vt:lpstr>
      <vt:lpstr>19_Поток</vt:lpstr>
      <vt:lpstr>Психологиялық дайындық.</vt:lpstr>
      <vt:lpstr>            Сабақ жоспары.</vt:lpstr>
      <vt:lpstr>Өткенді қайталау </vt:lpstr>
      <vt:lpstr>Презентация PowerPoint</vt:lpstr>
      <vt:lpstr>Презентация PowerPoint</vt:lpstr>
      <vt:lpstr>              Сан есім.</vt:lpstr>
      <vt:lpstr>2-жаттығу.Көп нүктенің орнына тиісті сан есімдерді қойып жазу.</vt:lpstr>
      <vt:lpstr>4.Ой сергіту жаттығулары</vt:lpstr>
      <vt:lpstr>“Сандарды сөйлет”  </vt:lpstr>
      <vt:lpstr>“Сиқырлы  бес  жұлдыз” ойыны  Сандарға байланысты мақалдар шығару.     </vt:lpstr>
      <vt:lpstr>Презентация PowerPoint</vt:lpstr>
      <vt:lpstr>    РЕБУС жауаптары.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2017-09-21T01:52:31Z</dcterms:created>
  <dcterms:modified xsi:type="dcterms:W3CDTF">2017-09-21T02:50:08Z</dcterms:modified>
</cp:coreProperties>
</file>