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18417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53703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84600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755450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3049661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5C425A-E36C-4D1C-AFD5-22B9FC86FB0C}"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92024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5C425A-E36C-4D1C-AFD5-22B9FC86FB0C}" type="datetimeFigureOut">
              <a:rPr lang="ru-RU" smtClean="0"/>
              <a:t>06.09.2020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8532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5C425A-E36C-4D1C-AFD5-22B9FC86FB0C}" type="datetimeFigureOut">
              <a:rPr lang="ru-RU" smtClean="0"/>
              <a:t>06.09.2020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45176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5C425A-E36C-4D1C-AFD5-22B9FC86FB0C}" type="datetimeFigureOut">
              <a:rPr lang="ru-RU" smtClean="0"/>
              <a:t>06.09.2020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34158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5C425A-E36C-4D1C-AFD5-22B9FC86FB0C}"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16323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5C425A-E36C-4D1C-AFD5-22B9FC86FB0C}" type="datetimeFigureOut">
              <a:rPr lang="ru-RU" smtClean="0"/>
              <a:t>06.09.2020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542982-082F-4BC1-AA5B-6D468A66EFEC}" type="slidenum">
              <a:rPr lang="ru-RU" smtClean="0"/>
              <a:t>‹#›</a:t>
            </a:fld>
            <a:endParaRPr lang="ru-RU"/>
          </a:p>
        </p:txBody>
      </p:sp>
    </p:spTree>
    <p:extLst>
      <p:ext uri="{BB962C8B-B14F-4D97-AF65-F5344CB8AC3E}">
        <p14:creationId xmlns:p14="http://schemas.microsoft.com/office/powerpoint/2010/main" val="39310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C425A-E36C-4D1C-AFD5-22B9FC86FB0C}" type="datetimeFigureOut">
              <a:rPr lang="ru-RU" smtClean="0"/>
              <a:t>06.09.2020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42982-082F-4BC1-AA5B-6D468A66EFEC}" type="slidenum">
              <a:rPr lang="ru-RU" smtClean="0"/>
              <a:t>‹#›</a:t>
            </a:fld>
            <a:endParaRPr lang="ru-RU"/>
          </a:p>
        </p:txBody>
      </p:sp>
    </p:spTree>
    <p:extLst>
      <p:ext uri="{BB962C8B-B14F-4D97-AF65-F5344CB8AC3E}">
        <p14:creationId xmlns:p14="http://schemas.microsoft.com/office/powerpoint/2010/main" val="365121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3568" y="2420888"/>
            <a:ext cx="8229600" cy="1143000"/>
          </a:xfrm>
        </p:spPr>
        <p:txBody>
          <a:bodyPr/>
          <a:lstStyle/>
          <a:p>
            <a:r>
              <a:rPr lang="ru-RU" b="1" dirty="0"/>
              <a:t>CABLES AND CONNECTORS</a:t>
            </a:r>
            <a:endParaRPr lang="ru-RU" dirty="0"/>
          </a:p>
        </p:txBody>
      </p:sp>
    </p:spTree>
    <p:extLst>
      <p:ext uri="{BB962C8B-B14F-4D97-AF65-F5344CB8AC3E}">
        <p14:creationId xmlns:p14="http://schemas.microsoft.com/office/powerpoint/2010/main" val="106347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en-US" dirty="0" smtClean="0"/>
              <a:t>UTP cable consists of four pairs of color-coded wires that have been twisted together and then encased in a flexible plastic sheath that protects from minor</a:t>
            </a:r>
            <a:r>
              <a:rPr lang="kk-KZ" dirty="0" smtClean="0"/>
              <a:t> </a:t>
            </a:r>
            <a:r>
              <a:rPr lang="ru-RU" dirty="0"/>
              <a:t> </a:t>
            </a:r>
            <a:br>
              <a:rPr lang="ru-RU" dirty="0"/>
            </a:br>
            <a:r>
              <a:rPr lang="ru-RU" dirty="0" err="1"/>
              <a:t>physical</a:t>
            </a:r>
            <a:r>
              <a:rPr lang="ru-RU" dirty="0"/>
              <a:t> </a:t>
            </a:r>
            <a:r>
              <a:rPr lang="ru-RU" dirty="0" err="1"/>
              <a:t>damage</a:t>
            </a:r>
            <a:r>
              <a:rPr lang="ru-RU" dirty="0"/>
              <a:t>.</a:t>
            </a:r>
            <a:br>
              <a:rPr lang="ru-RU" dirty="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ru-RU" dirty="0"/>
          </a:p>
        </p:txBody>
      </p:sp>
    </p:spTree>
    <p:extLst>
      <p:ext uri="{BB962C8B-B14F-4D97-AF65-F5344CB8AC3E}">
        <p14:creationId xmlns:p14="http://schemas.microsoft.com/office/powerpoint/2010/main" val="2338320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UTP кабелі төрт жұп сымдардан тұрады, олар бір-біріне бұралып, содан кейін физикалық зақымданудан қорғау үшін икемді пластикалық қабыққа салынған. </a:t>
            </a:r>
            <a:endParaRPr lang="ru-RU" dirty="0"/>
          </a:p>
        </p:txBody>
      </p:sp>
    </p:spTree>
    <p:extLst>
      <p:ext uri="{BB962C8B-B14F-4D97-AF65-F5344CB8AC3E}">
        <p14:creationId xmlns:p14="http://schemas.microsoft.com/office/powerpoint/2010/main" val="643392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en-US" dirty="0" smtClean="0"/>
              <a:t>There is also a thin nylon cord (</a:t>
            </a:r>
            <a:r>
              <a:rPr lang="en-US" dirty="0" err="1" smtClean="0"/>
              <a:t>Drane</a:t>
            </a:r>
            <a:r>
              <a:rPr lang="en-US" dirty="0" smtClean="0"/>
              <a:t> wire) within the cable which, when pulled backward along the length of the cable, will slice the jacket. This is the preferred method to access the wire pairs. It prevents nicking or cutting any of the wires in the cable.</a:t>
            </a:r>
            <a:br>
              <a:rPr lang="en-US" dirty="0" smtClean="0"/>
            </a:br>
            <a:r>
              <a:rPr lang="en-US" dirty="0" smtClean="0"/>
              <a:t/>
            </a:r>
            <a:br>
              <a:rPr lang="en-US" dirty="0" smtClean="0"/>
            </a:br>
            <a:r>
              <a:rPr lang="en-US" dirty="0" smtClean="0"/>
              <a:t>UTP cables are terminated with an RJ-45 connector and plug into RJ-45 sockets.</a:t>
            </a:r>
            <a:br>
              <a:rPr lang="en-US" dirty="0" smtClean="0"/>
            </a:br>
            <a:endParaRPr lang="ru-RU" dirty="0"/>
          </a:p>
        </p:txBody>
      </p:sp>
    </p:spTree>
    <p:extLst>
      <p:ext uri="{BB962C8B-B14F-4D97-AF65-F5344CB8AC3E}">
        <p14:creationId xmlns:p14="http://schemas.microsoft.com/office/powerpoint/2010/main" val="1621883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Кабельдің ішінде жіңішке нейлон шнуры бар (Дран сымы), ол кабельдің бойымен артқа тартылған кезде күртешені кесіп тастайды. Бұл сым жұптарына қол жеткізудің қолайлы әдісі. Бұл кабельдегі сымдардың кез-келгенін кесуге немесе кесуге жол бермейді. UTP кабельдері RJ-45 коннекторымен тоқтатылады және RJ-45 розеткаларына қосылады.</a:t>
            </a:r>
            <a:endParaRPr lang="ru-RU" dirty="0"/>
          </a:p>
        </p:txBody>
      </p:sp>
    </p:spTree>
    <p:extLst>
      <p:ext uri="{BB962C8B-B14F-4D97-AF65-F5344CB8AC3E}">
        <p14:creationId xmlns:p14="http://schemas.microsoft.com/office/powerpoint/2010/main" val="934844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en-US" sz="4000" dirty="0" smtClean="0"/>
              <a:t>Fiber-Optic Cables</a:t>
            </a:r>
            <a:br>
              <a:rPr lang="en-US" sz="4000" dirty="0" smtClean="0"/>
            </a:br>
            <a:r>
              <a:rPr lang="en-US" sz="4000" dirty="0" smtClean="0"/>
              <a:t>Optical fiber is composed of two kinds of glass (core and cladding) and a protective outer shield (jacket).</a:t>
            </a:r>
            <a:br>
              <a:rPr lang="en-US" sz="4000" dirty="0" smtClean="0"/>
            </a:br>
            <a:r>
              <a:rPr lang="en-US" sz="4000" dirty="0" smtClean="0"/>
              <a:t>Because it uses light to transmit signals, fiber-optic cable is not affected by electromagnetic interference (EMI) or radio-frequency interference (RFI). All signals are converted to light pulses as they enter the cable, and converted back into electrical signals when they leave it.</a:t>
            </a:r>
            <a:br>
              <a:rPr lang="en-US" sz="4000" dirty="0" smtClean="0"/>
            </a:br>
            <a:r>
              <a:rPr lang="en-US" sz="4000" dirty="0" smtClean="0"/>
              <a:t/>
            </a:r>
            <a:br>
              <a:rPr lang="en-US" sz="4000" dirty="0" smtClean="0"/>
            </a:br>
            <a:endParaRPr lang="ru-RU" sz="4000" dirty="0"/>
          </a:p>
        </p:txBody>
      </p:sp>
    </p:spTree>
    <p:extLst>
      <p:ext uri="{BB962C8B-B14F-4D97-AF65-F5344CB8AC3E}">
        <p14:creationId xmlns:p14="http://schemas.microsoft.com/office/powerpoint/2010/main" val="636807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dirty="0" smtClean="0"/>
              <a:t/>
            </a:r>
            <a:br>
              <a:rPr lang="kk-KZ" sz="4000" dirty="0" smtClean="0"/>
            </a:br>
            <a:r>
              <a:rPr lang="kk-KZ" sz="4000" dirty="0"/>
              <a:t/>
            </a:r>
            <a:br>
              <a:rPr lang="kk-KZ" sz="4000" dirty="0"/>
            </a:br>
            <a:r>
              <a:rPr lang="kk-KZ" sz="4000" dirty="0" smtClean="0"/>
              <a:t/>
            </a:r>
            <a:br>
              <a:rPr lang="kk-KZ" sz="4000" dirty="0" smtClean="0"/>
            </a:br>
            <a:r>
              <a:rPr lang="kk-KZ" sz="4000" dirty="0"/>
              <a:t/>
            </a:r>
            <a:br>
              <a:rPr lang="kk-KZ" sz="4000" dirty="0"/>
            </a:br>
            <a:r>
              <a:rPr lang="kk-KZ" sz="4000" dirty="0" smtClean="0"/>
              <a:t/>
            </a:r>
            <a:br>
              <a:rPr lang="kk-KZ" sz="4000" dirty="0" smtClean="0"/>
            </a:br>
            <a:r>
              <a:rPr lang="kk-KZ" sz="4000" dirty="0"/>
              <a:t/>
            </a:r>
            <a:br>
              <a:rPr lang="kk-KZ" sz="4000" dirty="0"/>
            </a:br>
            <a:r>
              <a:rPr lang="kk-KZ" sz="4000" dirty="0" smtClean="0"/>
              <a:t/>
            </a:r>
            <a:br>
              <a:rPr lang="kk-KZ" sz="4000" dirty="0" smtClean="0"/>
            </a:br>
            <a:r>
              <a:rPr lang="kk-KZ" sz="4000" dirty="0"/>
              <a:t/>
            </a:r>
            <a:br>
              <a:rPr lang="kk-KZ" sz="4000" dirty="0"/>
            </a:br>
            <a:r>
              <a:rPr lang="kk-KZ" sz="4000" dirty="0" smtClean="0"/>
              <a:t/>
            </a:r>
            <a:br>
              <a:rPr lang="kk-KZ" sz="4000" dirty="0" smtClean="0"/>
            </a:br>
            <a:r>
              <a:rPr lang="kk-KZ" sz="4000" dirty="0"/>
              <a:t/>
            </a:r>
            <a:br>
              <a:rPr lang="kk-KZ" sz="4000" dirty="0"/>
            </a:br>
            <a:r>
              <a:rPr lang="kk-KZ" sz="3600" dirty="0" smtClean="0"/>
              <a:t>Талшықты-оптикалық кабельдер Оптикалық талшық екі түрлі әйнектен (өзек және қаптама) және сыртқы қорғаныш қалқаннан (куртка) тұрады. Ол сигналдарды беру үшін жарықты қолданатындықтан, талшықты-оптикалық кабельге электромагниттік кедергілер (ЭМИ) немесе радиожиілікті кедергілер (RFI) әсер етпейді. Барлық сигналдар кабельге енген кезде жарық импульсіне айналады және олар одан шыққан кезде қайтадан электрлік сигналдарға айналады.</a:t>
            </a:r>
            <a:endParaRPr lang="ru-RU" sz="3600" dirty="0"/>
          </a:p>
        </p:txBody>
      </p:sp>
    </p:spTree>
    <p:extLst>
      <p:ext uri="{BB962C8B-B14F-4D97-AF65-F5344CB8AC3E}">
        <p14:creationId xmlns:p14="http://schemas.microsoft.com/office/powerpoint/2010/main" val="882664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en-US" dirty="0" smtClean="0"/>
              <a:t>This means that fiber-optic cable can deliver signals that are clearer, can go farther, and have greater bandwidth than cable made of copper or other metals. Although the optical fiber is very thin and susceptible to sharp bends, the properties of the core and cladding make it very strong. Optical fiber is durable and is deployed in harsh environmental conditions in networks all around the world.</a:t>
            </a:r>
            <a:endParaRPr lang="ru-RU" dirty="0"/>
          </a:p>
        </p:txBody>
      </p:sp>
    </p:spTree>
    <p:extLst>
      <p:ext uri="{BB962C8B-B14F-4D97-AF65-F5344CB8AC3E}">
        <p14:creationId xmlns:p14="http://schemas.microsoft.com/office/powerpoint/2010/main" val="3704457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sz="3600" dirty="0" err="1" smtClean="0"/>
              <a:t>Бұл</a:t>
            </a:r>
            <a:r>
              <a:rPr lang="ru-RU" sz="3600" dirty="0" smtClean="0"/>
              <a:t> </a:t>
            </a:r>
            <a:r>
              <a:rPr lang="ru-RU" sz="3600" dirty="0" err="1"/>
              <a:t>дегеніміз</a:t>
            </a:r>
            <a:r>
              <a:rPr lang="ru-RU" sz="3600" dirty="0"/>
              <a:t>, </a:t>
            </a:r>
            <a:r>
              <a:rPr lang="ru-RU" sz="3600" dirty="0" err="1"/>
              <a:t>оптикалық-талшықты</a:t>
            </a:r>
            <a:r>
              <a:rPr lang="ru-RU" sz="3600" dirty="0"/>
              <a:t> кабель мыс пен </a:t>
            </a:r>
            <a:r>
              <a:rPr lang="ru-RU" sz="3600" dirty="0" err="1"/>
              <a:t>басқа</a:t>
            </a:r>
            <a:r>
              <a:rPr lang="ru-RU" sz="3600" dirty="0"/>
              <a:t> </a:t>
            </a:r>
            <a:r>
              <a:rPr lang="ru-RU" sz="3600" dirty="0" err="1"/>
              <a:t>металдардан</a:t>
            </a:r>
            <a:r>
              <a:rPr lang="ru-RU" sz="3600" dirty="0"/>
              <a:t> </a:t>
            </a:r>
            <a:r>
              <a:rPr lang="ru-RU" sz="3600" dirty="0" err="1"/>
              <a:t>жасалған</a:t>
            </a:r>
            <a:r>
              <a:rPr lang="ru-RU" sz="3600" dirty="0"/>
              <a:t> </a:t>
            </a:r>
            <a:r>
              <a:rPr lang="ru-RU" sz="3600" dirty="0" err="1"/>
              <a:t>кабельге</a:t>
            </a:r>
            <a:r>
              <a:rPr lang="ru-RU" sz="3600" dirty="0"/>
              <a:t> </a:t>
            </a:r>
            <a:r>
              <a:rPr lang="ru-RU" sz="3600" dirty="0" err="1"/>
              <a:t>қарағанда</a:t>
            </a:r>
            <a:r>
              <a:rPr lang="ru-RU" sz="3600" dirty="0"/>
              <a:t> </a:t>
            </a:r>
            <a:r>
              <a:rPr lang="ru-RU" sz="3600" dirty="0" err="1"/>
              <a:t>айқынырақ</a:t>
            </a:r>
            <a:r>
              <a:rPr lang="ru-RU" sz="3600" dirty="0"/>
              <a:t>, </a:t>
            </a:r>
            <a:r>
              <a:rPr lang="ru-RU" sz="3600" dirty="0" err="1"/>
              <a:t>алысқа</a:t>
            </a:r>
            <a:r>
              <a:rPr lang="ru-RU" sz="3600" dirty="0"/>
              <a:t> кете </a:t>
            </a:r>
            <a:r>
              <a:rPr lang="ru-RU" sz="3600" dirty="0" err="1"/>
              <a:t>алатын</a:t>
            </a:r>
            <a:r>
              <a:rPr lang="ru-RU" sz="3600" dirty="0"/>
              <a:t> </a:t>
            </a:r>
            <a:r>
              <a:rPr lang="ru-RU" sz="3600" dirty="0" err="1"/>
              <a:t>және</a:t>
            </a:r>
            <a:r>
              <a:rPr lang="ru-RU" sz="3600" dirty="0"/>
              <a:t> </a:t>
            </a:r>
            <a:r>
              <a:rPr lang="ru-RU" sz="3600" dirty="0" err="1"/>
              <a:t>өткізу</a:t>
            </a:r>
            <a:r>
              <a:rPr lang="ru-RU" sz="3600" dirty="0"/>
              <a:t> </a:t>
            </a:r>
            <a:r>
              <a:rPr lang="ru-RU" sz="3600" dirty="0" err="1"/>
              <a:t>қабілеттілігі</a:t>
            </a:r>
            <a:r>
              <a:rPr lang="ru-RU" sz="3600" dirty="0"/>
              <a:t> </a:t>
            </a:r>
            <a:r>
              <a:rPr lang="ru-RU" sz="3600" dirty="0" err="1"/>
              <a:t>жоғары</a:t>
            </a:r>
            <a:r>
              <a:rPr lang="ru-RU" sz="3600" dirty="0"/>
              <a:t> </a:t>
            </a:r>
            <a:r>
              <a:rPr lang="ru-RU" sz="3600" dirty="0" err="1"/>
              <a:t>сигналдарды</a:t>
            </a:r>
            <a:r>
              <a:rPr lang="ru-RU" sz="3600" dirty="0"/>
              <a:t> </a:t>
            </a:r>
            <a:r>
              <a:rPr lang="ru-RU" sz="3600" dirty="0" err="1"/>
              <a:t>бере</a:t>
            </a:r>
            <a:r>
              <a:rPr lang="ru-RU" sz="3600" dirty="0"/>
              <a:t> </a:t>
            </a:r>
            <a:r>
              <a:rPr lang="ru-RU" sz="3600" dirty="0" err="1"/>
              <a:t>алады</a:t>
            </a:r>
            <a:r>
              <a:rPr lang="ru-RU" sz="3600" dirty="0"/>
              <a:t>. </a:t>
            </a:r>
            <a:r>
              <a:rPr lang="ru-RU" sz="3600" dirty="0" err="1"/>
              <a:t>Оптикалық</a:t>
            </a:r>
            <a:r>
              <a:rPr lang="ru-RU" sz="3600" dirty="0"/>
              <a:t> </a:t>
            </a:r>
            <a:r>
              <a:rPr lang="ru-RU" sz="3600" dirty="0" err="1"/>
              <a:t>талшық</a:t>
            </a:r>
            <a:r>
              <a:rPr lang="ru-RU" sz="3600" dirty="0"/>
              <a:t> </a:t>
            </a:r>
            <a:r>
              <a:rPr lang="ru-RU" sz="3600" dirty="0" err="1"/>
              <a:t>өте</a:t>
            </a:r>
            <a:r>
              <a:rPr lang="ru-RU" sz="3600" dirty="0"/>
              <a:t> </a:t>
            </a:r>
            <a:r>
              <a:rPr lang="ru-RU" sz="3600" dirty="0" err="1"/>
              <a:t>жұқа</a:t>
            </a:r>
            <a:r>
              <a:rPr lang="ru-RU" sz="3600" dirty="0"/>
              <a:t> </a:t>
            </a:r>
            <a:r>
              <a:rPr lang="ru-RU" sz="3600" dirty="0" err="1"/>
              <a:t>және</a:t>
            </a:r>
            <a:r>
              <a:rPr lang="ru-RU" sz="3600" dirty="0"/>
              <a:t> </a:t>
            </a:r>
            <a:r>
              <a:rPr lang="ru-RU" sz="3600" dirty="0" err="1"/>
              <a:t>өткір</a:t>
            </a:r>
            <a:r>
              <a:rPr lang="ru-RU" sz="3600" dirty="0"/>
              <a:t> </a:t>
            </a:r>
            <a:r>
              <a:rPr lang="ru-RU" sz="3600" dirty="0" err="1"/>
              <a:t>иіліске</a:t>
            </a:r>
            <a:r>
              <a:rPr lang="ru-RU" sz="3600" dirty="0"/>
              <a:t> </a:t>
            </a:r>
            <a:r>
              <a:rPr lang="ru-RU" sz="3600" dirty="0" err="1"/>
              <a:t>сезімтал</a:t>
            </a:r>
            <a:r>
              <a:rPr lang="ru-RU" sz="3600" dirty="0"/>
              <a:t> </a:t>
            </a:r>
            <a:r>
              <a:rPr lang="ru-RU" sz="3600" dirty="0" err="1"/>
              <a:t>болғанымен</a:t>
            </a:r>
            <a:r>
              <a:rPr lang="ru-RU" sz="3600" dirty="0"/>
              <a:t>, </a:t>
            </a:r>
            <a:r>
              <a:rPr lang="ru-RU" sz="3600" dirty="0" err="1"/>
              <a:t>өзек</a:t>
            </a:r>
            <a:r>
              <a:rPr lang="ru-RU" sz="3600" dirty="0"/>
              <a:t> пен </a:t>
            </a:r>
            <a:r>
              <a:rPr lang="ru-RU" sz="3600" dirty="0" err="1"/>
              <a:t>қаптаманың</a:t>
            </a:r>
            <a:r>
              <a:rPr lang="ru-RU" sz="3600" dirty="0"/>
              <a:t> </a:t>
            </a:r>
            <a:r>
              <a:rPr lang="ru-RU" sz="3600" dirty="0" err="1"/>
              <a:t>қасиеттері</a:t>
            </a:r>
            <a:r>
              <a:rPr lang="ru-RU" sz="3600" dirty="0"/>
              <a:t> оны </a:t>
            </a:r>
            <a:r>
              <a:rPr lang="ru-RU" sz="3600" dirty="0" err="1"/>
              <a:t>өте</a:t>
            </a:r>
            <a:r>
              <a:rPr lang="ru-RU" sz="3600" dirty="0"/>
              <a:t> </a:t>
            </a:r>
            <a:r>
              <a:rPr lang="ru-RU" sz="3600" dirty="0" err="1"/>
              <a:t>мықты</a:t>
            </a:r>
            <a:r>
              <a:rPr lang="ru-RU" sz="3600" dirty="0"/>
              <a:t> </a:t>
            </a:r>
            <a:r>
              <a:rPr lang="ru-RU" sz="3600" dirty="0" err="1"/>
              <a:t>етеді</a:t>
            </a:r>
            <a:r>
              <a:rPr lang="ru-RU" sz="3600" dirty="0"/>
              <a:t>. </a:t>
            </a:r>
            <a:r>
              <a:rPr lang="ru-RU" sz="3600" dirty="0" err="1"/>
              <a:t>Оптикалық</a:t>
            </a:r>
            <a:r>
              <a:rPr lang="ru-RU" sz="3600" dirty="0"/>
              <a:t> </a:t>
            </a:r>
            <a:r>
              <a:rPr lang="ru-RU" sz="3600" dirty="0" err="1"/>
              <a:t>талшық</a:t>
            </a:r>
            <a:r>
              <a:rPr lang="ru-RU" sz="3600" dirty="0"/>
              <a:t> </a:t>
            </a:r>
            <a:r>
              <a:rPr lang="ru-RU" sz="3600" dirty="0" err="1"/>
              <a:t>берік</a:t>
            </a:r>
            <a:r>
              <a:rPr lang="ru-RU" sz="3600" dirty="0"/>
              <a:t> </a:t>
            </a:r>
            <a:r>
              <a:rPr lang="ru-RU" sz="3600" dirty="0" err="1"/>
              <a:t>және</a:t>
            </a:r>
            <a:r>
              <a:rPr lang="ru-RU" sz="3600" dirty="0"/>
              <a:t> </a:t>
            </a:r>
            <a:r>
              <a:rPr lang="ru-RU" sz="3600" dirty="0" err="1"/>
              <a:t>бүкіл</a:t>
            </a:r>
            <a:r>
              <a:rPr lang="ru-RU" sz="3600" dirty="0"/>
              <a:t> </a:t>
            </a:r>
            <a:r>
              <a:rPr lang="ru-RU" sz="3600" dirty="0" err="1"/>
              <a:t>әлемдегі</a:t>
            </a:r>
            <a:r>
              <a:rPr lang="ru-RU" sz="3600" dirty="0"/>
              <a:t> </a:t>
            </a:r>
            <a:r>
              <a:rPr lang="ru-RU" sz="3600" dirty="0" err="1"/>
              <a:t>желілерде</a:t>
            </a:r>
            <a:r>
              <a:rPr lang="ru-RU" sz="3600" dirty="0"/>
              <a:t> </a:t>
            </a:r>
            <a:r>
              <a:rPr lang="ru-RU" sz="3600" dirty="0" err="1"/>
              <a:t>қатал</a:t>
            </a:r>
            <a:r>
              <a:rPr lang="ru-RU" sz="3600" dirty="0"/>
              <a:t> </a:t>
            </a:r>
            <a:r>
              <a:rPr lang="ru-RU" sz="3600" dirty="0" err="1"/>
              <a:t>экологиялық</a:t>
            </a:r>
            <a:r>
              <a:rPr lang="ru-RU" sz="3600" dirty="0"/>
              <a:t> </a:t>
            </a:r>
            <a:r>
              <a:rPr lang="ru-RU" sz="3600" dirty="0" err="1"/>
              <a:t>жағдайларда</a:t>
            </a:r>
            <a:r>
              <a:rPr lang="ru-RU" sz="3600" dirty="0"/>
              <a:t> </a:t>
            </a:r>
            <a:r>
              <a:rPr lang="ru-RU" sz="3600" dirty="0" err="1"/>
              <a:t>орналастырылған</a:t>
            </a:r>
            <a:endParaRPr lang="ru-RU" sz="3600" dirty="0"/>
          </a:p>
        </p:txBody>
      </p:sp>
    </p:spTree>
    <p:extLst>
      <p:ext uri="{BB962C8B-B14F-4D97-AF65-F5344CB8AC3E}">
        <p14:creationId xmlns:p14="http://schemas.microsoft.com/office/powerpoint/2010/main" val="3892672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200" dirty="0" smtClean="0"/>
              <a:t/>
            </a:r>
            <a:br>
              <a:rPr lang="kk-KZ" sz="3200" dirty="0" smtClean="0"/>
            </a:br>
            <a:r>
              <a:rPr lang="kk-KZ" sz="3200" dirty="0"/>
              <a:t/>
            </a:r>
            <a:br>
              <a:rPr lang="kk-KZ" sz="3200" dirty="0"/>
            </a:br>
            <a:r>
              <a:rPr lang="kk-KZ" sz="3200" dirty="0" smtClean="0"/>
              <a:t/>
            </a:r>
            <a:br>
              <a:rPr lang="kk-KZ" sz="3200" dirty="0" smtClean="0"/>
            </a:br>
            <a:r>
              <a:rPr lang="kk-KZ" sz="3200" dirty="0"/>
              <a:t/>
            </a:r>
            <a:br>
              <a:rPr lang="kk-KZ" sz="3200" dirty="0"/>
            </a:br>
            <a:r>
              <a:rPr lang="kk-KZ" sz="3200" dirty="0" smtClean="0"/>
              <a:t/>
            </a:r>
            <a:br>
              <a:rPr lang="kk-KZ" sz="3200" dirty="0" smtClean="0"/>
            </a:br>
            <a:r>
              <a:rPr lang="kk-KZ" sz="3200" dirty="0"/>
              <a:t/>
            </a:r>
            <a:br>
              <a:rPr lang="kk-KZ" sz="3200" dirty="0"/>
            </a:br>
            <a:r>
              <a:rPr lang="kk-KZ" sz="3200" dirty="0" smtClean="0"/>
              <a:t/>
            </a:r>
            <a:br>
              <a:rPr lang="kk-KZ" sz="3200" dirty="0" smtClean="0"/>
            </a:br>
            <a:r>
              <a:rPr lang="kk-KZ" sz="3200" dirty="0"/>
              <a:t/>
            </a:r>
            <a:br>
              <a:rPr lang="kk-KZ" sz="3200" dirty="0"/>
            </a:br>
            <a:r>
              <a:rPr lang="kk-KZ" sz="3200" dirty="0" smtClean="0"/>
              <a:t/>
            </a:r>
            <a:br>
              <a:rPr lang="kk-KZ" sz="3200" dirty="0" smtClean="0"/>
            </a:br>
            <a:r>
              <a:rPr lang="kk-KZ" sz="3200" dirty="0"/>
              <a:t/>
            </a:r>
            <a:br>
              <a:rPr lang="kk-KZ" sz="3200" dirty="0"/>
            </a:br>
            <a:r>
              <a:rPr lang="kk-KZ" sz="3200" b="1" dirty="0" smtClean="0">
                <a:solidFill>
                  <a:srgbClr val="FF0000"/>
                </a:solidFill>
              </a:rPr>
              <a:t/>
            </a:r>
            <a:br>
              <a:rPr lang="kk-KZ" sz="3200" b="1" dirty="0" smtClean="0">
                <a:solidFill>
                  <a:srgbClr val="FF0000"/>
                </a:solidFill>
              </a:rPr>
            </a:br>
            <a:r>
              <a:rPr lang="en-US" sz="2800" b="1" dirty="0" smtClean="0">
                <a:solidFill>
                  <a:srgbClr val="FF0000"/>
                </a:solidFill>
              </a:rPr>
              <a:t>Fiber-optic cables are broadly classified into two types:</a:t>
            </a:r>
            <a:r>
              <a:rPr lang="en-US" sz="2800" dirty="0" smtClean="0"/>
              <a:t/>
            </a:r>
            <a:br>
              <a:rPr lang="en-US" sz="2800" dirty="0" smtClean="0"/>
            </a:br>
            <a:r>
              <a:rPr lang="en-US" sz="2800" b="1" dirty="0" smtClean="0"/>
              <a:t>Single-mode fiber (SMF) </a:t>
            </a:r>
            <a:r>
              <a:rPr lang="en-US" sz="2800" dirty="0" smtClean="0"/>
              <a:t>- Consists of a very small core and uses laser technology to send a single ray of light. Popular in long-distance situations spanning hundreds of kilometers, such as those required in long haul telephony and cable TV applications.</a:t>
            </a:r>
            <a:br>
              <a:rPr lang="en-US" sz="2800" dirty="0" smtClean="0"/>
            </a:br>
            <a:r>
              <a:rPr lang="en-US" sz="2800" dirty="0" smtClean="0"/>
              <a:t/>
            </a:r>
            <a:br>
              <a:rPr lang="en-US" sz="2800" dirty="0" smtClean="0"/>
            </a:br>
            <a:r>
              <a:rPr lang="en-US" sz="2800" b="1" dirty="0" smtClean="0"/>
              <a:t>Multimode fiber (MMF) </a:t>
            </a:r>
            <a:r>
              <a:rPr lang="en-US" sz="2800" dirty="0" smtClean="0"/>
              <a:t>- Consists of a larger core and uses LED emitters to send light pulses. Specifically, light from an LED enters the multimode fiber at different angles. Popular in LANs because they can be powered by low-cost LEDs. It provides bandwidth up to 10 Gb/s over link lengths of up to 550 meters.</a:t>
            </a:r>
            <a:endParaRPr lang="ru-RU" sz="2800" dirty="0"/>
          </a:p>
        </p:txBody>
      </p:sp>
    </p:spTree>
    <p:extLst>
      <p:ext uri="{BB962C8B-B14F-4D97-AF65-F5344CB8AC3E}">
        <p14:creationId xmlns:p14="http://schemas.microsoft.com/office/powerpoint/2010/main" val="1694916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19256" cy="1301006"/>
          </a:xfrm>
        </p:spPr>
        <p:txBody>
          <a:bodyPr>
            <a:noAutofit/>
          </a:bodyPr>
          <a:lstStyle/>
          <a:p>
            <a:r>
              <a:rPr lang="ru-RU" sz="2800" dirty="0" smtClean="0"/>
              <a:t/>
            </a:r>
            <a:br>
              <a:rPr lang="ru-RU" sz="2800" dirty="0" smtClean="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smtClean="0"/>
              <a:t/>
            </a:r>
            <a:br>
              <a:rPr lang="ru-RU" sz="2800" dirty="0" smtClean="0"/>
            </a:br>
            <a:r>
              <a:rPr lang="ru-RU" sz="2800" dirty="0"/>
              <a:t/>
            </a:r>
            <a:br>
              <a:rPr lang="ru-RU" sz="2800" dirty="0"/>
            </a:br>
            <a:r>
              <a:rPr lang="ru-RU" sz="2800" dirty="0" err="1" smtClean="0">
                <a:solidFill>
                  <a:srgbClr val="FF0000"/>
                </a:solidFill>
              </a:rPr>
              <a:t>Талшықты-оптикалық</a:t>
            </a:r>
            <a:r>
              <a:rPr lang="ru-RU" sz="2800" dirty="0" smtClean="0">
                <a:solidFill>
                  <a:srgbClr val="FF0000"/>
                </a:solidFill>
              </a:rPr>
              <a:t> </a:t>
            </a:r>
            <a:r>
              <a:rPr lang="ru-RU" sz="2800" dirty="0" err="1">
                <a:solidFill>
                  <a:srgbClr val="FF0000"/>
                </a:solidFill>
              </a:rPr>
              <a:t>кабельдер</a:t>
            </a:r>
            <a:r>
              <a:rPr lang="ru-RU" sz="2800" dirty="0">
                <a:solidFill>
                  <a:srgbClr val="FF0000"/>
                </a:solidFill>
              </a:rPr>
              <a:t> </a:t>
            </a:r>
            <a:r>
              <a:rPr lang="ru-RU" sz="2800" dirty="0" err="1">
                <a:solidFill>
                  <a:srgbClr val="FF0000"/>
                </a:solidFill>
              </a:rPr>
              <a:t>кең</a:t>
            </a:r>
            <a:r>
              <a:rPr lang="ru-RU" sz="2800" dirty="0">
                <a:solidFill>
                  <a:srgbClr val="FF0000"/>
                </a:solidFill>
              </a:rPr>
              <a:t> </a:t>
            </a:r>
            <a:r>
              <a:rPr lang="ru-RU" sz="2800" dirty="0" err="1">
                <a:solidFill>
                  <a:srgbClr val="FF0000"/>
                </a:solidFill>
              </a:rPr>
              <a:t>түрде</a:t>
            </a:r>
            <a:r>
              <a:rPr lang="ru-RU" sz="2800" dirty="0">
                <a:solidFill>
                  <a:srgbClr val="FF0000"/>
                </a:solidFill>
              </a:rPr>
              <a:t> </a:t>
            </a:r>
            <a:r>
              <a:rPr lang="ru-RU" sz="2800" dirty="0" err="1">
                <a:solidFill>
                  <a:srgbClr val="FF0000"/>
                </a:solidFill>
              </a:rPr>
              <a:t>екі</a:t>
            </a:r>
            <a:r>
              <a:rPr lang="ru-RU" sz="2800" dirty="0">
                <a:solidFill>
                  <a:srgbClr val="FF0000"/>
                </a:solidFill>
              </a:rPr>
              <a:t> </a:t>
            </a:r>
            <a:r>
              <a:rPr lang="ru-RU" sz="2800" dirty="0" err="1">
                <a:solidFill>
                  <a:srgbClr val="FF0000"/>
                </a:solidFill>
              </a:rPr>
              <a:t>түрге</a:t>
            </a:r>
            <a:r>
              <a:rPr lang="ru-RU" sz="2800" dirty="0">
                <a:solidFill>
                  <a:srgbClr val="FF0000"/>
                </a:solidFill>
              </a:rPr>
              <a:t> </a:t>
            </a:r>
            <a:r>
              <a:rPr lang="ru-RU" sz="2800" dirty="0" err="1">
                <a:solidFill>
                  <a:srgbClr val="FF0000"/>
                </a:solidFill>
              </a:rPr>
              <a:t>жіктеледі</a:t>
            </a:r>
            <a:r>
              <a:rPr lang="ru-RU" sz="2800" dirty="0">
                <a:solidFill>
                  <a:srgbClr val="FF0000"/>
                </a:solidFill>
              </a:rPr>
              <a:t>: </a:t>
            </a:r>
            <a:r>
              <a:rPr lang="ru-RU" sz="2800" dirty="0" err="1">
                <a:solidFill>
                  <a:schemeClr val="tx2"/>
                </a:solidFill>
              </a:rPr>
              <a:t>Бір</a:t>
            </a:r>
            <a:r>
              <a:rPr lang="ru-RU" sz="2800" dirty="0">
                <a:solidFill>
                  <a:schemeClr val="tx2"/>
                </a:solidFill>
              </a:rPr>
              <a:t> </a:t>
            </a:r>
            <a:r>
              <a:rPr lang="ru-RU" sz="2800" dirty="0" err="1">
                <a:solidFill>
                  <a:schemeClr val="tx2"/>
                </a:solidFill>
              </a:rPr>
              <a:t>режимді</a:t>
            </a:r>
            <a:r>
              <a:rPr lang="ru-RU" sz="2800" dirty="0">
                <a:solidFill>
                  <a:schemeClr val="tx2"/>
                </a:solidFill>
              </a:rPr>
              <a:t> </a:t>
            </a:r>
            <a:r>
              <a:rPr lang="ru-RU" sz="2800" dirty="0" err="1">
                <a:solidFill>
                  <a:schemeClr val="tx2"/>
                </a:solidFill>
              </a:rPr>
              <a:t>талшық</a:t>
            </a:r>
            <a:r>
              <a:rPr lang="ru-RU" sz="2800" dirty="0">
                <a:solidFill>
                  <a:schemeClr val="tx2"/>
                </a:solidFill>
              </a:rPr>
              <a:t> (</a:t>
            </a:r>
            <a:r>
              <a:rPr lang="en-US" sz="2800" dirty="0">
                <a:solidFill>
                  <a:schemeClr val="tx2"/>
                </a:solidFill>
              </a:rPr>
              <a:t>SMF) </a:t>
            </a:r>
            <a:r>
              <a:rPr lang="en-US" sz="2800" dirty="0"/>
              <a:t>- </a:t>
            </a:r>
            <a:r>
              <a:rPr lang="ru-RU" sz="2800" dirty="0" err="1"/>
              <a:t>өте</a:t>
            </a:r>
            <a:r>
              <a:rPr lang="ru-RU" sz="2800" dirty="0"/>
              <a:t> </a:t>
            </a:r>
            <a:r>
              <a:rPr lang="ru-RU" sz="2800" dirty="0" err="1"/>
              <a:t>кішкентай</a:t>
            </a:r>
            <a:r>
              <a:rPr lang="ru-RU" sz="2800" dirty="0"/>
              <a:t> </a:t>
            </a:r>
            <a:r>
              <a:rPr lang="ru-RU" sz="2800" dirty="0" err="1"/>
              <a:t>ядродан</a:t>
            </a:r>
            <a:r>
              <a:rPr lang="ru-RU" sz="2800" dirty="0"/>
              <a:t> </a:t>
            </a:r>
            <a:r>
              <a:rPr lang="ru-RU" sz="2800" dirty="0" err="1"/>
              <a:t>тұрады</a:t>
            </a:r>
            <a:r>
              <a:rPr lang="ru-RU" sz="2800" dirty="0"/>
              <a:t> </a:t>
            </a:r>
            <a:r>
              <a:rPr lang="ru-RU" sz="2800" dirty="0" err="1"/>
              <a:t>және</a:t>
            </a:r>
            <a:r>
              <a:rPr lang="ru-RU" sz="2800" dirty="0"/>
              <a:t> </a:t>
            </a:r>
            <a:r>
              <a:rPr lang="ru-RU" sz="2800" dirty="0" err="1"/>
              <a:t>жарықтың</a:t>
            </a:r>
            <a:r>
              <a:rPr lang="ru-RU" sz="2800" dirty="0"/>
              <a:t> </a:t>
            </a:r>
            <a:r>
              <a:rPr lang="ru-RU" sz="2800" dirty="0" err="1"/>
              <a:t>бір</a:t>
            </a:r>
            <a:r>
              <a:rPr lang="ru-RU" sz="2800" dirty="0"/>
              <a:t> </a:t>
            </a:r>
            <a:r>
              <a:rPr lang="ru-RU" sz="2800" dirty="0" err="1"/>
              <a:t>сәулесін</a:t>
            </a:r>
            <a:r>
              <a:rPr lang="ru-RU" sz="2800" dirty="0"/>
              <a:t> </a:t>
            </a:r>
            <a:r>
              <a:rPr lang="ru-RU" sz="2800" dirty="0" err="1"/>
              <a:t>жіберу</a:t>
            </a:r>
            <a:r>
              <a:rPr lang="ru-RU" sz="2800" dirty="0"/>
              <a:t> </a:t>
            </a:r>
            <a:r>
              <a:rPr lang="ru-RU" sz="2800" dirty="0" err="1"/>
              <a:t>үшін</a:t>
            </a:r>
            <a:r>
              <a:rPr lang="ru-RU" sz="2800" dirty="0"/>
              <a:t> </a:t>
            </a:r>
            <a:r>
              <a:rPr lang="ru-RU" sz="2800" dirty="0" err="1"/>
              <a:t>лазерлік</a:t>
            </a:r>
            <a:r>
              <a:rPr lang="ru-RU" sz="2800" dirty="0"/>
              <a:t> </a:t>
            </a:r>
            <a:r>
              <a:rPr lang="ru-RU" sz="2800" dirty="0" err="1"/>
              <a:t>технологияны</a:t>
            </a:r>
            <a:r>
              <a:rPr lang="ru-RU" sz="2800" dirty="0"/>
              <a:t> </a:t>
            </a:r>
            <a:r>
              <a:rPr lang="ru-RU" sz="2800" dirty="0" err="1"/>
              <a:t>қолданады</a:t>
            </a:r>
            <a:r>
              <a:rPr lang="ru-RU" sz="2800" dirty="0"/>
              <a:t>. </a:t>
            </a:r>
            <a:r>
              <a:rPr lang="ru-RU" sz="2800" dirty="0" err="1"/>
              <a:t>Жүздеген</a:t>
            </a:r>
            <a:r>
              <a:rPr lang="ru-RU" sz="2800" dirty="0"/>
              <a:t> </a:t>
            </a:r>
            <a:r>
              <a:rPr lang="ru-RU" sz="2800" dirty="0" err="1"/>
              <a:t>шақырымға</a:t>
            </a:r>
            <a:r>
              <a:rPr lang="ru-RU" sz="2800" dirty="0"/>
              <a:t> </a:t>
            </a:r>
            <a:r>
              <a:rPr lang="ru-RU" sz="2800" dirty="0" err="1"/>
              <a:t>созылатын</a:t>
            </a:r>
            <a:r>
              <a:rPr lang="ru-RU" sz="2800" dirty="0"/>
              <a:t> </a:t>
            </a:r>
            <a:r>
              <a:rPr lang="ru-RU" sz="2800" dirty="0" err="1"/>
              <a:t>қалааралық</a:t>
            </a:r>
            <a:r>
              <a:rPr lang="ru-RU" sz="2800" dirty="0"/>
              <a:t> </a:t>
            </a:r>
            <a:r>
              <a:rPr lang="ru-RU" sz="2800" dirty="0" err="1"/>
              <a:t>жағдайларда</a:t>
            </a:r>
            <a:r>
              <a:rPr lang="ru-RU" sz="2800" dirty="0"/>
              <a:t> </a:t>
            </a:r>
            <a:r>
              <a:rPr lang="ru-RU" sz="2800" dirty="0" err="1"/>
              <a:t>танымал</a:t>
            </a:r>
            <a:r>
              <a:rPr lang="ru-RU" sz="2800" dirty="0"/>
              <a:t>, </a:t>
            </a:r>
            <a:r>
              <a:rPr lang="ru-RU" sz="2800" dirty="0" err="1"/>
              <a:t>мысалы</a:t>
            </a:r>
            <a:r>
              <a:rPr lang="ru-RU" sz="2800" dirty="0"/>
              <a:t>, </a:t>
            </a:r>
            <a:r>
              <a:rPr lang="ru-RU" sz="2800" dirty="0" err="1"/>
              <a:t>қалааралық</a:t>
            </a:r>
            <a:r>
              <a:rPr lang="ru-RU" sz="2800" dirty="0"/>
              <a:t> телефон </a:t>
            </a:r>
            <a:r>
              <a:rPr lang="ru-RU" sz="2800" dirty="0" err="1"/>
              <a:t>және</a:t>
            </a:r>
            <a:r>
              <a:rPr lang="ru-RU" sz="2800" dirty="0"/>
              <a:t> </a:t>
            </a:r>
            <a:r>
              <a:rPr lang="ru-RU" sz="2800" dirty="0" err="1"/>
              <a:t>кабельді</a:t>
            </a:r>
            <a:r>
              <a:rPr lang="ru-RU" sz="2800" dirty="0"/>
              <a:t> </a:t>
            </a:r>
            <a:r>
              <a:rPr lang="ru-RU" sz="2800" dirty="0" err="1"/>
              <a:t>теледидар</a:t>
            </a:r>
            <a:r>
              <a:rPr lang="ru-RU" sz="2800" dirty="0"/>
              <a:t> </a:t>
            </a:r>
            <a:r>
              <a:rPr lang="ru-RU" sz="2800" dirty="0" err="1"/>
              <a:t>қосымшаларында</a:t>
            </a:r>
            <a:r>
              <a:rPr lang="ru-RU" sz="2800" dirty="0"/>
              <a:t> </a:t>
            </a:r>
            <a:r>
              <a:rPr lang="ru-RU" sz="2800" dirty="0" err="1"/>
              <a:t>қажет</a:t>
            </a:r>
            <a:r>
              <a:rPr lang="ru-RU" sz="2800" dirty="0"/>
              <a:t>. </a:t>
            </a:r>
            <a:r>
              <a:rPr lang="ru-RU" sz="2800" dirty="0" err="1">
                <a:solidFill>
                  <a:schemeClr val="tx2"/>
                </a:solidFill>
              </a:rPr>
              <a:t>Мультимодты</a:t>
            </a:r>
            <a:r>
              <a:rPr lang="ru-RU" sz="2800" dirty="0">
                <a:solidFill>
                  <a:schemeClr val="tx2"/>
                </a:solidFill>
              </a:rPr>
              <a:t> </a:t>
            </a:r>
            <a:r>
              <a:rPr lang="ru-RU" sz="2800" dirty="0" err="1">
                <a:solidFill>
                  <a:schemeClr val="tx2"/>
                </a:solidFill>
              </a:rPr>
              <a:t>талшық</a:t>
            </a:r>
            <a:r>
              <a:rPr lang="ru-RU" sz="2800" dirty="0">
                <a:solidFill>
                  <a:schemeClr val="tx2"/>
                </a:solidFill>
              </a:rPr>
              <a:t> (</a:t>
            </a:r>
            <a:r>
              <a:rPr lang="en-US" sz="2800" dirty="0">
                <a:solidFill>
                  <a:schemeClr val="tx2"/>
                </a:solidFill>
              </a:rPr>
              <a:t>MMF) </a:t>
            </a:r>
            <a:r>
              <a:rPr lang="en-US" sz="2800" dirty="0"/>
              <a:t>- </a:t>
            </a:r>
            <a:r>
              <a:rPr lang="ru-RU" sz="2800" dirty="0" err="1"/>
              <a:t>үлкенірек</a:t>
            </a:r>
            <a:r>
              <a:rPr lang="ru-RU" sz="2800" dirty="0"/>
              <a:t> </a:t>
            </a:r>
            <a:r>
              <a:rPr lang="ru-RU" sz="2800" dirty="0" err="1"/>
              <a:t>ядродан</a:t>
            </a:r>
            <a:r>
              <a:rPr lang="ru-RU" sz="2800" dirty="0"/>
              <a:t> </a:t>
            </a:r>
            <a:r>
              <a:rPr lang="ru-RU" sz="2800" dirty="0" err="1"/>
              <a:t>тұрады</a:t>
            </a:r>
            <a:r>
              <a:rPr lang="ru-RU" sz="2800" dirty="0"/>
              <a:t> </a:t>
            </a:r>
            <a:r>
              <a:rPr lang="ru-RU" sz="2800" dirty="0" err="1"/>
              <a:t>және</a:t>
            </a:r>
            <a:r>
              <a:rPr lang="ru-RU" sz="2800" dirty="0"/>
              <a:t> </a:t>
            </a:r>
            <a:r>
              <a:rPr lang="ru-RU" sz="2800" dirty="0" err="1"/>
              <a:t>жарық</a:t>
            </a:r>
            <a:r>
              <a:rPr lang="ru-RU" sz="2800" dirty="0"/>
              <a:t> </a:t>
            </a:r>
            <a:r>
              <a:rPr lang="ru-RU" sz="2800" dirty="0" err="1"/>
              <a:t>импульстарын</a:t>
            </a:r>
            <a:r>
              <a:rPr lang="ru-RU" sz="2800" dirty="0"/>
              <a:t> </a:t>
            </a:r>
            <a:r>
              <a:rPr lang="ru-RU" sz="2800" dirty="0" err="1"/>
              <a:t>жіберу</a:t>
            </a:r>
            <a:r>
              <a:rPr lang="ru-RU" sz="2800" dirty="0"/>
              <a:t> </a:t>
            </a:r>
            <a:r>
              <a:rPr lang="ru-RU" sz="2800" dirty="0" err="1"/>
              <a:t>үшін</a:t>
            </a:r>
            <a:r>
              <a:rPr lang="ru-RU" sz="2800" dirty="0"/>
              <a:t> </a:t>
            </a:r>
            <a:r>
              <a:rPr lang="ru-RU" sz="2800" dirty="0" err="1"/>
              <a:t>жарықдиодты</a:t>
            </a:r>
            <a:r>
              <a:rPr lang="ru-RU" sz="2800" dirty="0"/>
              <a:t> </a:t>
            </a:r>
            <a:r>
              <a:rPr lang="ru-RU" sz="2800" dirty="0" err="1"/>
              <a:t>сәуле</a:t>
            </a:r>
            <a:r>
              <a:rPr lang="ru-RU" sz="2800" dirty="0"/>
              <a:t> </a:t>
            </a:r>
            <a:r>
              <a:rPr lang="ru-RU" sz="2800" dirty="0" err="1"/>
              <a:t>шығарғыштарды</a:t>
            </a:r>
            <a:r>
              <a:rPr lang="ru-RU" sz="2800" dirty="0"/>
              <a:t> </a:t>
            </a:r>
            <a:r>
              <a:rPr lang="ru-RU" sz="2800" dirty="0" err="1"/>
              <a:t>пайдаланады</a:t>
            </a:r>
            <a:r>
              <a:rPr lang="ru-RU" sz="2800" dirty="0"/>
              <a:t>. </a:t>
            </a:r>
            <a:r>
              <a:rPr lang="ru-RU" sz="2800" dirty="0" err="1"/>
              <a:t>Дәлірек</a:t>
            </a:r>
            <a:r>
              <a:rPr lang="ru-RU" sz="2800" dirty="0"/>
              <a:t> </a:t>
            </a:r>
            <a:r>
              <a:rPr lang="ru-RU" sz="2800" dirty="0" err="1"/>
              <a:t>айтқанда</a:t>
            </a:r>
            <a:r>
              <a:rPr lang="ru-RU" sz="2800" dirty="0"/>
              <a:t>, </a:t>
            </a:r>
            <a:r>
              <a:rPr lang="ru-RU" sz="2800" dirty="0" err="1"/>
              <a:t>жарықдиодты</a:t>
            </a:r>
            <a:r>
              <a:rPr lang="ru-RU" sz="2800" dirty="0"/>
              <a:t> </a:t>
            </a:r>
            <a:r>
              <a:rPr lang="ru-RU" sz="2800" dirty="0" err="1"/>
              <a:t>жарық</a:t>
            </a:r>
            <a:r>
              <a:rPr lang="ru-RU" sz="2800" dirty="0"/>
              <a:t> </a:t>
            </a:r>
            <a:r>
              <a:rPr lang="ru-RU" sz="2800" dirty="0" err="1"/>
              <a:t>мультимодты</a:t>
            </a:r>
            <a:r>
              <a:rPr lang="ru-RU" sz="2800" dirty="0"/>
              <a:t> </a:t>
            </a:r>
            <a:r>
              <a:rPr lang="ru-RU" sz="2800" dirty="0" err="1"/>
              <a:t>талшыққа</a:t>
            </a:r>
            <a:r>
              <a:rPr lang="ru-RU" sz="2800" dirty="0"/>
              <a:t> </a:t>
            </a:r>
            <a:r>
              <a:rPr lang="ru-RU" sz="2800" dirty="0" err="1"/>
              <a:t>әр</a:t>
            </a:r>
            <a:r>
              <a:rPr lang="ru-RU" sz="2800" dirty="0"/>
              <a:t> </a:t>
            </a:r>
            <a:r>
              <a:rPr lang="ru-RU" sz="2800" dirty="0" err="1"/>
              <a:t>түрлі</a:t>
            </a:r>
            <a:r>
              <a:rPr lang="ru-RU" sz="2800" dirty="0"/>
              <a:t> </a:t>
            </a:r>
            <a:r>
              <a:rPr lang="ru-RU" sz="2800" dirty="0" err="1"/>
              <a:t>бұрыштарда</a:t>
            </a:r>
            <a:r>
              <a:rPr lang="ru-RU" sz="2800" dirty="0"/>
              <a:t> </a:t>
            </a:r>
            <a:r>
              <a:rPr lang="ru-RU" sz="2800" dirty="0" err="1"/>
              <a:t>түседі</a:t>
            </a:r>
            <a:r>
              <a:rPr lang="ru-RU" sz="2800" dirty="0"/>
              <a:t>. </a:t>
            </a:r>
            <a:r>
              <a:rPr lang="ru-RU" sz="2800" dirty="0" err="1"/>
              <a:t>Жергілікті</a:t>
            </a:r>
            <a:r>
              <a:rPr lang="ru-RU" sz="2800" dirty="0"/>
              <a:t> </a:t>
            </a:r>
            <a:r>
              <a:rPr lang="ru-RU" sz="2800" dirty="0" err="1"/>
              <a:t>желілерде</a:t>
            </a:r>
            <a:r>
              <a:rPr lang="ru-RU" sz="2800" dirty="0"/>
              <a:t> </a:t>
            </a:r>
            <a:r>
              <a:rPr lang="ru-RU" sz="2800" dirty="0" err="1"/>
              <a:t>танымал</a:t>
            </a:r>
            <a:r>
              <a:rPr lang="ru-RU" sz="2800" dirty="0"/>
              <a:t>, </a:t>
            </a:r>
            <a:r>
              <a:rPr lang="ru-RU" sz="2800" dirty="0" err="1"/>
              <a:t>себебі</a:t>
            </a:r>
            <a:r>
              <a:rPr lang="ru-RU" sz="2800" dirty="0"/>
              <a:t> </a:t>
            </a:r>
            <a:r>
              <a:rPr lang="ru-RU" sz="2800" dirty="0" err="1"/>
              <a:t>оларды</a:t>
            </a:r>
            <a:r>
              <a:rPr lang="ru-RU" sz="2800" dirty="0"/>
              <a:t> </a:t>
            </a:r>
            <a:r>
              <a:rPr lang="ru-RU" sz="2800" dirty="0" err="1"/>
              <a:t>арзан</a:t>
            </a:r>
            <a:r>
              <a:rPr lang="ru-RU" sz="2800" dirty="0"/>
              <a:t> </a:t>
            </a:r>
            <a:r>
              <a:rPr lang="ru-RU" sz="2800" dirty="0" err="1"/>
              <a:t>жарық</a:t>
            </a:r>
            <a:r>
              <a:rPr lang="ru-RU" sz="2800" dirty="0"/>
              <a:t> </a:t>
            </a:r>
            <a:r>
              <a:rPr lang="ru-RU" sz="2800" dirty="0" err="1"/>
              <a:t>диодтары</a:t>
            </a:r>
            <a:r>
              <a:rPr lang="ru-RU" sz="2800" dirty="0"/>
              <a:t> </a:t>
            </a:r>
            <a:r>
              <a:rPr lang="ru-RU" sz="2800" dirty="0" err="1"/>
              <a:t>қолдана</a:t>
            </a:r>
            <a:r>
              <a:rPr lang="ru-RU" sz="2800" dirty="0"/>
              <a:t> </a:t>
            </a:r>
            <a:r>
              <a:rPr lang="ru-RU" sz="2800" dirty="0" err="1"/>
              <a:t>алады</a:t>
            </a:r>
            <a:r>
              <a:rPr lang="ru-RU" sz="2800" dirty="0"/>
              <a:t>. </a:t>
            </a:r>
            <a:r>
              <a:rPr lang="ru-RU" sz="2800" dirty="0" err="1"/>
              <a:t>Ол</a:t>
            </a:r>
            <a:r>
              <a:rPr lang="ru-RU" sz="2800" dirty="0"/>
              <a:t> 550 </a:t>
            </a:r>
            <a:r>
              <a:rPr lang="ru-RU" sz="2800" dirty="0" err="1"/>
              <a:t>метрге</a:t>
            </a:r>
            <a:r>
              <a:rPr lang="ru-RU" sz="2800" dirty="0"/>
              <a:t> </a:t>
            </a:r>
            <a:r>
              <a:rPr lang="ru-RU" sz="2800" dirty="0" err="1"/>
              <a:t>дейінгі</a:t>
            </a:r>
            <a:r>
              <a:rPr lang="ru-RU" sz="2800" dirty="0"/>
              <a:t> </a:t>
            </a:r>
            <a:r>
              <a:rPr lang="ru-RU" sz="2800" dirty="0" err="1"/>
              <a:t>байланыс</a:t>
            </a:r>
            <a:r>
              <a:rPr lang="ru-RU" sz="2800" dirty="0"/>
              <a:t> </a:t>
            </a:r>
            <a:r>
              <a:rPr lang="ru-RU" sz="2800" dirty="0" err="1"/>
              <a:t>ұзындығы</a:t>
            </a:r>
            <a:r>
              <a:rPr lang="ru-RU" sz="2800" dirty="0"/>
              <a:t> </a:t>
            </a:r>
            <a:r>
              <a:rPr lang="ru-RU" sz="2800" dirty="0" err="1"/>
              <a:t>бойынша</a:t>
            </a:r>
            <a:r>
              <a:rPr lang="ru-RU" sz="2800" dirty="0"/>
              <a:t> 10 Гб / с </a:t>
            </a:r>
            <a:r>
              <a:rPr lang="ru-RU" sz="2800" dirty="0" err="1"/>
              <a:t>дейін</a:t>
            </a:r>
            <a:r>
              <a:rPr lang="ru-RU" sz="2800" dirty="0"/>
              <a:t> </a:t>
            </a:r>
            <a:r>
              <a:rPr lang="ru-RU" sz="2800" dirty="0" err="1"/>
              <a:t>өткізу</a:t>
            </a:r>
            <a:r>
              <a:rPr lang="ru-RU" sz="2800" dirty="0"/>
              <a:t> </a:t>
            </a:r>
            <a:r>
              <a:rPr lang="ru-RU" sz="2800" dirty="0" err="1"/>
              <a:t>қабілеттілігін</a:t>
            </a:r>
            <a:r>
              <a:rPr lang="ru-RU" sz="2800" dirty="0"/>
              <a:t> </a:t>
            </a:r>
            <a:r>
              <a:rPr lang="ru-RU" sz="2800" dirty="0" err="1"/>
              <a:t>қамтамасыз</a:t>
            </a:r>
            <a:r>
              <a:rPr lang="ru-RU" sz="2800" dirty="0"/>
              <a:t> </a:t>
            </a:r>
            <a:r>
              <a:rPr lang="ru-RU" sz="2800" dirty="0" err="1"/>
              <a:t>етеді</a:t>
            </a:r>
            <a:r>
              <a:rPr lang="ru-RU" sz="2800" dirty="0"/>
              <a:t>.</a:t>
            </a:r>
          </a:p>
        </p:txBody>
      </p:sp>
    </p:spTree>
    <p:extLst>
      <p:ext uri="{BB962C8B-B14F-4D97-AF65-F5344CB8AC3E}">
        <p14:creationId xmlns:p14="http://schemas.microsoft.com/office/powerpoint/2010/main" val="1784559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smtClean="0"/>
              <a:t/>
            </a:r>
            <a:br>
              <a:rPr lang="ru-RU" b="1" dirty="0" smtClean="0"/>
            </a:br>
            <a:r>
              <a:rPr lang="ru-RU" b="1" dirty="0"/>
              <a:t/>
            </a:r>
            <a:br>
              <a:rPr lang="ru-RU" b="1" dirty="0"/>
            </a:br>
            <a:r>
              <a:rPr lang="ru-RU" b="1" dirty="0" err="1" smtClean="0"/>
              <a:t>You</a:t>
            </a:r>
            <a:r>
              <a:rPr lang="ru-RU" b="1" dirty="0" smtClean="0"/>
              <a:t> </a:t>
            </a:r>
            <a:r>
              <a:rPr lang="ru-RU" b="1" dirty="0" err="1"/>
              <a:t>will</a:t>
            </a:r>
            <a:r>
              <a:rPr lang="ru-RU" b="1" dirty="0"/>
              <a:t>:</a:t>
            </a:r>
            <a:r>
              <a:rPr lang="ru-RU" dirty="0"/>
              <a:t/>
            </a:r>
            <a:br>
              <a:rPr lang="ru-RU" dirty="0"/>
            </a:br>
            <a:r>
              <a:rPr lang="ru-RU" dirty="0" smtClean="0"/>
              <a:t/>
            </a:r>
            <a:br>
              <a:rPr lang="ru-RU" dirty="0" smtClean="0"/>
            </a:br>
            <a:r>
              <a:rPr lang="ru-RU" dirty="0" err="1"/>
              <a:t>describe</a:t>
            </a:r>
            <a:r>
              <a:rPr lang="ru-RU" dirty="0"/>
              <a:t> </a:t>
            </a:r>
            <a:r>
              <a:rPr lang="ru-RU" dirty="0" err="1"/>
              <a:t>network</a:t>
            </a:r>
            <a:r>
              <a:rPr lang="ru-RU" dirty="0"/>
              <a:t> </a:t>
            </a:r>
            <a:r>
              <a:rPr lang="ru-RU" dirty="0" err="1"/>
              <a:t>cable</a:t>
            </a:r>
            <a:r>
              <a:rPr lang="ru-RU" dirty="0"/>
              <a:t> </a:t>
            </a:r>
            <a:r>
              <a:rPr lang="ru-RU" dirty="0" err="1" smtClean="0"/>
              <a:t>types</a:t>
            </a:r>
            <a:r>
              <a:rPr lang="ru-RU" dirty="0" smtClean="0"/>
              <a:t/>
            </a:r>
            <a:br>
              <a:rPr lang="ru-RU" dirty="0" smtClean="0"/>
            </a:br>
            <a:r>
              <a:rPr lang="ru-RU" dirty="0" smtClean="0"/>
              <a:t/>
            </a:r>
            <a:br>
              <a:rPr lang="ru-RU" dirty="0" smtClean="0"/>
            </a:br>
            <a:r>
              <a:rPr lang="ru-RU" dirty="0"/>
              <a:t/>
            </a:r>
            <a:br>
              <a:rPr lang="ru-RU" dirty="0"/>
            </a:br>
            <a:endParaRPr lang="ru-RU" dirty="0"/>
          </a:p>
        </p:txBody>
      </p:sp>
    </p:spTree>
    <p:extLst>
      <p:ext uri="{BB962C8B-B14F-4D97-AF65-F5344CB8AC3E}">
        <p14:creationId xmlns:p14="http://schemas.microsoft.com/office/powerpoint/2010/main" val="3252570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en-US" dirty="0" smtClean="0"/>
              <a:t>Literacy</a:t>
            </a:r>
            <a:r>
              <a:rPr lang="kk-KZ" dirty="0" smtClean="0"/>
              <a:t/>
            </a:r>
            <a:br>
              <a:rPr lang="kk-KZ" dirty="0" smtClean="0"/>
            </a:br>
            <a:r>
              <a:rPr lang="en-US" dirty="0" smtClean="0"/>
              <a:t/>
            </a:r>
            <a:br>
              <a:rPr lang="en-US" dirty="0" smtClean="0"/>
            </a:br>
            <a:r>
              <a:rPr lang="kk-KZ" dirty="0" smtClean="0"/>
              <a:t>1.</a:t>
            </a:r>
            <a:r>
              <a:rPr lang="en-US" dirty="0" smtClean="0"/>
              <a:t>How data inside network cables?</a:t>
            </a:r>
            <a:br>
              <a:rPr lang="en-US" dirty="0" smtClean="0"/>
            </a:br>
            <a:r>
              <a:rPr lang="kk-KZ" dirty="0" smtClean="0"/>
              <a:t>2. </a:t>
            </a:r>
            <a:r>
              <a:rPr lang="en-US" dirty="0" smtClean="0"/>
              <a:t>What is the difference between network cables? And what they have in common?</a:t>
            </a:r>
            <a:br>
              <a:rPr lang="en-US" dirty="0" smtClean="0"/>
            </a:br>
            <a:r>
              <a:rPr lang="kk-KZ" dirty="0" smtClean="0"/>
              <a:t>3.</a:t>
            </a:r>
            <a:r>
              <a:rPr lang="en-US" dirty="0" smtClean="0"/>
              <a:t>Which type of network cables is the fastest?</a:t>
            </a:r>
            <a:br>
              <a:rPr lang="en-US" dirty="0" smtClean="0"/>
            </a:br>
            <a:endParaRPr lang="ru-RU" dirty="0"/>
          </a:p>
        </p:txBody>
      </p:sp>
    </p:spTree>
    <p:extLst>
      <p:ext uri="{BB962C8B-B14F-4D97-AF65-F5344CB8AC3E}">
        <p14:creationId xmlns:p14="http://schemas.microsoft.com/office/powerpoint/2010/main" val="1495587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smtClean="0"/>
              <a:t/>
            </a:r>
            <a:br>
              <a:rPr lang="kk-KZ" dirty="0" smtClean="0"/>
            </a:br>
            <a:r>
              <a:rPr lang="kk-KZ" dirty="0" smtClean="0"/>
              <a:t>1.Желілік кабельдер ішіндегі мәліметтер қалай беріледі? </a:t>
            </a:r>
            <a:br>
              <a:rPr lang="kk-KZ" dirty="0" smtClean="0"/>
            </a:br>
            <a:r>
              <a:rPr lang="kk-KZ" dirty="0" smtClean="0"/>
              <a:t/>
            </a:r>
            <a:br>
              <a:rPr lang="kk-KZ" dirty="0" smtClean="0"/>
            </a:br>
            <a:r>
              <a:rPr lang="kk-KZ" dirty="0" smtClean="0"/>
              <a:t>2.Желілік кабельдердің айырмашылығы неде? Олардың қандай ортақ қасиеттері бар? </a:t>
            </a:r>
            <a:br>
              <a:rPr lang="kk-KZ" dirty="0" smtClean="0"/>
            </a:br>
            <a:r>
              <a:rPr lang="kk-KZ" dirty="0"/>
              <a:t/>
            </a:r>
            <a:br>
              <a:rPr lang="kk-KZ" dirty="0"/>
            </a:br>
            <a:r>
              <a:rPr lang="kk-KZ" dirty="0" smtClean="0"/>
              <a:t>3.Желілік кабельдердің қай түрі ең жылдам?</a:t>
            </a:r>
            <a:endParaRPr lang="ru-RU" dirty="0"/>
          </a:p>
        </p:txBody>
      </p:sp>
    </p:spTree>
    <p:extLst>
      <p:ext uri="{BB962C8B-B14F-4D97-AF65-F5344CB8AC3E}">
        <p14:creationId xmlns:p14="http://schemas.microsoft.com/office/powerpoint/2010/main" val="209359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err="1" smtClean="0"/>
              <a:t>How</a:t>
            </a:r>
            <a:r>
              <a:rPr lang="ru-RU" b="1" dirty="0" smtClean="0"/>
              <a:t> </a:t>
            </a:r>
            <a:r>
              <a:rPr lang="ru-RU" b="1" dirty="0" err="1" smtClean="0"/>
              <a:t>does</a:t>
            </a:r>
            <a:r>
              <a:rPr lang="ru-RU" b="1" dirty="0" smtClean="0"/>
              <a:t> </a:t>
            </a:r>
            <a:r>
              <a:rPr lang="ru-RU" b="1" dirty="0" err="1" smtClean="0"/>
              <a:t>network</a:t>
            </a:r>
            <a:r>
              <a:rPr lang="ru-RU" b="1" dirty="0" smtClean="0"/>
              <a:t> </a:t>
            </a:r>
            <a:r>
              <a:rPr lang="ru-RU" b="1" dirty="0" err="1" smtClean="0"/>
              <a:t>devices</a:t>
            </a:r>
            <a:r>
              <a:rPr lang="ru-RU" b="1" dirty="0" smtClean="0"/>
              <a:t> </a:t>
            </a:r>
            <a:r>
              <a:rPr lang="ru-RU" b="1" dirty="0" err="1" smtClean="0"/>
              <a:t>connect</a:t>
            </a:r>
            <a:r>
              <a:rPr lang="ru-RU" b="1" dirty="0" smtClean="0"/>
              <a:t> </a:t>
            </a:r>
            <a:r>
              <a:rPr lang="ru-RU" b="1" dirty="0" err="1" smtClean="0"/>
              <a:t>between</a:t>
            </a:r>
            <a:r>
              <a:rPr lang="ru-RU" b="1" dirty="0" smtClean="0"/>
              <a:t> </a:t>
            </a:r>
            <a:r>
              <a:rPr lang="ru-RU" b="1" dirty="0" err="1" smtClean="0"/>
              <a:t>each</a:t>
            </a:r>
            <a:r>
              <a:rPr lang="ru-RU" b="1" dirty="0" smtClean="0"/>
              <a:t> </a:t>
            </a:r>
            <a:r>
              <a:rPr lang="ru-RU" b="1" dirty="0" err="1" smtClean="0"/>
              <a:t>other</a:t>
            </a:r>
            <a:r>
              <a:rPr lang="ru-RU" b="1" dirty="0" smtClean="0"/>
              <a:t>?</a:t>
            </a:r>
            <a:br>
              <a:rPr lang="ru-RU" b="1" dirty="0" smtClean="0"/>
            </a:br>
            <a:r>
              <a:rPr lang="kk-KZ" dirty="0" smtClean="0"/>
              <a:t>Желілік құрылғылар бір-бірімен қалай байланысады?</a:t>
            </a:r>
            <a:r>
              <a:rPr lang="ru-RU" dirty="0" smtClean="0"/>
              <a:t/>
            </a:r>
            <a:br>
              <a:rPr lang="ru-RU" dirty="0" smtClean="0"/>
            </a:br>
            <a:endParaRPr lang="ru-RU" dirty="0"/>
          </a:p>
        </p:txBody>
      </p:sp>
    </p:spTree>
    <p:extLst>
      <p:ext uri="{BB962C8B-B14F-4D97-AF65-F5344CB8AC3E}">
        <p14:creationId xmlns:p14="http://schemas.microsoft.com/office/powerpoint/2010/main" val="3384542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dirty="0" smtClean="0"/>
              <a:t>A </a:t>
            </a:r>
            <a:r>
              <a:rPr lang="ru-RU" dirty="0" err="1"/>
              <a:t>wide</a:t>
            </a:r>
            <a:r>
              <a:rPr lang="ru-RU" dirty="0"/>
              <a:t> </a:t>
            </a:r>
            <a:r>
              <a:rPr lang="ru-RU" dirty="0" err="1"/>
              <a:t>variety</a:t>
            </a:r>
            <a:r>
              <a:rPr lang="ru-RU" dirty="0"/>
              <a:t> </a:t>
            </a:r>
            <a:r>
              <a:rPr lang="ru-RU" dirty="0" err="1"/>
              <a:t>of</a:t>
            </a:r>
            <a:r>
              <a:rPr lang="ru-RU" dirty="0"/>
              <a:t> </a:t>
            </a:r>
            <a:r>
              <a:rPr lang="ru-RU" dirty="0" err="1"/>
              <a:t>networking</a:t>
            </a:r>
            <a:r>
              <a:rPr lang="ru-RU" dirty="0"/>
              <a:t> </a:t>
            </a:r>
            <a:r>
              <a:rPr lang="ru-RU" dirty="0" err="1"/>
              <a:t>cables</a:t>
            </a:r>
            <a:r>
              <a:rPr lang="ru-RU" dirty="0"/>
              <a:t> </a:t>
            </a:r>
            <a:r>
              <a:rPr lang="ru-RU" dirty="0" err="1"/>
              <a:t>are</a:t>
            </a:r>
            <a:r>
              <a:rPr lang="ru-RU" dirty="0"/>
              <a:t> </a:t>
            </a:r>
            <a:r>
              <a:rPr lang="ru-RU" dirty="0" err="1"/>
              <a:t>available</a:t>
            </a:r>
            <a:r>
              <a:rPr lang="ru-RU" dirty="0"/>
              <a:t>. </a:t>
            </a:r>
            <a:r>
              <a:rPr lang="ru-RU" dirty="0" err="1"/>
              <a:t>Coaxial</a:t>
            </a:r>
            <a:r>
              <a:rPr lang="ru-RU" dirty="0"/>
              <a:t> </a:t>
            </a:r>
            <a:r>
              <a:rPr lang="ru-RU" dirty="0" err="1"/>
              <a:t>and</a:t>
            </a:r>
            <a:r>
              <a:rPr lang="ru-RU" dirty="0"/>
              <a:t> </a:t>
            </a:r>
            <a:r>
              <a:rPr lang="ru-RU" dirty="0" err="1"/>
              <a:t>twisted-pair</a:t>
            </a:r>
            <a:r>
              <a:rPr lang="ru-RU" dirty="0"/>
              <a:t> </a:t>
            </a:r>
            <a:r>
              <a:rPr lang="ru-RU" dirty="0" err="1"/>
              <a:t>cables</a:t>
            </a:r>
            <a:r>
              <a:rPr lang="ru-RU" dirty="0"/>
              <a:t> </a:t>
            </a:r>
            <a:r>
              <a:rPr lang="ru-RU" dirty="0" err="1"/>
              <a:t>use</a:t>
            </a:r>
            <a:r>
              <a:rPr lang="ru-RU" dirty="0"/>
              <a:t> </a:t>
            </a:r>
            <a:r>
              <a:rPr lang="ru-RU" dirty="0" err="1"/>
              <a:t>electrical</a:t>
            </a:r>
            <a:r>
              <a:rPr lang="ru-RU" dirty="0"/>
              <a:t> </a:t>
            </a:r>
            <a:r>
              <a:rPr lang="ru-RU" dirty="0" err="1"/>
              <a:t>signals</a:t>
            </a:r>
            <a:r>
              <a:rPr lang="ru-RU" dirty="0"/>
              <a:t> </a:t>
            </a:r>
            <a:r>
              <a:rPr lang="ru-RU" dirty="0" err="1"/>
              <a:t>over</a:t>
            </a:r>
            <a:r>
              <a:rPr lang="ru-RU" dirty="0"/>
              <a:t> </a:t>
            </a:r>
            <a:r>
              <a:rPr lang="ru-RU" dirty="0" err="1"/>
              <a:t>copper</a:t>
            </a:r>
            <a:r>
              <a:rPr lang="ru-RU" dirty="0"/>
              <a:t> </a:t>
            </a:r>
            <a:r>
              <a:rPr lang="ru-RU" dirty="0" err="1"/>
              <a:t>to</a:t>
            </a:r>
            <a:r>
              <a:rPr lang="ru-RU" dirty="0"/>
              <a:t> </a:t>
            </a:r>
            <a:r>
              <a:rPr lang="ru-RU" dirty="0" err="1"/>
              <a:t>transmit</a:t>
            </a:r>
            <a:r>
              <a:rPr lang="ru-RU" dirty="0"/>
              <a:t> </a:t>
            </a:r>
            <a:r>
              <a:rPr lang="ru-RU" dirty="0" err="1"/>
              <a:t>data</a:t>
            </a:r>
            <a:r>
              <a:rPr lang="ru-RU" dirty="0"/>
              <a:t>. </a:t>
            </a:r>
            <a:r>
              <a:rPr lang="ru-RU" dirty="0" err="1"/>
              <a:t>Fiber-optic</a:t>
            </a:r>
            <a:r>
              <a:rPr lang="ru-RU" dirty="0"/>
              <a:t> </a:t>
            </a:r>
            <a:r>
              <a:rPr lang="ru-RU" dirty="0" err="1"/>
              <a:t>cables</a:t>
            </a:r>
            <a:r>
              <a:rPr lang="ru-RU" dirty="0"/>
              <a:t> </a:t>
            </a:r>
            <a:r>
              <a:rPr lang="ru-RU" dirty="0" err="1"/>
              <a:t>use</a:t>
            </a:r>
            <a:r>
              <a:rPr lang="ru-RU" dirty="0"/>
              <a:t> </a:t>
            </a:r>
            <a:r>
              <a:rPr lang="ru-RU" dirty="0" err="1"/>
              <a:t>light</a:t>
            </a:r>
            <a:r>
              <a:rPr lang="ru-RU" dirty="0"/>
              <a:t> </a:t>
            </a:r>
            <a:r>
              <a:rPr lang="ru-RU" dirty="0" err="1"/>
              <a:t>signals</a:t>
            </a:r>
            <a:r>
              <a:rPr lang="ru-RU" dirty="0"/>
              <a:t> </a:t>
            </a:r>
            <a:r>
              <a:rPr lang="ru-RU" dirty="0" err="1"/>
              <a:t>to</a:t>
            </a:r>
            <a:r>
              <a:rPr lang="ru-RU" dirty="0"/>
              <a:t> </a:t>
            </a:r>
            <a:r>
              <a:rPr lang="ru-RU" dirty="0" err="1"/>
              <a:t>transmit</a:t>
            </a:r>
            <a:r>
              <a:rPr lang="ru-RU" dirty="0"/>
              <a:t> </a:t>
            </a:r>
            <a:r>
              <a:rPr lang="ru-RU" dirty="0" err="1"/>
              <a:t>data</a:t>
            </a:r>
            <a:r>
              <a:rPr lang="ru-RU" dirty="0"/>
              <a:t>. </a:t>
            </a:r>
            <a:r>
              <a:rPr lang="ru-RU" dirty="0" err="1"/>
              <a:t>These</a:t>
            </a:r>
            <a:r>
              <a:rPr lang="ru-RU" dirty="0"/>
              <a:t> </a:t>
            </a:r>
            <a:r>
              <a:rPr lang="ru-RU" dirty="0" err="1"/>
              <a:t>cables</a:t>
            </a:r>
            <a:r>
              <a:rPr lang="ru-RU" dirty="0"/>
              <a:t> </a:t>
            </a:r>
            <a:r>
              <a:rPr lang="ru-RU" dirty="0" err="1"/>
              <a:t>differ</a:t>
            </a:r>
            <a:r>
              <a:rPr lang="ru-RU" dirty="0"/>
              <a:t> </a:t>
            </a:r>
            <a:r>
              <a:rPr lang="ru-RU" dirty="0" err="1"/>
              <a:t>in</a:t>
            </a:r>
            <a:r>
              <a:rPr lang="ru-RU" dirty="0"/>
              <a:t> </a:t>
            </a:r>
            <a:r>
              <a:rPr lang="ru-RU" dirty="0" err="1"/>
              <a:t>bandwidth</a:t>
            </a:r>
            <a:r>
              <a:rPr lang="ru-RU" dirty="0"/>
              <a:t>, </a:t>
            </a:r>
            <a:r>
              <a:rPr lang="ru-RU" dirty="0" err="1"/>
              <a:t>size</a:t>
            </a:r>
            <a:r>
              <a:rPr lang="ru-RU" dirty="0"/>
              <a:t>, </a:t>
            </a:r>
            <a:r>
              <a:rPr lang="ru-RU" dirty="0" err="1"/>
              <a:t>and</a:t>
            </a:r>
            <a:r>
              <a:rPr lang="ru-RU" dirty="0"/>
              <a:t> </a:t>
            </a:r>
            <a:r>
              <a:rPr lang="ru-RU" dirty="0" err="1"/>
              <a:t>cost</a:t>
            </a:r>
            <a:r>
              <a:rPr lang="ru-RU" dirty="0"/>
              <a:t>.</a:t>
            </a:r>
            <a:br>
              <a:rPr lang="ru-RU" dirty="0"/>
            </a:br>
            <a:endParaRPr lang="ru-RU" dirty="0"/>
          </a:p>
        </p:txBody>
      </p:sp>
    </p:spTree>
    <p:extLst>
      <p:ext uri="{BB962C8B-B14F-4D97-AF65-F5344CB8AC3E}">
        <p14:creationId xmlns:p14="http://schemas.microsoft.com/office/powerpoint/2010/main" val="175513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smtClean="0"/>
              <a:t>Әр түрлі желілік кабельдер бар. Коаксиалды және бұралған жұп кабельдер деректерді беру үшін мыс үстіндегі электр сигналдарын қолданады. Талшықты-оптикалық кабельдер деректерді беру үшін жарық сигналдарын пайдаланады. Бұл кабельдер өткізу қабілеттілігі, өлшемі және құны бойынша әр түрлі болады.</a:t>
            </a:r>
            <a:endParaRPr lang="ru-RU" dirty="0"/>
          </a:p>
        </p:txBody>
      </p:sp>
    </p:spTree>
    <p:extLst>
      <p:ext uri="{BB962C8B-B14F-4D97-AF65-F5344CB8AC3E}">
        <p14:creationId xmlns:p14="http://schemas.microsoft.com/office/powerpoint/2010/main" val="2153603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smtClean="0"/>
              <a:t/>
            </a:r>
            <a:br>
              <a:rPr lang="ru-RU" sz="3200" b="1" dirty="0" smtClean="0"/>
            </a:br>
            <a:r>
              <a:rPr lang="ru-RU" sz="3200" b="1" dirty="0"/>
              <a:t/>
            </a:r>
            <a:br>
              <a:rPr lang="ru-RU" sz="3200" b="1" dirty="0"/>
            </a:br>
            <a:r>
              <a:rPr lang="ru-RU" sz="3200" b="1" dirty="0" smtClean="0"/>
              <a:t/>
            </a:r>
            <a:br>
              <a:rPr lang="ru-RU" sz="3200" b="1" dirty="0" smtClean="0"/>
            </a:br>
            <a:r>
              <a:rPr lang="ru-RU" sz="3200" b="1" dirty="0"/>
              <a:t/>
            </a:r>
            <a:br>
              <a:rPr lang="ru-RU" sz="3200" b="1" dirty="0"/>
            </a:br>
            <a:r>
              <a:rPr lang="ru-RU" sz="3200" b="1" dirty="0" smtClean="0"/>
              <a:t/>
            </a:r>
            <a:br>
              <a:rPr lang="ru-RU" sz="3200" b="1" dirty="0" smtClean="0"/>
            </a:br>
            <a:r>
              <a:rPr lang="ru-RU" sz="3200" b="1" dirty="0"/>
              <a:t/>
            </a:r>
            <a:br>
              <a:rPr lang="ru-RU" sz="3200" b="1" dirty="0"/>
            </a:br>
            <a:r>
              <a:rPr lang="ru-RU" sz="3200" b="1" dirty="0" smtClean="0"/>
              <a:t/>
            </a:r>
            <a:br>
              <a:rPr lang="ru-RU" sz="3200" b="1" dirty="0" smtClean="0"/>
            </a:br>
            <a:r>
              <a:rPr lang="ru-RU" sz="3200" b="1" dirty="0" smtClean="0"/>
              <a:t/>
            </a:r>
            <a:br>
              <a:rPr lang="ru-RU" sz="3200" b="1" dirty="0" smtClean="0"/>
            </a:br>
            <a:r>
              <a:rPr lang="ru-RU" sz="3200" b="1" dirty="0"/>
              <a:t/>
            </a:r>
            <a:br>
              <a:rPr lang="ru-RU" sz="3200" b="1" dirty="0"/>
            </a:br>
            <a:r>
              <a:rPr lang="ru-RU" sz="2700" b="1" dirty="0" err="1" smtClean="0"/>
              <a:t>Coaxial</a:t>
            </a:r>
            <a:r>
              <a:rPr lang="ru-RU" sz="2700" b="1" dirty="0" smtClean="0"/>
              <a:t> </a:t>
            </a:r>
            <a:r>
              <a:rPr lang="ru-RU" sz="2700" b="1" dirty="0" err="1" smtClean="0"/>
              <a:t>Cables</a:t>
            </a:r>
            <a:r>
              <a:rPr lang="ru-RU" sz="2700" dirty="0"/>
              <a:t> </a:t>
            </a:r>
            <a:br>
              <a:rPr lang="ru-RU" sz="2700" dirty="0"/>
            </a:br>
            <a:r>
              <a:rPr lang="ru-RU" sz="2700" dirty="0" err="1"/>
              <a:t>Coaxial</a:t>
            </a:r>
            <a:r>
              <a:rPr lang="ru-RU" sz="2700" dirty="0"/>
              <a:t> </a:t>
            </a:r>
            <a:r>
              <a:rPr lang="ru-RU" sz="2700" dirty="0" err="1"/>
              <a:t>cable</a:t>
            </a:r>
            <a:r>
              <a:rPr lang="ru-RU" sz="2700" dirty="0"/>
              <a:t> </a:t>
            </a:r>
            <a:r>
              <a:rPr lang="ru-RU" sz="2700" dirty="0" err="1"/>
              <a:t>is</a:t>
            </a:r>
            <a:r>
              <a:rPr lang="ru-RU" sz="2700" dirty="0"/>
              <a:t> </a:t>
            </a:r>
            <a:r>
              <a:rPr lang="ru-RU" sz="2700" dirty="0" err="1"/>
              <a:t>usually</a:t>
            </a:r>
            <a:r>
              <a:rPr lang="ru-RU" sz="2700" dirty="0"/>
              <a:t> </a:t>
            </a:r>
            <a:r>
              <a:rPr lang="ru-RU" sz="2700" dirty="0" err="1"/>
              <a:t>constructed</a:t>
            </a:r>
            <a:r>
              <a:rPr lang="ru-RU" sz="2700" dirty="0"/>
              <a:t> </a:t>
            </a:r>
            <a:r>
              <a:rPr lang="ru-RU" sz="2700" dirty="0" err="1"/>
              <a:t>of</a:t>
            </a:r>
            <a:r>
              <a:rPr lang="ru-RU" sz="2700" dirty="0"/>
              <a:t> </a:t>
            </a:r>
            <a:r>
              <a:rPr lang="ru-RU" sz="2700" dirty="0" err="1"/>
              <a:t>either</a:t>
            </a:r>
            <a:r>
              <a:rPr lang="ru-RU" sz="2700" dirty="0"/>
              <a:t> </a:t>
            </a:r>
            <a:r>
              <a:rPr lang="ru-RU" sz="2700" dirty="0" err="1"/>
              <a:t>copper</a:t>
            </a:r>
            <a:r>
              <a:rPr lang="ru-RU" sz="2700" dirty="0"/>
              <a:t> </a:t>
            </a:r>
            <a:r>
              <a:rPr lang="ru-RU" sz="2700" dirty="0" err="1"/>
              <a:t>or</a:t>
            </a:r>
            <a:r>
              <a:rPr lang="ru-RU" sz="2700" dirty="0"/>
              <a:t> </a:t>
            </a:r>
            <a:r>
              <a:rPr lang="ru-RU" sz="2700" dirty="0" err="1"/>
              <a:t>aluminum</a:t>
            </a:r>
            <a:r>
              <a:rPr lang="ru-RU" sz="2700" dirty="0"/>
              <a:t>. </a:t>
            </a:r>
            <a:r>
              <a:rPr lang="ru-RU" sz="2700" dirty="0" err="1"/>
              <a:t>It</a:t>
            </a:r>
            <a:r>
              <a:rPr lang="ru-RU" sz="2700" dirty="0"/>
              <a:t> </a:t>
            </a:r>
            <a:r>
              <a:rPr lang="ru-RU" sz="2700" dirty="0" err="1"/>
              <a:t>is</a:t>
            </a:r>
            <a:r>
              <a:rPr lang="ru-RU" sz="2700" dirty="0"/>
              <a:t> </a:t>
            </a:r>
            <a:r>
              <a:rPr lang="ru-RU" sz="2700" dirty="0" err="1"/>
              <a:t>used</a:t>
            </a:r>
            <a:r>
              <a:rPr lang="ru-RU" sz="2700" dirty="0"/>
              <a:t> </a:t>
            </a:r>
            <a:r>
              <a:rPr lang="ru-RU" sz="2700" dirty="0" err="1"/>
              <a:t>by</a:t>
            </a:r>
            <a:r>
              <a:rPr lang="ru-RU" sz="2700" dirty="0"/>
              <a:t> </a:t>
            </a:r>
            <a:r>
              <a:rPr lang="ru-RU" sz="2700" dirty="0" err="1"/>
              <a:t>both</a:t>
            </a:r>
            <a:r>
              <a:rPr lang="ru-RU" sz="2700" dirty="0"/>
              <a:t> </a:t>
            </a:r>
            <a:r>
              <a:rPr lang="ru-RU" sz="2700" dirty="0" err="1"/>
              <a:t>cable</a:t>
            </a:r>
            <a:r>
              <a:rPr lang="ru-RU" sz="2700" dirty="0"/>
              <a:t> </a:t>
            </a:r>
            <a:r>
              <a:rPr lang="ru-RU" sz="2700" dirty="0" err="1"/>
              <a:t>television</a:t>
            </a:r>
            <a:r>
              <a:rPr lang="ru-RU" sz="2700" dirty="0"/>
              <a:t> </a:t>
            </a:r>
            <a:r>
              <a:rPr lang="ru-RU" sz="2700" dirty="0" err="1"/>
              <a:t>companies</a:t>
            </a:r>
            <a:r>
              <a:rPr lang="ru-RU" sz="2700" dirty="0"/>
              <a:t> </a:t>
            </a:r>
            <a:r>
              <a:rPr lang="ru-RU" sz="2700" dirty="0" err="1"/>
              <a:t>and</a:t>
            </a:r>
            <a:r>
              <a:rPr lang="ru-RU" sz="2700" dirty="0"/>
              <a:t> </a:t>
            </a:r>
            <a:r>
              <a:rPr lang="ru-RU" sz="2700" dirty="0" err="1"/>
              <a:t>satellite</a:t>
            </a:r>
            <a:r>
              <a:rPr lang="ru-RU" sz="2700" dirty="0"/>
              <a:t> </a:t>
            </a:r>
            <a:r>
              <a:rPr lang="ru-RU" sz="2700" dirty="0" err="1"/>
              <a:t>communication</a:t>
            </a:r>
            <a:r>
              <a:rPr lang="ru-RU" sz="2700" dirty="0"/>
              <a:t> </a:t>
            </a:r>
            <a:r>
              <a:rPr lang="ru-RU" sz="2700" dirty="0" err="1"/>
              <a:t>systems</a:t>
            </a:r>
            <a:r>
              <a:rPr lang="ru-RU" sz="2700" dirty="0"/>
              <a:t>.</a:t>
            </a:r>
            <a:br>
              <a:rPr lang="ru-RU" sz="2700" dirty="0"/>
            </a:br>
            <a:r>
              <a:rPr lang="ru-RU" sz="2700" dirty="0"/>
              <a:t> </a:t>
            </a:r>
            <a:br>
              <a:rPr lang="ru-RU" sz="2700" dirty="0"/>
            </a:br>
            <a:r>
              <a:rPr lang="ru-RU" sz="2700" dirty="0" err="1"/>
              <a:t>Coaxial</a:t>
            </a:r>
            <a:r>
              <a:rPr lang="ru-RU" sz="2700" dirty="0"/>
              <a:t> </a:t>
            </a:r>
            <a:r>
              <a:rPr lang="ru-RU" sz="2700" dirty="0" err="1"/>
              <a:t>cable</a:t>
            </a:r>
            <a:r>
              <a:rPr lang="ru-RU" sz="2700" dirty="0"/>
              <a:t> (</a:t>
            </a:r>
            <a:r>
              <a:rPr lang="ru-RU" sz="2700" dirty="0" err="1"/>
              <a:t>or</a:t>
            </a:r>
            <a:r>
              <a:rPr lang="ru-RU" sz="2700" dirty="0"/>
              <a:t> </a:t>
            </a:r>
            <a:r>
              <a:rPr lang="ru-RU" sz="2700" dirty="0" err="1"/>
              <a:t>coax</a:t>
            </a:r>
            <a:r>
              <a:rPr lang="ru-RU" sz="2700" dirty="0"/>
              <a:t>) </a:t>
            </a:r>
            <a:r>
              <a:rPr lang="ru-RU" sz="2700" dirty="0" err="1"/>
              <a:t>carries</a:t>
            </a:r>
            <a:r>
              <a:rPr lang="ru-RU" sz="2700" dirty="0"/>
              <a:t> </a:t>
            </a:r>
            <a:r>
              <a:rPr lang="ru-RU" sz="2700" dirty="0" err="1"/>
              <a:t>data</a:t>
            </a:r>
            <a:r>
              <a:rPr lang="ru-RU" sz="2700" dirty="0"/>
              <a:t> </a:t>
            </a:r>
            <a:r>
              <a:rPr lang="ru-RU" sz="2700" dirty="0" err="1"/>
              <a:t>in</a:t>
            </a:r>
            <a:r>
              <a:rPr lang="ru-RU" sz="2700" dirty="0"/>
              <a:t> </a:t>
            </a:r>
            <a:r>
              <a:rPr lang="ru-RU" sz="2700" dirty="0" err="1"/>
              <a:t>the</a:t>
            </a:r>
            <a:r>
              <a:rPr lang="ru-RU" sz="2700" dirty="0"/>
              <a:t> </a:t>
            </a:r>
            <a:r>
              <a:rPr lang="ru-RU" sz="2700" dirty="0" err="1"/>
              <a:t>form</a:t>
            </a:r>
            <a:r>
              <a:rPr lang="ru-RU" sz="2700" dirty="0"/>
              <a:t> </a:t>
            </a:r>
            <a:r>
              <a:rPr lang="ru-RU" sz="2700" dirty="0" err="1"/>
              <a:t>of</a:t>
            </a:r>
            <a:r>
              <a:rPr lang="ru-RU" sz="2700" dirty="0"/>
              <a:t> </a:t>
            </a:r>
            <a:r>
              <a:rPr lang="ru-RU" sz="2700" dirty="0" err="1"/>
              <a:t>electrical</a:t>
            </a:r>
            <a:r>
              <a:rPr lang="ru-RU" sz="2700" dirty="0"/>
              <a:t> </a:t>
            </a:r>
            <a:r>
              <a:rPr lang="ru-RU" sz="2700" dirty="0" err="1"/>
              <a:t>signals</a:t>
            </a:r>
            <a:r>
              <a:rPr lang="ru-RU" sz="2700" dirty="0"/>
              <a:t>. </a:t>
            </a:r>
            <a:r>
              <a:rPr lang="ru-RU" sz="2700" dirty="0" err="1"/>
              <a:t>It</a:t>
            </a:r>
            <a:r>
              <a:rPr lang="ru-RU" sz="2700" dirty="0"/>
              <a:t> </a:t>
            </a:r>
            <a:r>
              <a:rPr lang="ru-RU" sz="2700" dirty="0" err="1"/>
              <a:t>provides</a:t>
            </a:r>
            <a:r>
              <a:rPr lang="ru-RU" sz="2700" dirty="0"/>
              <a:t> </a:t>
            </a:r>
            <a:r>
              <a:rPr lang="ru-RU" sz="2700" dirty="0" err="1"/>
              <a:t>improved</a:t>
            </a:r>
            <a:r>
              <a:rPr lang="ru-RU" sz="2700" dirty="0"/>
              <a:t> </a:t>
            </a:r>
            <a:r>
              <a:rPr lang="ru-RU" sz="2700" dirty="0" err="1"/>
              <a:t>shielding</a:t>
            </a:r>
            <a:r>
              <a:rPr lang="ru-RU" sz="2700" dirty="0"/>
              <a:t> </a:t>
            </a:r>
            <a:r>
              <a:rPr lang="ru-RU" sz="2700" dirty="0" err="1"/>
              <a:t>compared</a:t>
            </a:r>
            <a:r>
              <a:rPr lang="ru-RU" sz="2700" dirty="0"/>
              <a:t> </a:t>
            </a:r>
            <a:r>
              <a:rPr lang="ru-RU" sz="2700" dirty="0" err="1"/>
              <a:t>to</a:t>
            </a:r>
            <a:r>
              <a:rPr lang="ru-RU" sz="2700" dirty="0"/>
              <a:t> </a:t>
            </a:r>
            <a:r>
              <a:rPr lang="ru-RU" sz="2700" dirty="0" err="1"/>
              <a:t>unshielded</a:t>
            </a:r>
            <a:r>
              <a:rPr lang="ru-RU" sz="2700" dirty="0"/>
              <a:t> </a:t>
            </a:r>
            <a:r>
              <a:rPr lang="ru-RU" sz="2700" dirty="0" err="1"/>
              <a:t>twisted-pair</a:t>
            </a:r>
            <a:r>
              <a:rPr lang="ru-RU" sz="2700" dirty="0"/>
              <a:t> (UTP), </a:t>
            </a:r>
            <a:r>
              <a:rPr lang="ru-RU" sz="2700" dirty="0" err="1"/>
              <a:t>so</a:t>
            </a:r>
            <a:r>
              <a:rPr lang="ru-RU" sz="2700" dirty="0"/>
              <a:t> </a:t>
            </a:r>
            <a:r>
              <a:rPr lang="ru-RU" sz="2700" dirty="0" err="1"/>
              <a:t>it</a:t>
            </a:r>
            <a:r>
              <a:rPr lang="ru-RU" sz="2700" dirty="0"/>
              <a:t> </a:t>
            </a:r>
            <a:r>
              <a:rPr lang="ru-RU" sz="2700" dirty="0" err="1"/>
              <a:t>has</a:t>
            </a:r>
            <a:r>
              <a:rPr lang="ru-RU" sz="2700" dirty="0"/>
              <a:t> a </a:t>
            </a:r>
            <a:r>
              <a:rPr lang="ru-RU" sz="2700" dirty="0" err="1"/>
              <a:t>higher</a:t>
            </a:r>
            <a:r>
              <a:rPr lang="ru-RU" sz="2700" dirty="0"/>
              <a:t> </a:t>
            </a:r>
            <a:r>
              <a:rPr lang="ru-RU" sz="2700" dirty="0" err="1"/>
              <a:t>signal-to-noise</a:t>
            </a:r>
            <a:r>
              <a:rPr lang="ru-RU" sz="2700" dirty="0"/>
              <a:t> </a:t>
            </a:r>
            <a:r>
              <a:rPr lang="ru-RU" sz="2700" dirty="0" err="1"/>
              <a:t>ratio</a:t>
            </a:r>
            <a:r>
              <a:rPr lang="ru-RU" sz="2700" dirty="0"/>
              <a:t> </a:t>
            </a:r>
            <a:r>
              <a:rPr lang="ru-RU" sz="2700" dirty="0" err="1"/>
              <a:t>and</a:t>
            </a:r>
            <a:r>
              <a:rPr lang="ru-RU" sz="2700" dirty="0"/>
              <a:t> </a:t>
            </a:r>
            <a:r>
              <a:rPr lang="ru-RU" sz="2700" dirty="0" err="1"/>
              <a:t>can</a:t>
            </a:r>
            <a:r>
              <a:rPr lang="ru-RU" sz="2700" dirty="0"/>
              <a:t> </a:t>
            </a:r>
            <a:r>
              <a:rPr lang="ru-RU" sz="2700" dirty="0" err="1"/>
              <a:t>therefore</a:t>
            </a:r>
            <a:r>
              <a:rPr lang="ru-RU" sz="2700" dirty="0"/>
              <a:t> </a:t>
            </a:r>
            <a:r>
              <a:rPr lang="ru-RU" sz="2700" dirty="0" err="1"/>
              <a:t>carry</a:t>
            </a:r>
            <a:r>
              <a:rPr lang="ru-RU" sz="2700" dirty="0"/>
              <a:t> </a:t>
            </a:r>
            <a:r>
              <a:rPr lang="ru-RU" sz="2700" dirty="0" err="1"/>
              <a:t>more</a:t>
            </a:r>
            <a:r>
              <a:rPr lang="ru-RU" sz="2700" dirty="0"/>
              <a:t> </a:t>
            </a:r>
            <a:r>
              <a:rPr lang="ru-RU" sz="2700" dirty="0" err="1"/>
              <a:t>data</a:t>
            </a:r>
            <a:r>
              <a:rPr lang="ru-RU" sz="2700" dirty="0"/>
              <a:t>. </a:t>
            </a:r>
            <a:r>
              <a:rPr lang="ru-RU" sz="2700" dirty="0" err="1"/>
              <a:t>However</a:t>
            </a:r>
            <a:r>
              <a:rPr lang="ru-RU" sz="2700" dirty="0"/>
              <a:t>, </a:t>
            </a:r>
            <a:r>
              <a:rPr lang="ru-RU" sz="2700" dirty="0" err="1"/>
              <a:t>twisted-pair</a:t>
            </a:r>
            <a:r>
              <a:rPr lang="ru-RU" sz="2700" dirty="0"/>
              <a:t> </a:t>
            </a:r>
            <a:r>
              <a:rPr lang="ru-RU" sz="2700" dirty="0" err="1"/>
              <a:t>cabling</a:t>
            </a:r>
            <a:r>
              <a:rPr lang="ru-RU" sz="2700" dirty="0"/>
              <a:t> </a:t>
            </a:r>
            <a:r>
              <a:rPr lang="ru-RU" sz="2700" dirty="0" err="1"/>
              <a:t>has</a:t>
            </a:r>
            <a:r>
              <a:rPr lang="ru-RU" sz="2700" dirty="0"/>
              <a:t> </a:t>
            </a:r>
            <a:r>
              <a:rPr lang="ru-RU" sz="2700" dirty="0" err="1"/>
              <a:t>replaced</a:t>
            </a:r>
            <a:r>
              <a:rPr lang="ru-RU" sz="2700" dirty="0"/>
              <a:t> </a:t>
            </a:r>
            <a:r>
              <a:rPr lang="ru-RU" sz="2700" dirty="0" err="1"/>
              <a:t>coax</a:t>
            </a:r>
            <a:r>
              <a:rPr lang="ru-RU" sz="2700" dirty="0"/>
              <a:t> </a:t>
            </a:r>
            <a:r>
              <a:rPr lang="ru-RU" sz="2700" dirty="0" err="1"/>
              <a:t>in</a:t>
            </a:r>
            <a:r>
              <a:rPr lang="ru-RU" sz="2700" dirty="0"/>
              <a:t> </a:t>
            </a:r>
            <a:r>
              <a:rPr lang="ru-RU" sz="2700" dirty="0" err="1"/>
              <a:t>LANs</a:t>
            </a:r>
            <a:r>
              <a:rPr lang="ru-RU" sz="2700" dirty="0"/>
              <a:t> </a:t>
            </a:r>
            <a:r>
              <a:rPr lang="ru-RU" sz="2700" dirty="0" err="1"/>
              <a:t>because</a:t>
            </a:r>
            <a:r>
              <a:rPr lang="ru-RU" sz="2700" dirty="0"/>
              <a:t>, </a:t>
            </a:r>
            <a:r>
              <a:rPr lang="ru-RU" sz="2700" dirty="0" err="1"/>
              <a:t>when</a:t>
            </a:r>
            <a:r>
              <a:rPr lang="ru-RU" sz="2700" dirty="0"/>
              <a:t> </a:t>
            </a:r>
            <a:r>
              <a:rPr lang="ru-RU" sz="2700" dirty="0" err="1"/>
              <a:t>compared</a:t>
            </a:r>
            <a:r>
              <a:rPr lang="ru-RU" sz="2700" dirty="0"/>
              <a:t> </a:t>
            </a:r>
            <a:r>
              <a:rPr lang="ru-RU" sz="2700" dirty="0" err="1"/>
              <a:t>to</a:t>
            </a:r>
            <a:r>
              <a:rPr lang="ru-RU" sz="2700" dirty="0"/>
              <a:t> UTP, </a:t>
            </a:r>
            <a:r>
              <a:rPr lang="ru-RU" sz="2700" dirty="0" err="1"/>
              <a:t>coax</a:t>
            </a:r>
            <a:r>
              <a:rPr lang="ru-RU" sz="2700" dirty="0"/>
              <a:t> </a:t>
            </a:r>
            <a:r>
              <a:rPr lang="ru-RU" sz="2700" dirty="0" err="1"/>
              <a:t>is</a:t>
            </a:r>
            <a:r>
              <a:rPr lang="ru-RU" sz="2700" dirty="0"/>
              <a:t> </a:t>
            </a:r>
            <a:r>
              <a:rPr lang="ru-RU" sz="2700" dirty="0" err="1"/>
              <a:t>physically</a:t>
            </a:r>
            <a:r>
              <a:rPr lang="ru-RU" sz="2700" dirty="0"/>
              <a:t> </a:t>
            </a:r>
            <a:r>
              <a:rPr lang="ru-RU" sz="2700" dirty="0" err="1"/>
              <a:t>harder</a:t>
            </a:r>
            <a:r>
              <a:rPr lang="ru-RU" sz="2700" dirty="0"/>
              <a:t> </a:t>
            </a:r>
            <a:r>
              <a:rPr lang="ru-RU" sz="2700" dirty="0" err="1"/>
              <a:t>to</a:t>
            </a:r>
            <a:r>
              <a:rPr lang="ru-RU" sz="2700" dirty="0"/>
              <a:t> </a:t>
            </a:r>
            <a:r>
              <a:rPr lang="ru-RU" sz="2700" dirty="0" err="1"/>
              <a:t>install</a:t>
            </a:r>
            <a:r>
              <a:rPr lang="ru-RU" sz="2700" dirty="0"/>
              <a:t>, </a:t>
            </a:r>
            <a:r>
              <a:rPr lang="ru-RU" sz="2700" dirty="0" err="1"/>
              <a:t>more</a:t>
            </a:r>
            <a:r>
              <a:rPr lang="ru-RU" sz="2700" dirty="0"/>
              <a:t> </a:t>
            </a:r>
            <a:r>
              <a:rPr lang="ru-RU" sz="2700" dirty="0" err="1"/>
              <a:t>expensive</a:t>
            </a:r>
            <a:r>
              <a:rPr lang="ru-RU" sz="2700" dirty="0"/>
              <a:t>, </a:t>
            </a:r>
            <a:r>
              <a:rPr lang="ru-RU" sz="2700" dirty="0" err="1"/>
              <a:t>and</a:t>
            </a:r>
            <a:r>
              <a:rPr lang="ru-RU" sz="2700" dirty="0"/>
              <a:t> </a:t>
            </a:r>
            <a:r>
              <a:rPr lang="ru-RU" sz="2700" dirty="0" err="1"/>
              <a:t>harder</a:t>
            </a:r>
            <a:r>
              <a:rPr lang="ru-RU" sz="2700" dirty="0"/>
              <a:t> </a:t>
            </a:r>
            <a:r>
              <a:rPr lang="ru-RU" sz="2700" dirty="0" err="1"/>
              <a:t>to</a:t>
            </a:r>
            <a:r>
              <a:rPr lang="ru-RU" sz="2700" dirty="0"/>
              <a:t> </a:t>
            </a:r>
            <a:r>
              <a:rPr lang="ru-RU" sz="2700" dirty="0" err="1"/>
              <a:t>troubleshoot</a:t>
            </a:r>
            <a:r>
              <a:rPr lang="ru-RU" sz="2700" dirty="0"/>
              <a:t>.</a:t>
            </a:r>
            <a:br>
              <a:rPr lang="ru-RU" sz="2700" dirty="0"/>
            </a:br>
            <a:r>
              <a:rPr lang="en-US" sz="2700" dirty="0" smtClean="0"/>
              <a:t>Coaxial cable has no specific maximum bandwidth. The type of signaling technology used determines the speed and limiting factors.</a:t>
            </a:r>
            <a:endParaRPr lang="ru-RU" sz="2700" dirty="0"/>
          </a:p>
        </p:txBody>
      </p:sp>
    </p:spTree>
    <p:extLst>
      <p:ext uri="{BB962C8B-B14F-4D97-AF65-F5344CB8AC3E}">
        <p14:creationId xmlns:p14="http://schemas.microsoft.com/office/powerpoint/2010/main" val="861748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smtClean="0"/>
              <a:t/>
            </a:r>
            <a:br>
              <a:rPr lang="kk-KZ" sz="2800" dirty="0" smtClean="0"/>
            </a:br>
            <a:r>
              <a:rPr lang="kk-KZ" sz="2800" dirty="0"/>
              <a:t/>
            </a:r>
            <a:br>
              <a:rPr lang="kk-KZ" sz="2800" dirty="0"/>
            </a:br>
            <a:r>
              <a:rPr lang="kk-KZ" sz="2800" dirty="0" smtClean="0"/>
              <a:t/>
            </a:r>
            <a:br>
              <a:rPr lang="kk-KZ" sz="2800" dirty="0" smtClean="0"/>
            </a:br>
            <a:r>
              <a:rPr lang="kk-KZ" sz="2800" dirty="0"/>
              <a:t/>
            </a:r>
            <a:br>
              <a:rPr lang="kk-KZ" sz="2800" dirty="0"/>
            </a:br>
            <a:r>
              <a:rPr lang="kk-KZ" sz="2800" dirty="0" smtClean="0"/>
              <a:t/>
            </a:r>
            <a:br>
              <a:rPr lang="kk-KZ" sz="2800" dirty="0" smtClean="0"/>
            </a:br>
            <a:r>
              <a:rPr lang="kk-KZ" sz="2800" dirty="0"/>
              <a:t/>
            </a:r>
            <a:br>
              <a:rPr lang="kk-KZ" sz="2800" dirty="0"/>
            </a:br>
            <a:r>
              <a:rPr lang="kk-KZ" sz="2800" dirty="0" smtClean="0"/>
              <a:t/>
            </a:r>
            <a:br>
              <a:rPr lang="kk-KZ" sz="2800" dirty="0" smtClean="0"/>
            </a:br>
            <a:r>
              <a:rPr lang="kk-KZ" sz="2800" dirty="0" smtClean="0"/>
              <a:t/>
            </a:r>
            <a:br>
              <a:rPr lang="kk-KZ" sz="2800" dirty="0" smtClean="0"/>
            </a:br>
            <a:r>
              <a:rPr lang="kk-KZ" sz="2800" dirty="0" smtClean="0"/>
              <a:t/>
            </a:r>
            <a:br>
              <a:rPr lang="kk-KZ" sz="2800" dirty="0" smtClean="0"/>
            </a:br>
            <a:r>
              <a:rPr lang="kk-KZ" sz="2800" dirty="0"/>
              <a:t/>
            </a:r>
            <a:br>
              <a:rPr lang="kk-KZ" sz="2800" dirty="0"/>
            </a:br>
            <a:r>
              <a:rPr lang="kk-KZ" sz="2400" dirty="0" smtClean="0"/>
              <a:t>Коаксиалды кабельдер Коаксиалды кабель әдетте мыс немесе алюминийден жасалған. Оны кабельді теледидар компаниялары да, спутниктік жүйелер де қолданады. Коаксиалды кабель деректерді электр сигналдары түрінде жібереді. Ол экрандалмаған бұралмалы кабельмен (UTP) салыстырғанда жақсартылған экрандауды қамтамасыз етеді, сондықтан сигнал мен шудың арақатынасы жоғары, сондықтан көбірек деректерді жібере алады. Алайда, бұралған жұп жергілікті желілердегі коаксті алмастырды, өйткені UTP-мен салыстырғанда коаксты орнату физикалық тұрғыдан қиын, қымбат және ақаулықтарды жою қиын.</a:t>
            </a:r>
            <a:br>
              <a:rPr lang="kk-KZ" sz="2400" dirty="0" smtClean="0"/>
            </a:br>
            <a:r>
              <a:rPr lang="kk-KZ" sz="2400" dirty="0" smtClean="0"/>
              <a:t>Коаксиалды кабельде нақты өткізу қабілеті жоқ. Қолданылатын сигнал беру технологиясының түрі жылдамдық пен шектеуші факторларды анықтайды.</a:t>
            </a:r>
            <a:endParaRPr lang="ru-RU" sz="2400" dirty="0"/>
          </a:p>
        </p:txBody>
      </p:sp>
    </p:spTree>
    <p:extLst>
      <p:ext uri="{BB962C8B-B14F-4D97-AF65-F5344CB8AC3E}">
        <p14:creationId xmlns:p14="http://schemas.microsoft.com/office/powerpoint/2010/main" val="92193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sz="4000" b="1" dirty="0" err="1" smtClean="0"/>
              <a:t>Twisted-Pair</a:t>
            </a:r>
            <a:r>
              <a:rPr lang="ru-RU" sz="4000" b="1" dirty="0" smtClean="0"/>
              <a:t> </a:t>
            </a:r>
            <a:r>
              <a:rPr lang="ru-RU" sz="4000" b="1" dirty="0" err="1"/>
              <a:t>Cables</a:t>
            </a:r>
            <a:r>
              <a:rPr lang="ru-RU" sz="4000" dirty="0"/>
              <a:t/>
            </a:r>
            <a:br>
              <a:rPr lang="ru-RU" sz="4000" dirty="0"/>
            </a:br>
            <a:r>
              <a:rPr lang="ru-RU" sz="4000" dirty="0"/>
              <a:t> </a:t>
            </a:r>
            <a:br>
              <a:rPr lang="ru-RU" sz="4000" dirty="0"/>
            </a:br>
            <a:r>
              <a:rPr lang="ru-RU" sz="4000" dirty="0" err="1"/>
              <a:t>Twisted-pair</a:t>
            </a:r>
            <a:r>
              <a:rPr lang="ru-RU" sz="4000" dirty="0"/>
              <a:t> </a:t>
            </a:r>
            <a:r>
              <a:rPr lang="ru-RU" sz="4000" dirty="0" err="1"/>
              <a:t>is</a:t>
            </a:r>
            <a:r>
              <a:rPr lang="ru-RU" sz="4000" dirty="0"/>
              <a:t> a </a:t>
            </a:r>
            <a:r>
              <a:rPr lang="ru-RU" sz="4000" dirty="0" err="1"/>
              <a:t>type</a:t>
            </a:r>
            <a:r>
              <a:rPr lang="ru-RU" sz="4000" dirty="0"/>
              <a:t> </a:t>
            </a:r>
            <a:r>
              <a:rPr lang="ru-RU" sz="4000" dirty="0" err="1"/>
              <a:t>of</a:t>
            </a:r>
            <a:r>
              <a:rPr lang="ru-RU" sz="4000" dirty="0"/>
              <a:t> </a:t>
            </a:r>
            <a:r>
              <a:rPr lang="ru-RU" sz="4000" dirty="0" err="1"/>
              <a:t>copper</a:t>
            </a:r>
            <a:r>
              <a:rPr lang="ru-RU" sz="4000" dirty="0"/>
              <a:t> </a:t>
            </a:r>
            <a:r>
              <a:rPr lang="ru-RU" sz="4000" dirty="0" err="1"/>
              <a:t>cabling</a:t>
            </a:r>
            <a:r>
              <a:rPr lang="ru-RU" sz="4000" dirty="0"/>
              <a:t> </a:t>
            </a:r>
            <a:r>
              <a:rPr lang="ru-RU" sz="4000" dirty="0" err="1"/>
              <a:t>used</a:t>
            </a:r>
            <a:r>
              <a:rPr lang="ru-RU" sz="4000" dirty="0"/>
              <a:t> </a:t>
            </a:r>
            <a:r>
              <a:rPr lang="ru-RU" sz="4000" dirty="0" err="1"/>
              <a:t>for</a:t>
            </a:r>
            <a:r>
              <a:rPr lang="ru-RU" sz="4000" dirty="0"/>
              <a:t> </a:t>
            </a:r>
            <a:r>
              <a:rPr lang="ru-RU" sz="4000" dirty="0" err="1"/>
              <a:t>telephone</a:t>
            </a:r>
            <a:r>
              <a:rPr lang="ru-RU" sz="4000" dirty="0"/>
              <a:t> </a:t>
            </a:r>
            <a:r>
              <a:rPr lang="ru-RU" sz="4000" dirty="0" err="1"/>
              <a:t>communications</a:t>
            </a:r>
            <a:r>
              <a:rPr lang="ru-RU" sz="4000" dirty="0"/>
              <a:t> </a:t>
            </a:r>
            <a:r>
              <a:rPr lang="ru-RU" sz="4000" dirty="0" err="1"/>
              <a:t>and</a:t>
            </a:r>
            <a:r>
              <a:rPr lang="ru-RU" sz="4000" dirty="0"/>
              <a:t> </a:t>
            </a:r>
            <a:r>
              <a:rPr lang="ru-RU" sz="4000" dirty="0" err="1"/>
              <a:t>most</a:t>
            </a:r>
            <a:r>
              <a:rPr lang="ru-RU" sz="4000" dirty="0"/>
              <a:t> </a:t>
            </a:r>
            <a:r>
              <a:rPr lang="ru-RU" sz="4000" dirty="0" err="1"/>
              <a:t>Ethernet</a:t>
            </a:r>
            <a:r>
              <a:rPr lang="ru-RU" sz="4000" dirty="0"/>
              <a:t> </a:t>
            </a:r>
            <a:r>
              <a:rPr lang="ru-RU" sz="4000" dirty="0" err="1"/>
              <a:t>networks</a:t>
            </a:r>
            <a:r>
              <a:rPr lang="ru-RU" sz="4000" dirty="0"/>
              <a:t>. </a:t>
            </a:r>
            <a:r>
              <a:rPr lang="ru-RU" sz="4000" dirty="0" err="1"/>
              <a:t>The</a:t>
            </a:r>
            <a:r>
              <a:rPr lang="ru-RU" sz="4000" dirty="0"/>
              <a:t> </a:t>
            </a:r>
            <a:r>
              <a:rPr lang="ru-RU" sz="4000" dirty="0" err="1"/>
              <a:t>pair</a:t>
            </a:r>
            <a:r>
              <a:rPr lang="ru-RU" sz="4000" dirty="0"/>
              <a:t> </a:t>
            </a:r>
            <a:r>
              <a:rPr lang="ru-RU" sz="4000" dirty="0" err="1"/>
              <a:t>is</a:t>
            </a:r>
            <a:r>
              <a:rPr lang="ru-RU" sz="4000" dirty="0"/>
              <a:t> </a:t>
            </a:r>
            <a:r>
              <a:rPr lang="ru-RU" sz="4000" dirty="0" err="1"/>
              <a:t>twisted</a:t>
            </a:r>
            <a:r>
              <a:rPr lang="ru-RU" sz="4000" dirty="0"/>
              <a:t> </a:t>
            </a:r>
            <a:r>
              <a:rPr lang="ru-RU" sz="4000" dirty="0" err="1"/>
              <a:t>to</a:t>
            </a:r>
            <a:r>
              <a:rPr lang="ru-RU" sz="4000" dirty="0"/>
              <a:t> </a:t>
            </a:r>
            <a:r>
              <a:rPr lang="ru-RU" sz="4000" dirty="0" err="1"/>
              <a:t>provide</a:t>
            </a:r>
            <a:r>
              <a:rPr lang="ru-RU" sz="4000" dirty="0"/>
              <a:t> </a:t>
            </a:r>
            <a:r>
              <a:rPr lang="ru-RU" sz="4000" dirty="0" err="1"/>
              <a:t>protection</a:t>
            </a:r>
            <a:r>
              <a:rPr lang="ru-RU" sz="4000" dirty="0"/>
              <a:t> </a:t>
            </a:r>
            <a:r>
              <a:rPr lang="ru-RU" sz="4000" dirty="0" err="1"/>
              <a:t>against</a:t>
            </a:r>
            <a:r>
              <a:rPr lang="ru-RU" sz="4000" dirty="0"/>
              <a:t> </a:t>
            </a:r>
            <a:r>
              <a:rPr lang="ru-RU" sz="4000" dirty="0" err="1"/>
              <a:t>crosstalk</a:t>
            </a:r>
            <a:r>
              <a:rPr lang="ru-RU" sz="4000" dirty="0"/>
              <a:t>, </a:t>
            </a:r>
            <a:r>
              <a:rPr lang="ru-RU" sz="4000" dirty="0" err="1"/>
              <a:t>which</a:t>
            </a:r>
            <a:r>
              <a:rPr lang="ru-RU" sz="4000" dirty="0"/>
              <a:t> </a:t>
            </a:r>
            <a:r>
              <a:rPr lang="ru-RU" sz="4000" dirty="0" err="1"/>
              <a:t>is</a:t>
            </a:r>
            <a:r>
              <a:rPr lang="ru-RU" sz="4000" dirty="0"/>
              <a:t> </a:t>
            </a:r>
            <a:r>
              <a:rPr lang="ru-RU" sz="4000" dirty="0" err="1"/>
              <a:t>the</a:t>
            </a:r>
            <a:r>
              <a:rPr lang="ru-RU" sz="4000" dirty="0"/>
              <a:t> </a:t>
            </a:r>
            <a:r>
              <a:rPr lang="ru-RU" sz="4000" dirty="0" err="1"/>
              <a:t>noise</a:t>
            </a:r>
            <a:r>
              <a:rPr lang="ru-RU" sz="4000" dirty="0"/>
              <a:t> </a:t>
            </a:r>
            <a:r>
              <a:rPr lang="ru-RU" sz="4000" dirty="0" err="1"/>
              <a:t>generated</a:t>
            </a:r>
            <a:r>
              <a:rPr lang="ru-RU" sz="4000" dirty="0"/>
              <a:t> </a:t>
            </a:r>
            <a:r>
              <a:rPr lang="ru-RU" sz="4000" dirty="0" err="1"/>
              <a:t>by</a:t>
            </a:r>
            <a:r>
              <a:rPr lang="ru-RU" sz="4000" dirty="0"/>
              <a:t> </a:t>
            </a:r>
            <a:r>
              <a:rPr lang="ru-RU" sz="4000" dirty="0" err="1"/>
              <a:t>adjacent</a:t>
            </a:r>
            <a:r>
              <a:rPr lang="ru-RU" sz="4000" dirty="0"/>
              <a:t> </a:t>
            </a:r>
            <a:r>
              <a:rPr lang="ru-RU" sz="4000" dirty="0" err="1"/>
              <a:t>pairs</a:t>
            </a:r>
            <a:r>
              <a:rPr lang="ru-RU" sz="4000" dirty="0"/>
              <a:t> </a:t>
            </a:r>
            <a:r>
              <a:rPr lang="ru-RU" sz="4000" dirty="0" err="1"/>
              <a:t>of</a:t>
            </a:r>
            <a:r>
              <a:rPr lang="ru-RU" sz="4000" dirty="0"/>
              <a:t> </a:t>
            </a:r>
            <a:r>
              <a:rPr lang="ru-RU" sz="4000" dirty="0" err="1"/>
              <a:t>wires</a:t>
            </a:r>
            <a:r>
              <a:rPr lang="ru-RU" sz="4000" dirty="0"/>
              <a:t> </a:t>
            </a:r>
            <a:r>
              <a:rPr lang="ru-RU" sz="4000" dirty="0" err="1"/>
              <a:t>in</a:t>
            </a:r>
            <a:r>
              <a:rPr lang="ru-RU" sz="4000" dirty="0"/>
              <a:t> </a:t>
            </a:r>
            <a:r>
              <a:rPr lang="ru-RU" sz="4000" dirty="0" err="1"/>
              <a:t>the</a:t>
            </a:r>
            <a:r>
              <a:rPr lang="ru-RU" sz="4000" dirty="0"/>
              <a:t> </a:t>
            </a:r>
            <a:r>
              <a:rPr lang="ru-RU" sz="4000" dirty="0" err="1"/>
              <a:t>cable</a:t>
            </a:r>
            <a:r>
              <a:rPr lang="ru-RU" sz="4000" dirty="0"/>
              <a:t>. </a:t>
            </a:r>
            <a:r>
              <a:rPr lang="ru-RU" sz="4000" dirty="0" err="1"/>
              <a:t>Unshielded</a:t>
            </a:r>
            <a:r>
              <a:rPr lang="ru-RU" sz="4000" dirty="0"/>
              <a:t> </a:t>
            </a:r>
            <a:r>
              <a:rPr lang="ru-RU" sz="4000" dirty="0" err="1"/>
              <a:t>twisted-pair</a:t>
            </a:r>
            <a:r>
              <a:rPr lang="ru-RU" sz="4000" dirty="0"/>
              <a:t> (UTP) </a:t>
            </a:r>
            <a:r>
              <a:rPr lang="ru-RU" sz="4000" dirty="0" err="1"/>
              <a:t>cabling</a:t>
            </a:r>
            <a:r>
              <a:rPr lang="ru-RU" sz="4000" dirty="0"/>
              <a:t> </a:t>
            </a:r>
            <a:r>
              <a:rPr lang="ru-RU" sz="4000" dirty="0" err="1"/>
              <a:t>is</a:t>
            </a:r>
            <a:r>
              <a:rPr lang="ru-RU" sz="4000" dirty="0"/>
              <a:t> </a:t>
            </a:r>
            <a:r>
              <a:rPr lang="ru-RU" sz="4000" dirty="0" err="1"/>
              <a:t>the</a:t>
            </a:r>
            <a:r>
              <a:rPr lang="ru-RU" sz="4000" dirty="0"/>
              <a:t> </a:t>
            </a:r>
            <a:r>
              <a:rPr lang="ru-RU" sz="4000" dirty="0" err="1"/>
              <a:t>most</a:t>
            </a:r>
            <a:r>
              <a:rPr lang="ru-RU" sz="4000" dirty="0"/>
              <a:t> </a:t>
            </a:r>
            <a:r>
              <a:rPr lang="ru-RU" sz="4000" dirty="0" err="1"/>
              <a:t>common</a:t>
            </a:r>
            <a:r>
              <a:rPr lang="ru-RU" sz="4000" dirty="0"/>
              <a:t> </a:t>
            </a:r>
            <a:r>
              <a:rPr lang="ru-RU" sz="4000" dirty="0" err="1"/>
              <a:t>variety</a:t>
            </a:r>
            <a:r>
              <a:rPr lang="ru-RU" sz="4000" dirty="0"/>
              <a:t> </a:t>
            </a:r>
            <a:r>
              <a:rPr lang="ru-RU" sz="4000" dirty="0" err="1"/>
              <a:t>of</a:t>
            </a:r>
            <a:r>
              <a:rPr lang="ru-RU" sz="4000" dirty="0"/>
              <a:t> </a:t>
            </a:r>
            <a:r>
              <a:rPr lang="ru-RU" sz="4000" dirty="0" err="1"/>
              <a:t>twisted-pair</a:t>
            </a:r>
            <a:r>
              <a:rPr lang="ru-RU" sz="4000" dirty="0"/>
              <a:t> </a:t>
            </a:r>
            <a:r>
              <a:rPr lang="ru-RU" sz="4000" dirty="0" err="1"/>
              <a:t>cabling</a:t>
            </a:r>
            <a:r>
              <a:rPr lang="ru-RU" sz="4000" dirty="0"/>
              <a:t>.</a:t>
            </a:r>
            <a:br>
              <a:rPr lang="ru-RU" sz="4000" dirty="0"/>
            </a:br>
            <a:endParaRPr lang="ru-RU" sz="4000" dirty="0"/>
          </a:p>
        </p:txBody>
      </p:sp>
    </p:spTree>
    <p:extLst>
      <p:ext uri="{BB962C8B-B14F-4D97-AF65-F5344CB8AC3E}">
        <p14:creationId xmlns:p14="http://schemas.microsoft.com/office/powerpoint/2010/main" val="2690431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r>
              <a:rPr lang="kk-KZ" dirty="0"/>
              <a:t/>
            </a:r>
            <a:br>
              <a:rPr lang="kk-KZ" dirty="0"/>
            </a:br>
            <a:r>
              <a:rPr lang="kk-KZ" dirty="0" smtClean="0"/>
              <a:t>Бұралған жұп кабельдер Twisted-pair - бұл телефон байланысы және көптеген интернет  желілері үшін қолданылатын мыс кабельдерінің бір түрі. Жұп кабельдегі көрші жұп сымдар тудыратын шу болып табылатын айқасқаннан қорғауды қамтамасыз ету үшін бұралған. Экрандалмаған бұралған жұптық (UTP) кабель - бұл бұралған жұпты кабельдердің ең көп таралған түрі.</a:t>
            </a:r>
            <a:endParaRPr lang="ru-RU" dirty="0"/>
          </a:p>
        </p:txBody>
      </p:sp>
    </p:spTree>
    <p:extLst>
      <p:ext uri="{BB962C8B-B14F-4D97-AF65-F5344CB8AC3E}">
        <p14:creationId xmlns:p14="http://schemas.microsoft.com/office/powerpoint/2010/main" val="1416268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Words>
  <Application>Microsoft Office PowerPoint</Application>
  <PresentationFormat>Экран (4:3)</PresentationFormat>
  <Paragraphs>21</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CABLES AND CONNECTORS</vt:lpstr>
      <vt:lpstr>         You will:  describe network cable types   </vt:lpstr>
      <vt:lpstr>      How does network devices connect between each other? Желілік құрылғылар бір-бірімен қалай байланысады? </vt:lpstr>
      <vt:lpstr>        A wide variety of networking cables are available. Coaxial and twisted-pair cables use electrical signals over copper to transmit data. Fiber-optic cables use light signals to transmit data. These cables differ in bandwidth, size, and cost. </vt:lpstr>
      <vt:lpstr>         Әр түрлі желілік кабельдер бар. Коаксиалды және бұралған жұп кабельдер деректерді беру үшін мыс үстіндегі электр сигналдарын қолданады. Талшықты-оптикалық кабельдер деректерді беру үшін жарық сигналдарын пайдаланады. Бұл кабельдер өткізу қабілеттілігі, өлшемі және құны бойынша әр түрлі болады.</vt:lpstr>
      <vt:lpstr>         Coaxial Cables  Coaxial cable is usually constructed of either copper or aluminum. It is used by both cable television companies and satellite communication systems.   Coaxial cable (or coax) carries data in the form of electrical signals. It provides improved shielding compared to unshielded twisted-pair (UTP), so it has a higher signal-to-noise ratio and can therefore carry more data. However, twisted-pair cabling has replaced coax in LANs because, when compared to UTP, coax is physically harder to install, more expensive, and harder to troubleshoot. Coaxial cable has no specific maximum bandwidth. The type of signaling technology used determines the speed and limiting factors.</vt:lpstr>
      <vt:lpstr>          Коаксиалды кабельдер Коаксиалды кабель әдетте мыс немесе алюминийден жасалған. Оны кабельді теледидар компаниялары да, спутниктік жүйелер де қолданады. Коаксиалды кабель деректерді электр сигналдары түрінде жібереді. Ол экрандалмаған бұралмалы кабельмен (UTP) салыстырғанда жақсартылған экрандауды қамтамасыз етеді, сондықтан сигнал мен шудың арақатынасы жоғары, сондықтан көбірек деректерді жібере алады. Алайда, бұралған жұп жергілікті желілердегі коаксті алмастырды, өйткені UTP-мен салыстырғанда коаксты орнату физикалық тұрғыдан қиын, қымбат және ақаулықтарды жою қиын. Коаксиалды кабельде нақты өткізу қабілеті жоқ. Қолданылатын сигнал беру технологиясының түрі жылдамдық пен шектеуші факторларды анықтайды.</vt:lpstr>
      <vt:lpstr>         Twisted-Pair Cables   Twisted-pair is a type of copper cabling used for telephone communications and most Ethernet networks. The pair is twisted to provide protection against crosstalk, which is the noise generated by adjacent pairs of wires in the cable. Unshielded twisted-pair (UTP) cabling is the most common variety of twisted-pair cabling. </vt:lpstr>
      <vt:lpstr>        Бұралған жұп кабельдер Twisted-pair - бұл телефон байланысы және көптеген интернет  желілері үшін қолданылатын мыс кабельдерінің бір түрі. Жұп кабельдегі көрші жұп сымдар тудыратын шу болып табылатын айқасқаннан қорғауды қамтамасыз ету үшін бұралған. Экрандалмаған бұралған жұптық (UTP) кабель - бұл бұралған жұпты кабельдердің ең көп таралған түрі.</vt:lpstr>
      <vt:lpstr>             UTP cable consists of four pairs of color-coded wires that have been twisted together and then encased in a flexible plastic sheath that protects from minor   physical damage.        </vt:lpstr>
      <vt:lpstr>      UTP кабелі төрт жұп сымдардан тұрады, олар бір-біріне бұралып, содан кейін физикалық зақымданудан қорғау үшін икемді пластикалық қабыққа салынған. </vt:lpstr>
      <vt:lpstr>          There is also a thin nylon cord (Drane wire) within the cable which, when pulled backward along the length of the cable, will slice the jacket. This is the preferred method to access the wire pairs. It prevents nicking or cutting any of the wires in the cable.  UTP cables are terminated with an RJ-45 connector and plug into RJ-45 sockets. </vt:lpstr>
      <vt:lpstr>        Кабельдің ішінде жіңішке нейлон шнуры бар (Дран сымы), ол кабельдің бойымен артқа тартылған кезде күртешені кесіп тастайды. Бұл сым жұптарына қол жеткізудің қолайлы әдісі. Бұл кабельдегі сымдардың кез-келгенін кесуге немесе кесуге жол бермейді. UTP кабельдері RJ-45 коннекторымен тоқтатылады және RJ-45 розеткаларына қосылады.</vt:lpstr>
      <vt:lpstr>          Fiber-Optic Cables Optical fiber is composed of two kinds of glass (core and cladding) and a protective outer shield (jacket). Because it uses light to transmit signals, fiber-optic cable is not affected by electromagnetic interference (EMI) or radio-frequency interference (RFI). All signals are converted to light pulses as they enter the cable, and converted back into electrical signals when they leave it.  </vt:lpstr>
      <vt:lpstr>          Талшықты-оптикалық кабельдер Оптикалық талшық екі түрлі әйнектен (өзек және қаптама) және сыртқы қорғаныш қалқаннан (куртка) тұрады. Ол сигналдарды беру үшін жарықты қолданатындықтан, талшықты-оптикалық кабельге электромагниттік кедергілер (ЭМИ) немесе радиожиілікті кедергілер (RFI) әсер етпейді. Барлық сигналдар кабельге енген кезде жарық импульсіне айналады және олар одан шыққан кезде қайтадан электрлік сигналдарға айналады.</vt:lpstr>
      <vt:lpstr>        This means that fiber-optic cable can deliver signals that are clearer, can go farther, and have greater bandwidth than cable made of copper or other metals. Although the optical fiber is very thin and susceptible to sharp bends, the properties of the core and cladding make it very strong. Optical fiber is durable and is deployed in harsh environmental conditions in networks all around the world.</vt:lpstr>
      <vt:lpstr>       Бұл дегеніміз, оптикалық-талшықты кабель мыс пен басқа металдардан жасалған кабельге қарағанда айқынырақ, алысқа кете алатын және өткізу қабілеттілігі жоғары сигналдарды бере алады. Оптикалық талшық өте жұқа және өткір иіліске сезімтал болғанымен, өзек пен қаптаманың қасиеттері оны өте мықты етеді. Оптикалық талшық берік және бүкіл әлемдегі желілерде қатал экологиялық жағдайларда орналастырылған</vt:lpstr>
      <vt:lpstr>           Fiber-optic cables are broadly classified into two types: Single-mode fiber (SMF) - Consists of a very small core and uses laser technology to send a single ray of light. Popular in long-distance situations spanning hundreds of kilometers, such as those required in long haul telephony and cable TV applications.  Multimode fiber (MMF) - Consists of a larger core and uses LED emitters to send light pulses. Specifically, light from an LED enters the multimode fiber at different angles. Popular in LANs because they can be powered by low-cost LEDs. It provides bandwidth up to 10 Gb/s over link lengths of up to 550 meters.</vt:lpstr>
      <vt:lpstr>             Талшықты-оптикалық кабельдер кең түрде екі түрге жіктеледі: Бір режимді талшық (SMF) - өте кішкентай ядродан тұрады және жарықтың бір сәулесін жіберу үшін лазерлік технологияны қолданады. Жүздеген шақырымға созылатын қалааралық жағдайларда танымал, мысалы, қалааралық телефон және кабельді теледидар қосымшаларында қажет. Мультимодты талшық (MMF) - үлкенірек ядродан тұрады және жарық импульстарын жіберу үшін жарықдиодты сәуле шығарғыштарды пайдаланады. Дәлірек айтқанда, жарықдиодты жарық мультимодты талшыққа әр түрлі бұрыштарда түседі. Жергілікті желілерде танымал, себебі оларды арзан жарық диодтары қолдана алады. Ол 550 метрге дейінгі байланыс ұзындығы бойынша 10 Гб / с дейін өткізу қабілеттілігін қамтамасыз етеді.</vt:lpstr>
      <vt:lpstr>       Literacy  1.How data inside network cables? 2. What is the difference between network cables? And what they have in common? 3.Which type of network cables is the fastest? </vt:lpstr>
      <vt:lpstr>      1.Желілік кабельдер ішіндегі мәліметтер қалай беріледі?   2.Желілік кабельдердің айырмашылығы неде? Олардың қандай ортақ қасиеттері бар?   3.Желілік кабельдердің қай түрі ең жылдам?</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CABLES AND CONNECTORS</dc:title>
  <dc:creator>HP</dc:creator>
  <cp:lastModifiedBy>HP</cp:lastModifiedBy>
  <cp:revision>7</cp:revision>
  <dcterms:created xsi:type="dcterms:W3CDTF">2020-09-06T16:35:09Z</dcterms:created>
  <dcterms:modified xsi:type="dcterms:W3CDTF">2020-09-06T17:47:57Z</dcterms:modified>
</cp:coreProperties>
</file>