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C13BA3-EFD9-46E6-B0DA-C7C4341C773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13D27C-585D-4CE9-90E9-2E8E71A2EE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kk.wikipedia.org/wiki/%D0%91%D1%80%D0%B5%D0%BD%D0%B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kk.wikipedia.org/wiki/%D0%AD%D0%9A%D0%A1%D0%9F%D0%9E" TargetMode="External"/><Relationship Id="rId13" Type="http://schemas.openxmlformats.org/officeDocument/2006/relationships/hyperlink" Target="http://kk.wikipedia.org/wiki/%D0%9B%D1%8C%D0%B5%D0%B6" TargetMode="External"/><Relationship Id="rId3" Type="http://schemas.openxmlformats.org/officeDocument/2006/relationships/hyperlink" Target="http://kk.wikipedia.org/wiki/10_%D1%88%D1%96%D0%BB%D0%B4%D0%B5" TargetMode="External"/><Relationship Id="rId7" Type="http://schemas.openxmlformats.org/officeDocument/2006/relationships/hyperlink" Target="http://kk.wikipedia.org/wiki/%D0%A5%D0%B0%D0%BB%D1%8B%D2%9B%D0%B0%D1%80%D0%B0%D0%BB%D1%8B%D2%9B_%D0%BA%D3%A9%D1%80%D0%BC%D0%B5%D0%BB%D0%B5%D1%80_%D0%B1%D1%8E%D1%80%D0%BE%D1%81%D1%8B" TargetMode="External"/><Relationship Id="rId12" Type="http://schemas.openxmlformats.org/officeDocument/2006/relationships/hyperlink" Target="http://kk.wikipedia.org/wiki/%D0%91%D0%B5%D0%BB%D1%8C%D0%B3%D0%B8%D1%8F" TargetMode="External"/><Relationship Id="rId2" Type="http://schemas.openxmlformats.org/officeDocument/2006/relationships/hyperlink" Target="http://kk.wikipedia.org/wiki/2017_%D0%B6%D1%8B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k.wikipedia.org/wiki/%D0%90%D1%81%D1%82%D0%B0%D0%BD%D0%B0" TargetMode="External"/><Relationship Id="rId11" Type="http://schemas.openxmlformats.org/officeDocument/2006/relationships/hyperlink" Target="http://kk.wikipedia.org/wiki/%D0%9F%D0%B0%D1%80%D0%B8%D0%B6" TargetMode="External"/><Relationship Id="rId5" Type="http://schemas.openxmlformats.org/officeDocument/2006/relationships/hyperlink" Target="http://kk.wikipedia.org/wiki/%D2%9A%D0%B0%D0%B7%D0%B0%D2%9B%D1%81%D1%82%D0%B0%D0%BD" TargetMode="External"/><Relationship Id="rId10" Type="http://schemas.openxmlformats.org/officeDocument/2006/relationships/hyperlink" Target="http://kk.wikipedia.org/wiki/%D0%A4%D1%80%D0%B0%D0%BD%D1%86%D0%B8%D1%8F" TargetMode="External"/><Relationship Id="rId4" Type="http://schemas.openxmlformats.org/officeDocument/2006/relationships/hyperlink" Target="http://kk.wikipedia.org/wiki/10_%D2%9B%D1%8B%D1%80%D0%BA%D2%AF%D0%B9%D0%B5%D0%BA" TargetMode="External"/><Relationship Id="rId9" Type="http://schemas.openxmlformats.org/officeDocument/2006/relationships/hyperlink" Target="http://kk.wikipedia.org/wiki/2012_%D0%B6%D1%8B%D0%BB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9286908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азақстан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еспубликасының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қорытындылары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Қазақстандық төрағалықтың ұраны </a:t>
            </a:r>
            <a:br>
              <a:rPr lang="kk-KZ" smtClean="0">
                <a:latin typeface="Times New Roman" pitchFamily="18" charset="0"/>
                <a:cs typeface="Times New Roman" pitchFamily="18" charset="0"/>
              </a:rPr>
            </a:br>
            <a:r>
              <a:rPr lang="kk-KZ" smtClean="0">
                <a:latin typeface="Times New Roman" pitchFamily="18" charset="0"/>
                <a:cs typeface="Times New Roman" pitchFamily="18" charset="0"/>
              </a:rPr>
              <a:t>төрт “Т”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25003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«Қазақстан бұл ұйымды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Trust, Traditions, Transparency, Tolerance, -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яғни сенім, дәстүрлер, ашықтық және төзімділік - деген ұранмен басқаратын болады»  Н.Назарбаев.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go1.imgsmail.ru/imgpreview?key=http%3A//agencyvolnyostrov.ru/autothumbs.php%3Fimg%3D/images/politika/sammit%5Fastana372a%5F480%5F320.jpg&amp;mb=imgdb_preview_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143380"/>
            <a:ext cx="2333625" cy="1552576"/>
          </a:xfrm>
          <a:prstGeom prst="rect">
            <a:avLst/>
          </a:prstGeom>
          <a:noFill/>
        </p:spPr>
      </p:pic>
      <p:pic>
        <p:nvPicPr>
          <p:cNvPr id="29700" name="Picture 4" descr="http://go2.imgsmail.ru/imgpreview?key=http%3A//sim.kz/wp-content/uploads/2010/12/1094.jpg&amp;mb=imgdb_preview_2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71942"/>
            <a:ext cx="2362200" cy="1533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go3.imgsmail.ru/imgpreview?key=http%3A//im2.asset.yvimg.kz/userimages/til/ZBTbi7w4KBpRl6H2H9o6mgUMWZu88u.jpg&amp;mb=imgdb_preview_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2009775" cy="1800225"/>
          </a:xfrm>
          <a:prstGeom prst="rect">
            <a:avLst/>
          </a:prstGeom>
          <a:noFill/>
        </p:spPr>
      </p:pic>
      <p:pic>
        <p:nvPicPr>
          <p:cNvPr id="44036" name="Picture 4" descr="http://go2.imgsmail.ru/imgpreview?key=http%3A//lama.kz/pic/3d/15039/Aziada%5F2011%5F%28by%5Fkivavladimir%29-1920x1200.jpg&amp;mb=imgdb_preview_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714356"/>
            <a:ext cx="2409825" cy="1928826"/>
          </a:xfrm>
          <a:prstGeom prst="rect">
            <a:avLst/>
          </a:prstGeom>
          <a:noFill/>
        </p:spPr>
      </p:pic>
      <p:pic>
        <p:nvPicPr>
          <p:cNvPr id="44040" name="Picture 8" descr="http://go1.imgsmail.ru/imgpreview?key=http%3A//valstudio.kz/foto/aman/p7hg%5Fimg%5F5/fullsize/Asiada%5FKostanay%5F01%5Ffs.jpg&amp;mb=imgdb_preview_2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2276475" cy="1590675"/>
          </a:xfrm>
          <a:prstGeom prst="rect">
            <a:avLst/>
          </a:prstGeom>
          <a:noFill/>
        </p:spPr>
      </p:pic>
      <p:pic>
        <p:nvPicPr>
          <p:cNvPr id="44042" name="Picture 10" descr="http://go2.imgsmail.ru/imgpreview?key=http%3A//mezon.uz/newspic/crops/1708f0b50aa42cbdbca3d978e420985e%5F1.jpg&amp;mb=imgdb_preview_3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786190"/>
            <a:ext cx="2200275" cy="1647825"/>
          </a:xfrm>
          <a:prstGeom prst="rect">
            <a:avLst/>
          </a:prstGeom>
          <a:noFill/>
        </p:spPr>
      </p:pic>
      <p:pic>
        <p:nvPicPr>
          <p:cNvPr id="44044" name="Picture 12" descr="http://go1.imgsmail.ru/imgpreview?key=http%3A//www.bnews.kz/picture/641/news/ce557888c95452a7ff71b46b3dc51144.jpg&amp;mb=imgdb_preview_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143248"/>
            <a:ext cx="2543175" cy="1428750"/>
          </a:xfrm>
          <a:prstGeom prst="rect">
            <a:avLst/>
          </a:prstGeom>
          <a:noFill/>
        </p:spPr>
      </p:pic>
      <p:pic>
        <p:nvPicPr>
          <p:cNvPr id="44046" name="Picture 14" descr="http://go2.imgsmail.ru/imgpreview?key=http%3A//www.kursiv.kz/uploads/posts/2012-08/1344835198%5Fniyazymbetov.jpeg&amp;mb=imgdb_preview_16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071942"/>
            <a:ext cx="2466975" cy="14668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kk-KZ" sz="3600" smtClean="0">
                <a:latin typeface="Times New Roman" pitchFamily="18" charset="0"/>
                <a:cs typeface="Times New Roman" pitchFamily="18" charset="0"/>
              </a:rPr>
              <a:t>Экономикадағы жағдайдың жақсаруы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183880" cy="4187952"/>
          </a:xfrm>
        </p:spPr>
        <p:txBody>
          <a:bodyPr/>
          <a:lstStyle/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Колхоз-совхоздар жүйесі жойылды</a:t>
            </a: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Жеке меншік енгізілді</a:t>
            </a: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Шағын және орта бизнестің әр түрлі нысандары қалыптасты</a:t>
            </a: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1993-2000жж 14,5 млрд АҚШ доллары көлемінде инвестиция тартылды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355-бет</a:t>
            </a:r>
          </a:p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Өзін-өзі тексеруге арналған сұрақтар</a:t>
            </a:r>
          </a:p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№ 2, 3, 4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7929618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       Ұзақ мерзімді стратегияық даму бағдарламасы “Қазақстан 2030” 1997 жылы қабылданды</a:t>
            </a:r>
          </a:p>
          <a:p>
            <a:pPr marL="609600" indent="-609600">
              <a:buFontTx/>
              <a:buAutoNum type="arabicPeriod"/>
            </a:pPr>
            <a:endParaRPr lang="kk-KZ" sz="30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Ұлттық қауіпсіздік.</a:t>
            </a:r>
          </a:p>
          <a:p>
            <a:pPr marL="609600" indent="-609600">
              <a:buFontTx/>
              <a:buAutoNum type="arabicPeriod"/>
            </a:pP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Ішкі саяси тұрақтылық пен қоғамның топтасуы.</a:t>
            </a:r>
          </a:p>
          <a:p>
            <a:pPr marL="609600" indent="-609600">
              <a:buFontTx/>
              <a:buAutoNum type="arabicPeriod"/>
            </a:pP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Шетел инвестицияларының деңгейі жоғары, дамыған нарықтық экономикаға негізделген экономикалық өсу.</a:t>
            </a:r>
          </a:p>
          <a:p>
            <a:pPr marL="609600" indent="-609600">
              <a:buFontTx/>
              <a:buAutoNum type="arabicPeriod"/>
            </a:pP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Қазақстан азаматтарының денсаулығы,білімі мен әл-ауқаты.</a:t>
            </a:r>
          </a:p>
          <a:p>
            <a:pPr marL="609600" indent="-609600">
              <a:buFontTx/>
              <a:buAutoNum type="arabicPeriod"/>
            </a:pP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Энергетика ресурстары.</a:t>
            </a:r>
          </a:p>
          <a:p>
            <a:pPr marL="609600" indent="-609600">
              <a:buFontTx/>
              <a:buAutoNum type="arabicPeriod"/>
            </a:pP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Инфрақұрылым, әсіресе көлік және байланыс.</a:t>
            </a:r>
          </a:p>
          <a:p>
            <a:pPr marL="609600" indent="-609600">
              <a:buFontTx/>
              <a:buAutoNum type="arabicPeriod"/>
            </a:pP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Негізгі міндеттермен ғана шектелетін кәсіпқой мемлекет.</a:t>
            </a:r>
          </a:p>
          <a:p>
            <a:pPr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Бүгінгі күні мен үшін </a:t>
            </a:r>
          </a:p>
          <a:p>
            <a:pPr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2030 Стратегиясының  мерзімінен бұрын орындауға қол жеткен параметрлерінің тұтас бір қатарын іске асырудың қорытындыларын шығару үлкен абырой.</a:t>
            </a:r>
          </a:p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                                   Н.Назарбаев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5003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АСТАНА. 14 желтоқсан 2013жыл</a:t>
            </a:r>
          </a:p>
          <a:p>
            <a:pPr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Қазақстан Республикасының Президенті - Елбасы Н.Ә.Назарбаевтың «Қазақстан-2050» стратегиясы қалыптасқан мемлекеттің жаңа саяси бағыты» атты Қазақстан халқына Жолдауы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mtClean="0"/>
              <a:t> </a:t>
            </a:r>
          </a:p>
          <a:p>
            <a:endParaRPr lang="ru-RU"/>
          </a:p>
        </p:txBody>
      </p:sp>
      <p:pic>
        <p:nvPicPr>
          <p:cNvPr id="25604" name="Picture 4" descr="http://go3.imgsmail.ru/imgpreview?key=http%3A//data.lact.ru/f1/s/25/907/image/811/278/medium%5FIMG%5F4872.jpg&amp;mb=imgdb_preview_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071942"/>
            <a:ext cx="2333625" cy="1552576"/>
          </a:xfrm>
          <a:prstGeom prst="rect">
            <a:avLst/>
          </a:prstGeom>
          <a:noFill/>
        </p:spPr>
      </p:pic>
      <p:pic>
        <p:nvPicPr>
          <p:cNvPr id="25606" name="Picture 6" descr="http://go1.imgsmail.ru/imgpreview?key=http%3A//alasharena.kz/sites/default/files/Nurmakhan%252BTinaliyev%252B2012%252BOlympic%252BGames%252BOpening%252B9yaBF-J4Emex.jpg&amp;mb=imgdb_preview_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428868"/>
            <a:ext cx="1552575" cy="2333626"/>
          </a:xfrm>
          <a:prstGeom prst="rect">
            <a:avLst/>
          </a:prstGeom>
          <a:noFill/>
        </p:spPr>
      </p:pic>
      <p:pic>
        <p:nvPicPr>
          <p:cNvPr id="25608" name="Picture 8" descr="http://go3.imgsmail.ru/imgpreview?key=http%3A//www.khabar.kz/files/content/00004/277/im%5F1327060023.jpg&amp;mb=imgdb_preview_1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857496"/>
            <a:ext cx="2200275" cy="1647825"/>
          </a:xfrm>
          <a:prstGeom prst="rect">
            <a:avLst/>
          </a:prstGeom>
          <a:noFill/>
        </p:spPr>
      </p:pic>
      <p:pic>
        <p:nvPicPr>
          <p:cNvPr id="25610" name="Picture 10" descr="http://go1.imgsmail.ru/imgpreview?key=http%3A//sim.kz/wp-content/uploads/2010/12/1092.jpg&amp;mb=imgdb_preview_2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571744"/>
            <a:ext cx="2419350" cy="1495426"/>
          </a:xfrm>
          <a:prstGeom prst="rect">
            <a:avLst/>
          </a:prstGeom>
          <a:noFill/>
        </p:spPr>
      </p:pic>
      <p:sp>
        <p:nvSpPr>
          <p:cNvPr id="25612" name="AutoShape 12" descr="http://go4.imgsmail.ru/imgpreview?key=http%3A//urzhar.vko.gov.kz/images/news%5Fsport%5F05.10.11.jpg&amp;mb=imgdb_preview_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4" name="Picture 14" descr="http://go4.imgsmail.ru/imgpreview?key=http%3A//urzhar.vko.gov.kz/images/news%5Fsport%5F05.10.11.jpg&amp;mb=imgdb_preview_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4500570"/>
            <a:ext cx="1571625" cy="11811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-01-0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33019" y="1875853"/>
            <a:ext cx="1524000" cy="14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714357"/>
            <a:ext cx="464347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 ДАМУЫНЫҢ ШЕ</a:t>
            </a:r>
            <a:r>
              <a:rPr kumimoji="0" lang="kk-KZ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kk-KZ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ВЕКТОРЛАРЫ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 Н.НАЗАРБАЕВ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ҚАЗАҚСТАН-2050</a:t>
            </a:r>
            <a:r>
              <a:rPr kumimoji="0" lang="kk-KZ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СТРАТЕГИЯСЫН ЖҮЗЕГЕ АСЫРУДЫҢ БАСТАПҚЫ САТЫСЫНЫҢ ЖЕТІ БАҒЫТЫН БЕЛГІЛЕП БЕРДІ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ИНФРАҚҰРЫЛЫМНЫҢ    ДАМУЫ –</a:t>
            </a:r>
          </a:p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ҰЛТТЫҚ ЭКОНОМИКАНЫҢ   ТАБЫСЫ </a:t>
            </a:r>
          </a:p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МЕН ПЕРСПЕКТИВАЛЫҒЫНЫҢ  </a:t>
            </a:r>
          </a:p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 КЕПІЛІ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  Автожол инфрақұрылымын дамытудың ауқымды жобасын құру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 Темір жол магистральдары желісін ұлғайту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 Астана – Алматы шапшаң жүрісті темір  жол қатынасын жетілдіру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 Энергетикалық инфрақұрылымды дамыту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smtClean="0"/>
              <a:t>«</a:t>
            </a: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ЕХРО -2017» - ИННОВАЦИЯЛЫҚ</a:t>
            </a:r>
          </a:p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 ЭКОНОМИКАНЫ  ДАМЫТУДЫҢ </a:t>
            </a:r>
          </a:p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МАҢЫЗДЫ  КАТАЛИЗАТОРЫ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Көрме нысандарын энергияның баламалы көздері есебінен энергиямен толық жабдықтау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Астанада «Жасыл орам» құрылысын салу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Астана ребрендингі бағдарламасын, кешенді маркетингтік компания жоспарын іске асыру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Өңірлік инновациялық жүйелерді құру жоспары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«Жасыл өсу» қағидаттарын ұстану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mtClean="0"/>
              <a:t>“иә” – “жоқ”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1990 жылдан бастап жеке меншік мектептер көбейді.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Жалпы білім беру  мектептеріндегі оқу жүйесі 12 жылдыққа көшті.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1991 жылдын бастап жаңа үлгідегі мектептер мен арнаулы орта оқу орындары ашылды.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1999 жылы “Білім туралы” Заң қабылданды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1996 жылдың соңында шетелдегі отандастарға мемлекеттік қолдау көрсету шаралары белгіленді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1985-1995 жылдары төмендеген демографиялық ахуал тереңдей түсті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1995 жылдан  қазақ мектептерінің саны 811-ге өсті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2011 жылы қаңтар айында Астанада тұңғыш Президенттің бірінші интеллектуалық мектебі ашылды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1994 жылы алғаш рет 187 қазақстандық студент шет елдерінің оқу орындарына аттанды</a:t>
            </a:r>
          </a:p>
          <a:p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1989-1994 жж Әділет министрлігінде 500-дей  қоғамдық бірлестіктер тіркелді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Ребрендинг –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Бренд"/>
              </a:rPr>
              <a:t>брендинг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(яғни брендті ойлап табу мен шығару) процесін қайталау. Оның деңгейі әр-түрлі болуы мүмкін: компанияның жай ғана логотипін ауыстыруынан тіпті толық концепциясын, миссиясын, ұсталымын және стилін өзгертуіне дейін бара алады.</a:t>
            </a:r>
          </a:p>
          <a:p>
            <a:pPr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Мәселен, 2007 жылы Қазақстан банкілерінің ішінен Казком және БТА шетел нарығына шығу үшін ребрендинг өткізді. Тағы бір мысал - Картел операторы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K-Mobile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сауда белгісін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Beeline-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ға ауыстыруы, оның себебі - Ресейлік Вымпелкомның (түпкі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Beeline-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ның иесі) Қазақстандық Картелді толық сатып алуы.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2009 жылы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GSM Kazakhstan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компаниясы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KCell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брендін жаңартты.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 fontScale="92500" lnSpcReduction="10000"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Экспо 2017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2" tooltip="2017 жыл"/>
              </a:rPr>
              <a:t>2017 жылдың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3" tooltip="10 шілде"/>
              </a:rPr>
              <a:t>10 шілдесінен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бастап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4" tooltip="10 қыркүйек"/>
              </a:rPr>
              <a:t>10 қыркүйегіне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дейін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5" tooltip="Қазақстан"/>
              </a:rPr>
              <a:t>Қазақстанның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елордасы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6" tooltip="Астана"/>
              </a:rPr>
              <a:t>Астана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қаласында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7" tooltip="Халықаралық көрмелер бюросы"/>
              </a:rPr>
              <a:t>Халықаралық көрмелер бюросымен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(ХКБ) ұйымдастырылатын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8" tooltip="ЭКСПО"/>
              </a:rPr>
              <a:t>Халықаралық көрме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Экспо 2017 иесі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9" tooltip="2012 жыл"/>
              </a:rPr>
              <a:t>2012 жылдың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22 қарашасында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10" tooltip="Франция"/>
              </a:rPr>
              <a:t>Францияның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астанасы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11" tooltip="Париж"/>
              </a:rPr>
              <a:t>Париж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қаласында ХКБ-нің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EXPO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халықаралық бюросы Бас ассамблеясының 152-ші сессиясы барысында белгілі болды. Жасырын дауыс беру қорытындысы бойынша Астана үшін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7" tooltip="Халықаралық көрмелер бюросы"/>
              </a:rPr>
              <a:t>ХКБ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-ның 103 мүше-мелмекеті дауыс берген, ал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12" tooltip="Бельгия"/>
              </a:rPr>
              <a:t>бельгиялық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13" tooltip="Льеж"/>
              </a:rPr>
              <a:t>Льеж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қаласы 44 дауыс жинады.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Ұйымдастырушылармен таңдалған тақырып 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Future Energy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Болашақ қуаты) болып табылады.</a:t>
            </a:r>
          </a:p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xpo2017astana.com/sites/default/files/gallery/2012-01-12/545/astana-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71810"/>
            <a:ext cx="4000528" cy="2660352"/>
          </a:xfrm>
          <a:prstGeom prst="rect">
            <a:avLst/>
          </a:prstGeom>
          <a:noFill/>
        </p:spPr>
      </p:pic>
      <p:pic>
        <p:nvPicPr>
          <p:cNvPr id="1030" name="Picture 6" descr="http://www.profi-forex.org/system/news/resized/ekspo_1181686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2689682" cy="1785950"/>
          </a:xfrm>
          <a:prstGeom prst="rect">
            <a:avLst/>
          </a:prstGeom>
          <a:noFill/>
        </p:spPr>
      </p:pic>
      <p:pic>
        <p:nvPicPr>
          <p:cNvPr id="1032" name="Picture 8" descr="http://go2.imgsmail.ru/imgpreview?key=http%3A//static.zakon.kz/img/040402/040402399.JPG&amp;mb=imgdb_preview_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142984"/>
            <a:ext cx="1619250" cy="2238376"/>
          </a:xfrm>
          <a:prstGeom prst="rect">
            <a:avLst/>
          </a:prstGeom>
          <a:noFill/>
        </p:spPr>
      </p:pic>
      <p:pic>
        <p:nvPicPr>
          <p:cNvPr id="1034" name="Picture 10" descr="http://go3.imgsmail.ru/imgpreview?key=http%3A//im9.asset.yvimg.kz/userimages/sympaticus/i4LuLaND58IYDqkF8nGcD04tAPv2TO.jpg&amp;mb=imgdb_preview_4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071546"/>
            <a:ext cx="2200275" cy="1647825"/>
          </a:xfrm>
          <a:prstGeom prst="rect">
            <a:avLst/>
          </a:prstGeom>
          <a:noFill/>
        </p:spPr>
      </p:pic>
      <p:pic>
        <p:nvPicPr>
          <p:cNvPr id="1036" name="Picture 12" descr="http://go4.imgsmail.ru/imgpreview?key=http%3A//expo2017astana.com/books/book%5F3/images/big/page14.jpg&amp;mb=imgdb_preview_4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642918"/>
            <a:ext cx="1600200" cy="2266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    АЗЫҚ-ТҮЛІК  САЛАСЫ – ПЕРСПЕКТИВАЛЫ  ИННОВАЦИЯЛЫҚ  КЛАСТЕР</a:t>
            </a:r>
          </a:p>
          <a:p>
            <a:pPr>
              <a:buNone/>
            </a:pPr>
            <a:endParaRPr lang="kk-KZ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Жайлауда бағылатын мал шаруашылығын қалпына келтіру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Жайылымдарды суландыру инфрақұрылымдарын жаңғырту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ШАҒЫН  ЖӘНЕ  ОРТА  БИЗНЕСТІ  </a:t>
            </a:r>
          </a:p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ДАМЫТУ</a:t>
            </a: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Бақылаушы органдардың тәуекелдерді басқару жүйелерін жетілдіру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Стратегиялық емес кәсіпорындарды жекешелендіру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Әлеуметтік-кәсіпкерлік корпорациялардың рөлі мен міндеттерін қайта қарау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«Бизнестің жол картасы-2020-ны» көкейкестілендіру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Тиісті бизнес инфрақұрылымдар құру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mtClean="0"/>
              <a:t> 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ҚАРЖЫ   ЖҮЙЕСІН  НЫҒАЙТ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buNone/>
            </a:pP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 Бірегей зейнетақы қорын құру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Банктерді нарықтық қорландыру нақты экономиканы несиелеуге бағыттау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Сақтандыру нарығының ресурстарын тарту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mtClean="0"/>
              <a:t> 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ӘЛЕУМЕТТІК  ЖАҢҒЫРТУ  ПРОЦЕСІ</a:t>
            </a:r>
          </a:p>
          <a:p>
            <a:pPr>
              <a:buNone/>
            </a:pPr>
            <a:endParaRPr lang="kk-KZ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 Өзін өзі жұмыспен қамтыған халықты экономиканың нақты секторларына тарту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Заңсыз сыртқы көші-қонды бақылау және оған қарсы тұру жұмыстарын күшейту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Әлеуметтік сақтандыру жүйесін дамыту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Әлеуметтік дамудың жалпыұлттық тұжырымдамасын дайындау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mtClean="0"/>
              <a:t> 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kk-KZ" sz="4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600" b="1" smtClean="0">
                <a:latin typeface="Times New Roman" pitchFamily="18" charset="0"/>
                <a:cs typeface="Times New Roman" pitchFamily="18" charset="0"/>
              </a:rPr>
              <a:t>ӘКІМШІЛІК РЕФОРМА</a:t>
            </a:r>
            <a:endParaRPr lang="ru-RU" sz="4600" b="1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600" smtClean="0">
                <a:latin typeface="Times New Roman" pitchFamily="18" charset="0"/>
                <a:cs typeface="Times New Roman" pitchFamily="18" charset="0"/>
              </a:rPr>
              <a:t>Басқару функцияларын орталықсыздандыру</a:t>
            </a:r>
            <a:endParaRPr lang="ru-RU" sz="46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600" smtClean="0">
                <a:latin typeface="Times New Roman" pitchFamily="18" charset="0"/>
                <a:cs typeface="Times New Roman" pitchFamily="18" charset="0"/>
              </a:rPr>
              <a:t>Жергілікті өзін өзі басқаруды дамыту тұжырымдамасын жүзеге асыру</a:t>
            </a:r>
            <a:endParaRPr lang="ru-RU" sz="46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600" smtClean="0">
                <a:latin typeface="Times New Roman" pitchFamily="18" charset="0"/>
                <a:cs typeface="Times New Roman" pitchFamily="18" charset="0"/>
              </a:rPr>
              <a:t>Мемлекеттік басқарудың орталық деңгейін институттық басқару</a:t>
            </a:r>
            <a:endParaRPr lang="ru-RU" sz="46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600" smtClean="0">
                <a:latin typeface="Times New Roman" pitchFamily="18" charset="0"/>
                <a:cs typeface="Times New Roman" pitchFamily="18" charset="0"/>
              </a:rPr>
              <a:t>Стратегиялық жоспарлау жөніндегі агенттік құру</a:t>
            </a:r>
            <a:endParaRPr lang="ru-RU" sz="46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600" smtClean="0">
                <a:latin typeface="Times New Roman" pitchFamily="18" charset="0"/>
                <a:cs typeface="Times New Roman" pitchFamily="18" charset="0"/>
              </a:rPr>
              <a:t>Қазақстанның әлемнің дамыған 30 елінің қатарына ену тұжырымдамасының жобасын әзірлеу</a:t>
            </a:r>
            <a:endParaRPr lang="ru-RU" sz="4600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kk-KZ" b="0" smtClean="0"/>
              <a:t>Үйге:</a:t>
            </a:r>
            <a:r>
              <a:rPr lang="kk-KZ" b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0" smtClean="0">
                <a:latin typeface="Times New Roman" pitchFamily="18" charset="0"/>
                <a:cs typeface="Times New Roman" pitchFamily="18" charset="0"/>
              </a:rPr>
              <a:t>§51, 355-беттегі сұрақтар мен тапсырмалар</a:t>
            </a:r>
            <a:br>
              <a:rPr lang="kk-KZ" b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0" smtClean="0">
                <a:latin typeface="Times New Roman" pitchFamily="18" charset="0"/>
                <a:cs typeface="Times New Roman" pitchFamily="18" charset="0"/>
              </a:rPr>
              <a:t>Смагулова Д., Саликова С., Қалкенова А – Астана туралы 5 минуттік презентация </a:t>
            </a:r>
            <a:br>
              <a:rPr lang="kk-KZ" b="0" smtClean="0">
                <a:latin typeface="Times New Roman" pitchFamily="18" charset="0"/>
                <a:cs typeface="Times New Roman" pitchFamily="18" charset="0"/>
              </a:rPr>
            </a:br>
            <a:endParaRPr lang="ru-RU" b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/>
          <a:lstStyle/>
          <a:p>
            <a:pPr>
              <a:buNone/>
            </a:pPr>
            <a:r>
              <a:rPr lang="kk-KZ" sz="4000" b="1" smtClean="0">
                <a:latin typeface="Times New Roman" pitchFamily="18" charset="0"/>
                <a:cs typeface="Times New Roman" pitchFamily="18" charset="0"/>
              </a:rPr>
              <a:t>Топпен жұмыс:</a:t>
            </a:r>
          </a:p>
          <a:p>
            <a:pPr>
              <a:buNone/>
            </a:pP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І топ- “Мен 2050 жылы”</a:t>
            </a:r>
          </a:p>
          <a:p>
            <a:pPr>
              <a:buNone/>
            </a:pPr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ІІ     - “2050 жылдағы мектеп”</a:t>
            </a:r>
          </a:p>
          <a:p>
            <a:pPr>
              <a:buNone/>
            </a:pPr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ІІІ    - “2050 жылдағы ауыл”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>
            <a:normAutofit/>
          </a:bodyPr>
          <a:lstStyle/>
          <a:p>
            <a:pPr algn="l"/>
            <a:r>
              <a:rPr lang="kk-KZ" u="sng" smtClean="0">
                <a:latin typeface="Times New Roman" pitchFamily="18" charset="0"/>
                <a:cs typeface="Times New Roman" pitchFamily="18" charset="0"/>
              </a:rPr>
              <a:t>Тақырып бойынша жұмыс</a:t>
            </a:r>
            <a:endParaRPr lang="ru-RU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Қазақстан Республикасының қол жеткізген </a:t>
            </a:r>
          </a:p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басты жетістіктері:</a:t>
            </a: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1995 жылы Президент Жарлығымен республика Астанасы Ақмола қаласына көшіретіні жөнінде шешім қабылдады да, ол 1997 жылы 10 желтоқсаннан Қазақстан Республикасының ресми астанасына айналды. 1998 жылы 6 мамырда Ақмола қаласының аты Астана қаласы болып өзгертілді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bout.kz/images_store/image_b0b1a148df7e27b66ae32d14f7969f91d98115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0632">
            <a:off x="857224" y="428604"/>
            <a:ext cx="3429024" cy="3043259"/>
          </a:xfrm>
          <a:prstGeom prst="rect">
            <a:avLst/>
          </a:prstGeom>
          <a:noFill/>
        </p:spPr>
      </p:pic>
      <p:pic>
        <p:nvPicPr>
          <p:cNvPr id="4100" name="Picture 4" descr="http://altaynews.kz/uploads/posts/2012-01/1327642430_ast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3471">
            <a:off x="4429124" y="571480"/>
            <a:ext cx="3571900" cy="2786058"/>
          </a:xfrm>
          <a:prstGeom prst="rect">
            <a:avLst/>
          </a:prstGeom>
          <a:noFill/>
        </p:spPr>
      </p:pic>
      <p:pic>
        <p:nvPicPr>
          <p:cNvPr id="4102" name="Picture 6" descr="http://www.quorum.kz/user_uploads/news/10022012114017/images/10022012114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4074512" cy="2714644"/>
          </a:xfrm>
          <a:prstGeom prst="rect">
            <a:avLst/>
          </a:prstGeom>
          <a:noFill/>
        </p:spPr>
      </p:pic>
      <p:pic>
        <p:nvPicPr>
          <p:cNvPr id="4104" name="Picture 8" descr="http://cdn.imhonet.ru/0/travel/medium3/b4/d6/b4d673dfa550a58fbbfce4518d5c148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3810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Қазақстан 1995 жылы қазақтың ұлы ақыны, гуманист, ойшылы Абай Құнанбаевтың 150 жылдығын кеңінен атап өтті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go3.imgsmail.ru/imgpreview?key=http%3A//img.megatorrents.kz/graphic/images/2012/January/06/28F2%5F4F071599.jpg&amp;mb=imgdb_preview_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1571625" cy="2305050"/>
          </a:xfrm>
          <a:prstGeom prst="rect">
            <a:avLst/>
          </a:prstGeom>
          <a:noFill/>
        </p:spPr>
      </p:pic>
      <p:pic>
        <p:nvPicPr>
          <p:cNvPr id="34820" name="Picture 4" descr="http://go1.imgsmail.ru/imgpreview?key=http%3A//900igr.net/datai/geografija/Pamjatniki-Almaty/0003-010-Pamjatnik-Abaja-Kunanbaeva.jpg&amp;mb=imgdb_preview_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1647825" cy="2200275"/>
          </a:xfrm>
          <a:prstGeom prst="rect">
            <a:avLst/>
          </a:prstGeom>
          <a:noFill/>
        </p:spPr>
      </p:pic>
      <p:pic>
        <p:nvPicPr>
          <p:cNvPr id="34822" name="Picture 6" descr="http://go4.imgsmail.ru/imgpreview?key=http%3A//www.biografguru.ru/img/3435.jpg&amp;mb=imgdb_preview_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85992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1996 жыл – көрнекті суырып салма ақын Жамбыл Жабаев жылы болды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go2.imgsmail.ru/imgpreview?key=http%3A//www.tarihi-tulgalar.kz/images/crop/150/209/4558366173185553bd5f86583cc1298b.jpg&amp;mb=imgdb_preview_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1428750" cy="1990725"/>
          </a:xfrm>
          <a:prstGeom prst="rect">
            <a:avLst/>
          </a:prstGeom>
          <a:noFill/>
        </p:spPr>
      </p:pic>
      <p:pic>
        <p:nvPicPr>
          <p:cNvPr id="33796" name="Picture 4" descr="http://go4.imgsmail.ru/imgpreview?key=http%3A//tsb.astana.kz/kaz/sites/default/files/imagecache/node-gallery-display/nodegallery%5Fimages/galld%5F3135/%5F01%5Fresize%5F14.jpg&amp;mb=imgdb_preview_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000372"/>
            <a:ext cx="1552575" cy="2333626"/>
          </a:xfrm>
          <a:prstGeom prst="rect">
            <a:avLst/>
          </a:prstGeom>
          <a:noFill/>
        </p:spPr>
      </p:pic>
      <p:pic>
        <p:nvPicPr>
          <p:cNvPr id="33798" name="Picture 6" descr="http://go2.imgsmail.ru/imgpreview?key=http%3A//im4.asset.yvimg.kz/userimages/til/03gMOAnpEcNpR94U5c72CbRYz9gael.jpg&amp;mb=imgdb_preview_2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00240"/>
            <a:ext cx="2409825" cy="1504951"/>
          </a:xfrm>
          <a:prstGeom prst="rect">
            <a:avLst/>
          </a:prstGeom>
          <a:noFill/>
        </p:spPr>
      </p:pic>
      <p:pic>
        <p:nvPicPr>
          <p:cNvPr id="33802" name="Picture 10" descr="http://go1.imgsmail.ru/imgpreview?key=http%3A//xn--80aa0ae0a.xn--p1ai/wp-content/uploads/2011/03/%25D0%25B4%25D0%25B6%25D0%25B0%25D0%25BC%25D0%25B1%25D1%2583%25D0%25BB-%25D0%25B6%25D0%25B0%25D0%25B1%25D0%25B0%25D0%25B5%25D0%25B22.jpg&amp;mb=imgdb_preview_5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429000"/>
            <a:ext cx="1781175" cy="2038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Қазақстан 2005 жылы  соғысқа қабілетті армия жасақтай алды (қай күні?)</a:t>
            </a:r>
          </a:p>
          <a:p>
            <a:pPr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go4.imgsmail.ru/imgpreview?key=http%3A//www.mod.gov.kz/mod-ru/images/stories/PaRaD-2010/dsc%5F8591.jpg&amp;mb=imgdb_preview_5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2714644" cy="1806070"/>
          </a:xfrm>
          <a:prstGeom prst="rect">
            <a:avLst/>
          </a:prstGeom>
          <a:noFill/>
        </p:spPr>
      </p:pic>
      <p:pic>
        <p:nvPicPr>
          <p:cNvPr id="31750" name="Picture 6" descr="http://go4.imgsmail.ru/imgpreview?key=http%3A//club.desantura.ru/upload/resize%5Fcache/blog/033/800%5F800%5F1/033c440656ce3935f2928dfdc4fd6ff3.JPG&amp;mb=imgdb_preview_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2643206" cy="1758542"/>
          </a:xfrm>
          <a:prstGeom prst="rect">
            <a:avLst/>
          </a:prstGeom>
          <a:noFill/>
        </p:spPr>
      </p:pic>
      <p:pic>
        <p:nvPicPr>
          <p:cNvPr id="31752" name="Picture 8" descr="http://go1.imgsmail.ru/imgpreview?key=http%3A//ovesti.ru/uploads/posts/2012-07/1341989961%5Fpvo.jpg&amp;mb=imgdb_preview_4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929066"/>
            <a:ext cx="2314575" cy="1571626"/>
          </a:xfrm>
          <a:prstGeom prst="rect">
            <a:avLst/>
          </a:prstGeom>
          <a:noFill/>
        </p:spPr>
      </p:pic>
      <p:pic>
        <p:nvPicPr>
          <p:cNvPr id="31754" name="Picture 10" descr="http://go1.imgsmail.ru/imgpreview?key=http%3A//lada.kz/uploads/posts/2012-11/1352366239%5Fimg%5F3-066.jpg&amp;mb=imgdb_preview_2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857628"/>
            <a:ext cx="2085975" cy="1743076"/>
          </a:xfrm>
          <a:prstGeom prst="rect">
            <a:avLst/>
          </a:prstGeom>
          <a:noFill/>
        </p:spPr>
      </p:pic>
      <p:pic>
        <p:nvPicPr>
          <p:cNvPr id="31756" name="Picture 12" descr="http://go3.imgsmail.ru/imgpreview?key=http%3A//img.nur.kz/n/02/c/photo%5F25228.jpg&amp;mb=imgdb_preview_2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143380"/>
            <a:ext cx="2552700" cy="1419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428892"/>
          </a:xfrm>
        </p:spPr>
        <p:txBody>
          <a:bodyPr>
            <a:normAutofit fontScale="90000"/>
          </a:bodyPr>
          <a:lstStyle/>
          <a:p>
            <a:pPr algn="l"/>
            <a:r>
              <a:rPr lang="kk-KZ" smtClean="0">
                <a:latin typeface="Times New Roman" pitchFamily="18" charset="0"/>
                <a:cs typeface="Times New Roman" pitchFamily="18" charset="0"/>
              </a:rPr>
              <a:t>Тәуелсіздік жылдары Қазақстан Ресеймен, Өзбекстанмен, Түркіменстанмен, ҚХР-мен, Қырғызстанмен шекараға қатысты мәселелерді толық реттеді.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go2.imgsmail.ru/imgpreview?key=http%3A//img15.nnm.ru/a/c/3/4/1/950920f289b328d664a8b0f100a%5Fprev.jpg&amp;mb=imgdb_preview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2"/>
            <a:ext cx="2314575" cy="1571626"/>
          </a:xfrm>
          <a:prstGeom prst="rect">
            <a:avLst/>
          </a:prstGeom>
          <a:noFill/>
        </p:spPr>
      </p:pic>
      <p:pic>
        <p:nvPicPr>
          <p:cNvPr id="32772" name="Picture 4" descr="http://go4.imgsmail.ru/imgpreview?key=http%3A//russianamerica.com/ic/image.newsru.com/pict/id/1211825%5F20091008130024.gif&amp;mb=imgdb_preview_4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857760"/>
            <a:ext cx="1171575" cy="885825"/>
          </a:xfrm>
          <a:prstGeom prst="rect">
            <a:avLst/>
          </a:prstGeom>
          <a:noFill/>
        </p:spPr>
      </p:pic>
      <p:pic>
        <p:nvPicPr>
          <p:cNvPr id="32774" name="Picture 6" descr="http://go3.imgsmail.ru/imgpreview?key=http%3A//mfgs-sng.org/local/images/mfgs/0y3i8382%5Fjpg%5F1272543344.JPG&amp;mb=imgdb_preview_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286256"/>
            <a:ext cx="2147521" cy="1428760"/>
          </a:xfrm>
          <a:prstGeom prst="rect">
            <a:avLst/>
          </a:prstGeom>
          <a:noFill/>
        </p:spPr>
      </p:pic>
      <p:pic>
        <p:nvPicPr>
          <p:cNvPr id="32776" name="Picture 8" descr="http://go4.imgsmail.ru/imgpreview?key=http%3A//900igr.net/datai/geografija/Uzbekskij-narod/0024-013-Uzbekskij-jazyk.png&amp;mb=imgdb_preview_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000372"/>
            <a:ext cx="2286000" cy="1581151"/>
          </a:xfrm>
          <a:prstGeom prst="rect">
            <a:avLst/>
          </a:prstGeom>
          <a:noFill/>
        </p:spPr>
      </p:pic>
      <p:pic>
        <p:nvPicPr>
          <p:cNvPr id="32778" name="Picture 10" descr="http://go1.imgsmail.ru/imgpreview?key=http%3A//www.bykhov.by/wp-content/uploads/2011/12/images208.jpg&amp;mb=imgdb_preview_3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786058"/>
            <a:ext cx="2200275" cy="1647825"/>
          </a:xfrm>
          <a:prstGeom prst="rect">
            <a:avLst/>
          </a:prstGeom>
          <a:noFill/>
        </p:spPr>
      </p:pic>
      <p:pic>
        <p:nvPicPr>
          <p:cNvPr id="32780" name="Picture 12" descr="http://go1.imgsmail.ru/imgpreview?key=http%3A//data.lact.ru/f1/s/25/907/image/811/146/medium%5FIMG%5F4780.jpg&amp;mb=imgdb_preview_18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286256"/>
            <a:ext cx="2333625" cy="1552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2010 жылы Қазақстан Республикасының</a:t>
            </a:r>
          </a:p>
          <a:p>
            <a:pPr>
              <a:buNone/>
            </a:pPr>
            <a:r>
              <a:rPr lang="kk-KZ" smtClean="0">
                <a:latin typeface="Times New Roman" pitchFamily="18" charset="0"/>
                <a:cs typeface="Times New Roman" pitchFamily="18" charset="0"/>
              </a:rPr>
              <a:t> ЕҚЫҰ - ның төрағалық қызметіне кірісті </a:t>
            </a:r>
          </a:p>
          <a:p>
            <a:pPr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5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785926"/>
            <a:ext cx="5929354" cy="38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7">
      <a:dk1>
        <a:srgbClr val="00206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B14C1D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</TotalTime>
  <Words>570</Words>
  <Application>Microsoft Office PowerPoint</Application>
  <PresentationFormat>Экран (4:3)</PresentationFormat>
  <Paragraphs>128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Презентация PowerPoint</vt:lpstr>
      <vt:lpstr>Презентация PowerPoint</vt:lpstr>
      <vt:lpstr>Тақырып бойынша жұмыс</vt:lpstr>
      <vt:lpstr>Презентация PowerPoint</vt:lpstr>
      <vt:lpstr>Презентация PowerPoint</vt:lpstr>
      <vt:lpstr>Презентация PowerPoint</vt:lpstr>
      <vt:lpstr>Презентация PowerPoint</vt:lpstr>
      <vt:lpstr>Тәуелсіздік жылдары Қазақстан Ресеймен, Өзбекстанмен, Түркіменстанмен, ҚХР-мен, Қырғызстанмен шекараға қатысты мәселелерді толық реттеді.</vt:lpstr>
      <vt:lpstr>Презентация PowerPoint</vt:lpstr>
      <vt:lpstr>Қазақстандық төрағалықтың ұраны  төрт “Т”</vt:lpstr>
      <vt:lpstr>Презентация PowerPoint</vt:lpstr>
      <vt:lpstr>Экономикадағы жағдайдың жақсаруы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Үйге: §51, 355-беттегі сұрақтар мен тапсырмалар Смагулова Д., Саликова С., Қалкенова А – Астана туралы 5 минуттік презентация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</cp:revision>
  <dcterms:created xsi:type="dcterms:W3CDTF">2013-02-25T12:37:10Z</dcterms:created>
  <dcterms:modified xsi:type="dcterms:W3CDTF">2020-10-12T08:30:49Z</dcterms:modified>
</cp:coreProperties>
</file>