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FC242-6EEB-408C-B8DD-112A2C03ADC0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55203-908A-4BB3-AE0C-3D08FDBF8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335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55203-908A-4BB3-AE0C-3D08FDBF818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316832"/>
          </a:xfrm>
        </p:spPr>
        <p:txBody>
          <a:bodyPr/>
          <a:lstStyle/>
          <a:p>
            <a:pPr algn="ctr"/>
            <a:r>
              <a:rPr lang="kk-KZ" sz="7200" dirty="0" smtClean="0">
                <a:solidFill>
                  <a:srgbClr val="7030A0"/>
                </a:solidFill>
                <a:latin typeface="+mn-lt"/>
              </a:rPr>
              <a:t>Қарашаның жиырма алтысы</a:t>
            </a:r>
            <a:endParaRPr lang="ru-RU" sz="7200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912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kk-KZ" sz="4800" dirty="0" smtClean="0">
                <a:solidFill>
                  <a:srgbClr val="FF0000"/>
                </a:solidFill>
              </a:rPr>
              <a:t>Рөлдік ойын </a:t>
            </a:r>
          </a:p>
          <a:p>
            <a:r>
              <a:rPr lang="kk-KZ" sz="4000" dirty="0" smtClean="0"/>
              <a:t>Топтық жұмыс</a:t>
            </a:r>
          </a:p>
          <a:p>
            <a:r>
              <a:rPr lang="kk-KZ" sz="4000" dirty="0" smtClean="0"/>
              <a:t>Дескриптор:</a:t>
            </a:r>
          </a:p>
          <a:p>
            <a:r>
              <a:rPr lang="kk-KZ" sz="4000" dirty="0" smtClean="0"/>
              <a:t>Берілген тапсырмаға байланысты диолог құрайды.</a:t>
            </a:r>
          </a:p>
          <a:p>
            <a:r>
              <a:rPr lang="kk-KZ" sz="4000" dirty="0" smtClean="0"/>
              <a:t>Топта диолог құрып, бір-бірімен сөйлеседі.</a:t>
            </a:r>
          </a:p>
          <a:p>
            <a:r>
              <a:rPr lang="kk-KZ" sz="4000" dirty="0" smtClean="0">
                <a:solidFill>
                  <a:srgbClr val="FF0000"/>
                </a:solidFill>
              </a:rPr>
              <a:t>ҚБ:күн, бұлт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587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5400" dirty="0" smtClean="0">
                <a:solidFill>
                  <a:srgbClr val="FF0000"/>
                </a:solidFill>
              </a:rPr>
              <a:t>Жұмбақ шешу</a:t>
            </a:r>
          </a:p>
          <a:p>
            <a:r>
              <a:rPr lang="kk-KZ" sz="3200" dirty="0" smtClean="0"/>
              <a:t>Мойыны- сұрақ белгісі,</a:t>
            </a:r>
          </a:p>
          <a:p>
            <a:r>
              <a:rPr lang="kk-KZ" sz="3200" dirty="0" smtClean="0"/>
              <a:t>Бұл қандай құс?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5706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33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94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5400" dirty="0" smtClean="0">
                <a:solidFill>
                  <a:srgbClr val="7030A0"/>
                </a:solidFill>
              </a:rPr>
              <a:t>Назарларыңызға рахмет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>
                <a:solidFill>
                  <a:srgbClr val="FF0000"/>
                </a:solidFill>
              </a:rPr>
              <a:t/>
            </a:r>
            <a:br>
              <a:rPr lang="kk-KZ" dirty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Тақырыбы: Сұраулы сөйлем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kk-KZ" sz="11100" dirty="0" smtClean="0">
                <a:solidFill>
                  <a:srgbClr val="FF0000"/>
                </a:solidFill>
              </a:rPr>
              <a:t>Сабақтың мақсаты:</a:t>
            </a:r>
          </a:p>
          <a:p>
            <a:pPr marL="45720" indent="0">
              <a:buNone/>
            </a:pPr>
            <a:r>
              <a:rPr lang="kk-KZ" sz="8000" dirty="0" smtClean="0"/>
              <a:t>Күнделікті  өмірде  кездесетін жағдаяттарға  байланысты  сөйлеу мәдениетін  сақтап,  диалогке  қатысу.</a:t>
            </a:r>
          </a:p>
          <a:p>
            <a:pPr marL="45720" indent="0">
              <a:buNone/>
            </a:pPr>
            <a:endParaRPr lang="kk-KZ" sz="8000" dirty="0" smtClean="0"/>
          </a:p>
          <a:p>
            <a:pPr marL="45720" indent="0">
              <a:buNone/>
            </a:pPr>
            <a:r>
              <a:rPr lang="kk-KZ" sz="8000" dirty="0" smtClean="0"/>
              <a:t>Сөйлем  түрлерін  айтылу  мақсатына сәйкес  тыныс  белгілерін  (нүкте,  сұрақ белгісі,  леп  белгісін)  қою.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1392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sz="4000" dirty="0" smtClean="0">
                <a:solidFill>
                  <a:srgbClr val="FF0000"/>
                </a:solidFill>
              </a:rPr>
              <a:t>Психологиялық ахуал</a:t>
            </a:r>
          </a:p>
          <a:p>
            <a:pPr algn="ctr"/>
            <a:endParaRPr lang="kk-KZ" sz="3600" dirty="0" smtClean="0">
              <a:solidFill>
                <a:srgbClr val="FF0000"/>
              </a:solidFill>
            </a:endParaRPr>
          </a:p>
          <a:p>
            <a:r>
              <a:rPr lang="kk-KZ" sz="3200" dirty="0" smtClean="0"/>
              <a:t>Сыныбымыз тап-таза,</a:t>
            </a:r>
          </a:p>
          <a:p>
            <a:r>
              <a:rPr lang="kk-KZ" sz="3200" dirty="0" smtClean="0"/>
              <a:t>Бор да дайын тақтада.</a:t>
            </a:r>
          </a:p>
          <a:p>
            <a:r>
              <a:rPr lang="kk-KZ" sz="3200" dirty="0" smtClean="0"/>
              <a:t>Ойымызды жинақтап,</a:t>
            </a:r>
          </a:p>
          <a:p>
            <a:r>
              <a:rPr lang="kk-KZ" sz="3200" dirty="0" smtClean="0"/>
              <a:t>Отырайық партаға.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907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dirty="0" smtClean="0">
                <a:solidFill>
                  <a:srgbClr val="FF0000"/>
                </a:solidFill>
              </a:rPr>
              <a:t>Топқа бөліну</a:t>
            </a:r>
          </a:p>
          <a:p>
            <a:pPr algn="ctr"/>
            <a:endParaRPr lang="kk-KZ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kk-KZ" sz="4000" dirty="0" smtClean="0">
                <a:solidFill>
                  <a:srgbClr val="7030A0"/>
                </a:solidFill>
              </a:rPr>
              <a:t>Тыныс белгілері арқылы</a:t>
            </a:r>
          </a:p>
          <a:p>
            <a:pPr marL="0" indent="0" algn="ctr">
              <a:buNone/>
            </a:pPr>
            <a:r>
              <a:rPr lang="kk-KZ" sz="6000" b="1" smtClean="0">
                <a:solidFill>
                  <a:srgbClr val="FF0000"/>
                </a:solidFill>
              </a:rPr>
              <a:t>.      </a:t>
            </a:r>
            <a:r>
              <a:rPr lang="kk-KZ" sz="6000" b="1" dirty="0" smtClean="0">
                <a:solidFill>
                  <a:srgbClr val="FF0000"/>
                </a:solidFill>
              </a:rPr>
              <a:t>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1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sz="3600" dirty="0" smtClean="0">
                <a:solidFill>
                  <a:srgbClr val="002060"/>
                </a:solidFill>
              </a:rPr>
              <a:t>Ішкі шеңбер, сыртқы шеңбер әдісі.</a:t>
            </a:r>
          </a:p>
          <a:p>
            <a:pPr marL="0" indent="0">
              <a:buNone/>
            </a:pPr>
            <a:r>
              <a:rPr lang="kk-KZ" sz="3600" dirty="0" smtClean="0">
                <a:solidFill>
                  <a:srgbClr val="002060"/>
                </a:solidFill>
              </a:rPr>
              <a:t>             (топтық жұмыс</a:t>
            </a:r>
            <a:r>
              <a:rPr lang="ru-RU" sz="3600" dirty="0" smtClean="0">
                <a:solidFill>
                  <a:srgbClr val="002060"/>
                </a:solidFill>
              </a:rPr>
              <a:t>)</a:t>
            </a:r>
            <a:endParaRPr lang="kk-KZ" sz="3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Дескриптор:</a:t>
            </a:r>
            <a:r>
              <a:rPr lang="kk-KZ" dirty="0" smtClean="0"/>
              <a:t> </a:t>
            </a:r>
          </a:p>
          <a:p>
            <a:pPr marL="0" indent="0">
              <a:buNone/>
            </a:pPr>
            <a:r>
              <a:rPr lang="kk-KZ" sz="3200" dirty="0" smtClean="0">
                <a:solidFill>
                  <a:srgbClr val="7030A0"/>
                </a:solidFill>
              </a:rPr>
              <a:t>Сұрақ-жауап арқылы үй тапсырмасын тексеру.</a:t>
            </a:r>
          </a:p>
          <a:p>
            <a:pPr marL="0" indent="0">
              <a:buNone/>
            </a:pPr>
            <a:endParaRPr lang="kk-KZ" sz="32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Қб:күн,бұлт.</a:t>
            </a:r>
          </a:p>
        </p:txBody>
      </p:sp>
    </p:spTree>
    <p:extLst>
      <p:ext uri="{BB962C8B-B14F-4D97-AF65-F5344CB8AC3E}">
        <p14:creationId xmlns:p14="http://schemas.microsoft.com/office/powerpoint/2010/main" val="94613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FF0000"/>
                </a:solidFill>
              </a:rPr>
              <a:t>Аялдама әдісі.</a:t>
            </a:r>
          </a:p>
          <a:p>
            <a:pPr marL="0" indent="0" algn="ctr"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Дескриптор:</a:t>
            </a:r>
          </a:p>
          <a:p>
            <a:r>
              <a:rPr lang="kk-KZ" sz="3200" dirty="0" smtClean="0">
                <a:solidFill>
                  <a:srgbClr val="7030A0"/>
                </a:solidFill>
              </a:rPr>
              <a:t>Сұраулы сөйлемдерді құрастырады.</a:t>
            </a:r>
          </a:p>
          <a:p>
            <a:r>
              <a:rPr lang="kk-KZ" sz="3200" dirty="0" smtClean="0">
                <a:solidFill>
                  <a:srgbClr val="7030A0"/>
                </a:solidFill>
              </a:rPr>
              <a:t>Сөйлемді тиісті дауыс ырғағымен оқиды.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ҚБ Күн, бұлт</a:t>
            </a:r>
          </a:p>
        </p:txBody>
      </p:sp>
    </p:spTree>
    <p:extLst>
      <p:ext uri="{BB962C8B-B14F-4D97-AF65-F5344CB8AC3E}">
        <p14:creationId xmlns:p14="http://schemas.microsoft.com/office/powerpoint/2010/main" val="36801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975448"/>
          </a:xfrm>
        </p:spPr>
        <p:txBody>
          <a:bodyPr/>
          <a:lstStyle/>
          <a:p>
            <a:pPr marL="0" indent="0" algn="ctr">
              <a:buNone/>
            </a:pPr>
            <a:r>
              <a:rPr lang="kk-KZ" sz="4000" dirty="0" smtClean="0">
                <a:solidFill>
                  <a:srgbClr val="0070C0"/>
                </a:solidFill>
              </a:rPr>
              <a:t>    Арқаға  арқа. </a:t>
            </a:r>
            <a:r>
              <a:rPr lang="kk-KZ" dirty="0" smtClean="0">
                <a:solidFill>
                  <a:srgbClr val="7030A0"/>
                </a:solidFill>
              </a:rPr>
              <a:t>(Топтық жұмыс</a:t>
            </a:r>
            <a:r>
              <a:rPr lang="ru-RU" dirty="0" smtClean="0">
                <a:solidFill>
                  <a:srgbClr val="7030A0"/>
                </a:solidFill>
              </a:rPr>
              <a:t>)</a:t>
            </a:r>
            <a:endParaRPr lang="kk-KZ" dirty="0" smtClean="0">
              <a:solidFill>
                <a:srgbClr val="7030A0"/>
              </a:solidFill>
            </a:endParaRPr>
          </a:p>
          <a:p>
            <a:r>
              <a:rPr lang="kk-KZ" sz="3200" dirty="0" smtClean="0">
                <a:solidFill>
                  <a:srgbClr val="7030A0"/>
                </a:solidFill>
              </a:rPr>
              <a:t>Дескриптор</a:t>
            </a:r>
            <a:r>
              <a:rPr lang="kk-KZ" dirty="0" smtClean="0">
                <a:solidFill>
                  <a:srgbClr val="7030A0"/>
                </a:solidFill>
              </a:rPr>
              <a:t>: 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Хабарлы  сөйлемді сұраулы сөйлемге дұрыс айналдырып жазады.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Сөйлемнің айтылу мақсатына сәйкес тыныс белгісін қояды.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6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accent6">
                    <a:lumMod val="75000"/>
                  </a:schemeClr>
                </a:solidFill>
              </a:rPr>
              <a:t>Сергіту сәті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5616" y="980728"/>
            <a:ext cx="720080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295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59</TotalTime>
  <Words>163</Words>
  <Application>Microsoft Office PowerPoint</Application>
  <PresentationFormat>Экран (4:3)</PresentationFormat>
  <Paragraphs>43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NewsPrint</vt:lpstr>
      <vt:lpstr>Қарашаның жиырма алтысы</vt:lpstr>
      <vt:lpstr>  Тақырыбы: Сұраулы сөйлем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Сергіту сәті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Сұраулы сөйлем</dc:title>
  <dc:creator>ком</dc:creator>
  <cp:lastModifiedBy>ком</cp:lastModifiedBy>
  <cp:revision>10</cp:revision>
  <dcterms:created xsi:type="dcterms:W3CDTF">2019-11-26T06:08:13Z</dcterms:created>
  <dcterms:modified xsi:type="dcterms:W3CDTF">2020-02-08T06:06:43Z</dcterms:modified>
</cp:coreProperties>
</file>