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1" r:id="rId3"/>
    <p:sldId id="265" r:id="rId4"/>
    <p:sldId id="266" r:id="rId5"/>
    <p:sldId id="268" r:id="rId6"/>
    <p:sldId id="258" r:id="rId7"/>
    <p:sldId id="262" r:id="rId8"/>
    <p:sldId id="267" r:id="rId9"/>
  </p:sldIdLst>
  <p:sldSz cx="9144000" cy="6858000" type="screen4x3"/>
  <p:notesSz cx="6858000" cy="9947275"/>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79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48EC9BEF-4B64-492B-9CD1-A459B604C395}" type="datetimeFigureOut">
              <a:rPr lang="ru-RU" smtClean="0"/>
              <a:pPr/>
              <a:t>24.10.2018</a:t>
            </a:fld>
            <a:endParaRPr lang="ru-RU"/>
          </a:p>
        </p:txBody>
      </p:sp>
      <p:sp>
        <p:nvSpPr>
          <p:cNvPr id="4" name="Образ слайда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05824686-AA64-4AC2-9A5E-7E9FE73611D1}" type="slidenum">
              <a:rPr lang="ru-RU" smtClean="0"/>
              <a:pPr/>
              <a:t>‹#›</a:t>
            </a:fld>
            <a:endParaRPr lang="ru-RU"/>
          </a:p>
        </p:txBody>
      </p:sp>
    </p:spTree>
    <p:extLst>
      <p:ext uri="{BB962C8B-B14F-4D97-AF65-F5344CB8AC3E}">
        <p14:creationId xmlns:p14="http://schemas.microsoft.com/office/powerpoint/2010/main" val="129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824686-AA64-4AC2-9A5E-7E9FE73611D1}" type="slidenum">
              <a:rPr lang="ru-RU" smtClean="0"/>
              <a:pPr/>
              <a:t>2</a:t>
            </a:fld>
            <a:endParaRPr lang="ru-RU"/>
          </a:p>
        </p:txBody>
      </p:sp>
    </p:spTree>
    <p:extLst>
      <p:ext uri="{BB962C8B-B14F-4D97-AF65-F5344CB8AC3E}">
        <p14:creationId xmlns:p14="http://schemas.microsoft.com/office/powerpoint/2010/main" val="339982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5824686-AA64-4AC2-9A5E-7E9FE73611D1}" type="slidenum">
              <a:rPr lang="ru-RU" smtClean="0"/>
              <a:pPr/>
              <a:t>3</a:t>
            </a:fld>
            <a:endParaRPr lang="ru-RU"/>
          </a:p>
        </p:txBody>
      </p:sp>
    </p:spTree>
    <p:extLst>
      <p:ext uri="{BB962C8B-B14F-4D97-AF65-F5344CB8AC3E}">
        <p14:creationId xmlns:p14="http://schemas.microsoft.com/office/powerpoint/2010/main" val="339982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824686-AA64-4AC2-9A5E-7E9FE73611D1}" type="slidenum">
              <a:rPr lang="ru-RU" smtClean="0"/>
              <a:pPr/>
              <a:t>4</a:t>
            </a:fld>
            <a:endParaRPr lang="ru-RU"/>
          </a:p>
        </p:txBody>
      </p:sp>
    </p:spTree>
    <p:extLst>
      <p:ext uri="{BB962C8B-B14F-4D97-AF65-F5344CB8AC3E}">
        <p14:creationId xmlns:p14="http://schemas.microsoft.com/office/powerpoint/2010/main" val="339982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0" y="0"/>
            <a:ext cx="9144000" cy="1928802"/>
          </a:xfrm>
          <a:prstGeom prst="roundRect">
            <a:avLst>
              <a:gd name="adj" fmla="val 1479"/>
            </a:avLst>
          </a:prstGeom>
          <a:solidFill>
            <a:srgbClr val="FFFF66"/>
          </a:solidFill>
          <a:ln w="381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k-KZ" sz="2000" b="1" dirty="0" smtClean="0"/>
          </a:p>
          <a:p>
            <a:pPr algn="ctr"/>
            <a:r>
              <a:rPr lang="kk-KZ" sz="2000" b="1" dirty="0" smtClean="0">
                <a:latin typeface="Times New Roman" pitchFamily="18" charset="0"/>
                <a:cs typeface="Times New Roman" pitchFamily="18" charset="0"/>
              </a:rPr>
              <a:t>Қызылорда облысы Арал ауданы Абай елді мекені</a:t>
            </a:r>
          </a:p>
          <a:p>
            <a:pPr algn="ctr"/>
            <a:r>
              <a:rPr lang="kk-KZ" sz="2000" b="1" dirty="0" smtClean="0"/>
              <a:t> </a:t>
            </a:r>
            <a:r>
              <a:rPr lang="kk-KZ" sz="2000" b="1" dirty="0" smtClean="0">
                <a:latin typeface="Times New Roman" pitchFamily="18" charset="0"/>
                <a:cs typeface="Times New Roman" pitchFamily="18" charset="0"/>
              </a:rPr>
              <a:t>№ 59 орта мектеп</a:t>
            </a:r>
            <a:endParaRPr lang="ru-RU" sz="2000" dirty="0" smtClean="0"/>
          </a:p>
          <a:p>
            <a:pPr lvl="0" algn="ctr"/>
            <a:r>
              <a:rPr lang="kk-KZ" sz="2000" b="1" dirty="0" smtClean="0">
                <a:solidFill>
                  <a:schemeClr val="tx1"/>
                </a:solidFill>
                <a:latin typeface="Times New Roman" pitchFamily="18" charset="0"/>
                <a:ea typeface="Times New Roman" pitchFamily="18" charset="0"/>
                <a:cs typeface="Times New Roman" pitchFamily="18" charset="0"/>
              </a:rPr>
              <a:t>Бастауыш сынып мұғалімі : Сейлова Айнур Ибрагимовна</a:t>
            </a:r>
          </a:p>
          <a:p>
            <a:pPr algn="ctr"/>
            <a:endParaRPr lang="ru-RU" sz="1600" b="1" i="1" dirty="0">
              <a:solidFill>
                <a:schemeClr val="tx1">
                  <a:lumMod val="95000"/>
                  <a:lumOff val="5000"/>
                </a:schemeClr>
              </a:solidFill>
              <a:latin typeface="Times New Roman" pitchFamily="18" charset="0"/>
              <a:cs typeface="Times New Roman" pitchFamily="18" charset="0"/>
            </a:endParaRPr>
          </a:p>
        </p:txBody>
      </p:sp>
      <p:sp>
        <p:nvSpPr>
          <p:cNvPr id="2" name="Прямоугольник 1"/>
          <p:cNvSpPr/>
          <p:nvPr/>
        </p:nvSpPr>
        <p:spPr>
          <a:xfrm>
            <a:off x="928662" y="2500306"/>
            <a:ext cx="7143800" cy="1643074"/>
          </a:xfrm>
          <a:prstGeom prst="rect">
            <a:avLst/>
          </a:prstGeom>
          <a:solidFill>
            <a:srgbClr val="FF0000"/>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400" b="1" i="1" dirty="0" smtClean="0">
                <a:solidFill>
                  <a:schemeClr val="bg1"/>
                </a:solidFill>
                <a:latin typeface="Times New Roman" pitchFamily="18" charset="0"/>
                <a:cs typeface="Times New Roman" pitchFamily="18" charset="0"/>
              </a:rPr>
              <a:t>Сабақ тақырыбы</a:t>
            </a:r>
          </a:p>
          <a:p>
            <a:pPr algn="ctr"/>
            <a:endParaRPr lang="kk-KZ" sz="2400" b="1" i="1" dirty="0" smtClean="0">
              <a:solidFill>
                <a:schemeClr val="bg1"/>
              </a:solidFill>
              <a:latin typeface="Times New Roman" pitchFamily="18" charset="0"/>
              <a:cs typeface="Times New Roman" pitchFamily="18" charset="0"/>
            </a:endParaRPr>
          </a:p>
          <a:p>
            <a:pPr algn="ctr"/>
            <a:r>
              <a:rPr lang="kk-KZ" sz="2400" b="1" i="1" dirty="0">
                <a:solidFill>
                  <a:schemeClr val="bg1"/>
                </a:solidFill>
                <a:latin typeface="Times New Roman" pitchFamily="18" charset="0"/>
                <a:cs typeface="Times New Roman" pitchFamily="18" charset="0"/>
              </a:rPr>
              <a:t>О</a:t>
            </a:r>
            <a:r>
              <a:rPr lang="kk-KZ" sz="2400" b="1" i="1" dirty="0" smtClean="0">
                <a:solidFill>
                  <a:schemeClr val="bg1"/>
                </a:solidFill>
                <a:latin typeface="Times New Roman" pitchFamily="18" charset="0"/>
                <a:cs typeface="Times New Roman" pitchFamily="18" charset="0"/>
              </a:rPr>
              <a:t>қушыларды саусақ ойындары арқылы</a:t>
            </a:r>
          </a:p>
          <a:p>
            <a:pPr algn="ctr"/>
            <a:r>
              <a:rPr lang="kk-KZ" sz="2400" b="1" i="1" dirty="0" smtClean="0">
                <a:solidFill>
                  <a:schemeClr val="bg1"/>
                </a:solidFill>
                <a:latin typeface="Times New Roman" pitchFamily="18" charset="0"/>
                <a:cs typeface="Times New Roman" pitchFamily="18" charset="0"/>
              </a:rPr>
              <a:t>ұсақ қол маторикасын дамыту </a:t>
            </a:r>
            <a:endParaRPr lang="ru-RU" sz="2400" b="1" i="1" dirty="0" smtClean="0">
              <a:solidFill>
                <a:schemeClr val="bg1"/>
              </a:solidFill>
              <a:latin typeface="Times New Roman" pitchFamily="18" charset="0"/>
              <a:cs typeface="Times New Roman" pitchFamily="18" charset="0"/>
            </a:endParaRPr>
          </a:p>
          <a:p>
            <a:pPr algn="ctr"/>
            <a:endParaRPr lang="ru-RU" dirty="0"/>
          </a:p>
        </p:txBody>
      </p:sp>
      <p:pic>
        <p:nvPicPr>
          <p:cNvPr id="14" name="Picture 4" descr="3333"/>
          <p:cNvPicPr>
            <a:picLocks noChangeAspect="1" noChangeArrowheads="1"/>
          </p:cNvPicPr>
          <p:nvPr/>
        </p:nvPicPr>
        <p:blipFill>
          <a:blip r:embed="rId2" cstate="print">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b="12007"/>
          <a:stretch>
            <a:fillRect/>
          </a:stretch>
        </p:blipFill>
        <p:spPr bwMode="auto">
          <a:xfrm>
            <a:off x="0" y="0"/>
            <a:ext cx="1571613" cy="10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0" y="0"/>
            <a:ext cx="2728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225" algn="l"/>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Box 26"/>
          <p:cNvSpPr txBox="1"/>
          <p:nvPr/>
        </p:nvSpPr>
        <p:spPr>
          <a:xfrm>
            <a:off x="2786050" y="3286124"/>
            <a:ext cx="184731" cy="369332"/>
          </a:xfrm>
          <a:prstGeom prst="rect">
            <a:avLst/>
          </a:prstGeom>
          <a:noFill/>
        </p:spPr>
        <p:txBody>
          <a:bodyPr wrap="square" rtlCol="0">
            <a:spAutoFit/>
          </a:bodyPr>
          <a:lstStyle/>
          <a:p>
            <a:endParaRPr lang="ru-RU" dirty="0"/>
          </a:p>
        </p:txBody>
      </p:sp>
      <p:sp>
        <p:nvSpPr>
          <p:cNvPr id="34" name="TextBox 33"/>
          <p:cNvSpPr txBox="1"/>
          <p:nvPr/>
        </p:nvSpPr>
        <p:spPr>
          <a:xfrm>
            <a:off x="3929058" y="1285860"/>
            <a:ext cx="45719" cy="369332"/>
          </a:xfrm>
          <a:prstGeom prst="rect">
            <a:avLst/>
          </a:prstGeom>
          <a:noFill/>
        </p:spPr>
        <p:txBody>
          <a:bodyPr wrap="square" rtlCol="0">
            <a:spAutoFit/>
          </a:bodyPr>
          <a:lstStyle/>
          <a:p>
            <a:endParaRPr lang="ru-RU" dirty="0"/>
          </a:p>
        </p:txBody>
      </p:sp>
      <p:sp>
        <p:nvSpPr>
          <p:cNvPr id="36" name="Прямоугольник 35"/>
          <p:cNvSpPr/>
          <p:nvPr/>
        </p:nvSpPr>
        <p:spPr>
          <a:xfrm>
            <a:off x="214281" y="785794"/>
            <a:ext cx="2071703" cy="707886"/>
          </a:xfrm>
          <a:prstGeom prst="rect">
            <a:avLst/>
          </a:prstGeom>
        </p:spPr>
        <p:txBody>
          <a:bodyPr wrap="square">
            <a:spAutoFit/>
          </a:bodyPr>
          <a:lstStyle/>
          <a:p>
            <a:endParaRPr lang="kk-KZ" sz="2000" b="1" dirty="0" smtClean="0"/>
          </a:p>
          <a:p>
            <a:endParaRPr lang="ru-RU" sz="2000" dirty="0"/>
          </a:p>
        </p:txBody>
      </p:sp>
      <p:pic>
        <p:nvPicPr>
          <p:cNvPr id="38" name="Picture 2" descr="C:\Program Files\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4" y="5786454"/>
            <a:ext cx="1127893" cy="506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2" name="Стрелка вправо 41"/>
          <p:cNvSpPr/>
          <p:nvPr/>
        </p:nvSpPr>
        <p:spPr>
          <a:xfrm flipV="1">
            <a:off x="6572264" y="6000768"/>
            <a:ext cx="50006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4"/>
          <a:srcRect/>
          <a:stretch>
            <a:fillRect/>
          </a:stretch>
        </p:blipFill>
        <p:spPr bwMode="auto">
          <a:xfrm>
            <a:off x="2857488" y="4143380"/>
            <a:ext cx="2881316" cy="1918956"/>
          </a:xfrm>
          <a:prstGeom prst="rect">
            <a:avLst/>
          </a:prstGeom>
          <a:noFill/>
          <a:ln w="9525">
            <a:solidFill>
              <a:srgbClr val="002060"/>
            </a:solidFill>
            <a:miter lim="800000"/>
            <a:headEnd/>
            <a:tailEnd/>
          </a:ln>
          <a:effectLst/>
        </p:spPr>
      </p:pic>
    </p:spTree>
    <p:extLst>
      <p:ext uri="{BB962C8B-B14F-4D97-AF65-F5344CB8AC3E}">
        <p14:creationId xmlns:p14="http://schemas.microsoft.com/office/powerpoint/2010/main" val="66056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457200" y="274638"/>
            <a:ext cx="8472518" cy="4083056"/>
          </a:xfrm>
          <a:effectLst>
            <a:glow rad="228600">
              <a:schemeClr val="accent4">
                <a:satMod val="175000"/>
                <a:alpha val="40000"/>
              </a:schemeClr>
            </a:glow>
          </a:effectLst>
          <a:scene3d>
            <a:camera prst="obliqueTopLeft"/>
            <a:lightRig rig="threePt" dir="t"/>
          </a:scene3d>
        </p:spPr>
        <p:txBody>
          <a:bodyPr>
            <a:normAutofit fontScale="90000"/>
          </a:bodyPr>
          <a:lstStyle/>
          <a:p>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r>
              <a:rPr lang="kk-KZ"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Сабақ мақсаты</a:t>
            </a:r>
            <a:r>
              <a:rPr lang="kk-KZ"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kk-KZ"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kk-KZ"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kk-KZ"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kk-KZ"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Саусақ ойыны арқылы баланың сөйлеуге деген талпынысы мен қабілетін дамытып, ынтасын арттыру</a:t>
            </a:r>
            <a:r>
              <a:rPr lang="kk-KZ" dirty="0" smtClean="0">
                <a:latin typeface="Times New Roman" pitchFamily="18" charset="0"/>
                <a:cs typeface="Times New Roman" pitchFamily="18" charset="0"/>
              </a:rPr>
              <a:t/>
            </a:r>
            <a:br>
              <a:rPr lang="kk-KZ"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Desktop\Айнур\Безымянный.png"/>
          <p:cNvPicPr>
            <a:picLocks noChangeAspect="1" noChangeArrowheads="1"/>
          </p:cNvPicPr>
          <p:nvPr/>
        </p:nvPicPr>
        <p:blipFill>
          <a:blip r:embed="rId3"/>
          <a:srcRect/>
          <a:stretch>
            <a:fillRect/>
          </a:stretch>
        </p:blipFill>
        <p:spPr bwMode="auto">
          <a:xfrm>
            <a:off x="2699792" y="3212976"/>
            <a:ext cx="4345606" cy="2714644"/>
          </a:xfrm>
          <a:prstGeom prst="rect">
            <a:avLst/>
          </a:prstGeom>
          <a:noFill/>
        </p:spPr>
      </p:pic>
      <p:sp>
        <p:nvSpPr>
          <p:cNvPr id="18" name="Заголовок 17"/>
          <p:cNvSpPr>
            <a:spLocks noGrp="1"/>
          </p:cNvSpPr>
          <p:nvPr>
            <p:ph type="title"/>
          </p:nvPr>
        </p:nvSpPr>
        <p:spPr>
          <a:xfrm rot="10800000" flipV="1">
            <a:off x="714348" y="2348880"/>
            <a:ext cx="8001056" cy="1011230"/>
          </a:xfrm>
        </p:spPr>
        <p:txBody>
          <a:bodyPr>
            <a:normAutofit/>
          </a:bodyPr>
          <a:lstStyle/>
          <a:p>
            <a:pPr algn="l"/>
            <a:r>
              <a:rPr lang="kk-KZ" sz="2000" b="1" dirty="0" smtClean="0">
                <a:latin typeface="Times New Roman" pitchFamily="18" charset="0"/>
                <a:cs typeface="Times New Roman" pitchFamily="18" charset="0"/>
              </a:rPr>
              <a:t>- Жан – жақты және қайталанбайтын бейне кім болып шықты?</a:t>
            </a:r>
            <a:br>
              <a:rPr lang="kk-KZ" sz="2000" b="1" dirty="0" smtClean="0">
                <a:latin typeface="Times New Roman" pitchFamily="18" charset="0"/>
                <a:cs typeface="Times New Roman" pitchFamily="18" charset="0"/>
              </a:rPr>
            </a:br>
            <a:r>
              <a:rPr lang="kk-KZ" sz="2000" b="1" dirty="0" smtClean="0">
                <a:latin typeface="Times New Roman" pitchFamily="18" charset="0"/>
                <a:cs typeface="Times New Roman" pitchFamily="18" charset="0"/>
              </a:rPr>
              <a:t>- Сіздер ол бейнеге күліп қарағанда, олар сіздерге қарай қарады?</a:t>
            </a:r>
            <a:endParaRPr lang="ru-RU" sz="2000" b="1" dirty="0">
              <a:latin typeface="Times New Roman" pitchFamily="18" charset="0"/>
              <a:cs typeface="Times New Roman" pitchFamily="18" charset="0"/>
            </a:endParaRPr>
          </a:p>
        </p:txBody>
      </p:sp>
      <p:sp>
        <p:nvSpPr>
          <p:cNvPr id="17" name="Текст 16"/>
          <p:cNvSpPr>
            <a:spLocks noGrp="1"/>
          </p:cNvSpPr>
          <p:nvPr>
            <p:ph type="body" idx="4294967295"/>
          </p:nvPr>
        </p:nvSpPr>
        <p:spPr>
          <a:xfrm>
            <a:off x="714348" y="357166"/>
            <a:ext cx="7772400" cy="500065"/>
          </a:xfrm>
        </p:spPr>
        <p:txBody>
          <a:bodyPr>
            <a:noAutofit/>
          </a:bodyPr>
          <a:lstStyle/>
          <a:p>
            <a:pPr algn="ctr"/>
            <a:r>
              <a:rPr lang="kk-KZ"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“Сиқырлы қобдиша” жаттығуы</a:t>
            </a:r>
          </a:p>
          <a:p>
            <a:pPr algn="ctr"/>
            <a:r>
              <a:rPr lang="kk-KZ"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Мақсаты: </a:t>
            </a:r>
            <a:r>
              <a:rPr lang="kk-KZ"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қатысушылар арасында жағымды көңіл күй қалыптастыру, бір – біріне жақындастыру.</a:t>
            </a:r>
            <a:endParaRPr lang="ru-RU"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Текст 16"/>
          <p:cNvSpPr txBox="1">
            <a:spLocks/>
          </p:cNvSpPr>
          <p:nvPr/>
        </p:nvSpPr>
        <p:spPr>
          <a:xfrm>
            <a:off x="714348" y="5466320"/>
            <a:ext cx="7772400" cy="123553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Әрқайсысымыз әлемді жарқын және</a:t>
            </a:r>
          </a:p>
          <a:p>
            <a:pPr marL="342900" marR="0" lvl="0" indent="-342900" algn="ctr" defTabSz="914400" rtl="0" eaLnBrk="1" fontAlgn="auto" latinLnBrk="0" hangingPunct="1">
              <a:lnSpc>
                <a:spcPct val="100000"/>
              </a:lnSpc>
              <a:spcBef>
                <a:spcPct val="20000"/>
              </a:spcBef>
              <a:spcAft>
                <a:spcPts val="0"/>
              </a:spcAft>
              <a:buClrTx/>
              <a:buSzTx/>
              <a:tabLst/>
              <a:defRPr/>
            </a:pPr>
            <a:r>
              <a:rPr lang="kk-KZ"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ш</a:t>
            </a:r>
            <a:r>
              <a:rPr kumimoji="0" lang="kk-KZ"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уақты етеміз !</a:t>
            </a:r>
            <a:endParaRPr kumimoji="0" lang="ru-RU"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ctrTitle"/>
          </p:nvPr>
        </p:nvSpPr>
        <p:spPr>
          <a:xfrm>
            <a:off x="714348" y="214290"/>
            <a:ext cx="7643866" cy="3357586"/>
          </a:xfrm>
        </p:spPr>
        <p:txBody>
          <a:bodyPr>
            <a:normAutofit fontScale="90000"/>
          </a:bodyPr>
          <a:lstStyle/>
          <a:p>
            <a:pPr algn="l"/>
            <a:r>
              <a:rPr lang="kk-KZ" dirty="0" smtClean="0"/>
              <a:t/>
            </a:r>
            <a:br>
              <a:rPr lang="kk-KZ" dirty="0" smtClean="0"/>
            </a:br>
            <a:r>
              <a:rPr lang="kk-KZ" dirty="0" smtClean="0">
                <a:latin typeface="Times New Roman" pitchFamily="18" charset="0"/>
                <a:cs typeface="Times New Roman" pitchFamily="18" charset="0"/>
              </a:rPr>
              <a:t>           </a:t>
            </a:r>
            <a:r>
              <a:rPr lang="kk-KZ"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“Дәмді </a:t>
            </a:r>
            <a:r>
              <a:rPr lang="kk-KZ"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коктейль</a:t>
            </a:r>
            <a:r>
              <a:rPr lang="kk-KZ"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ойыны</a:t>
            </a:r>
            <a:br>
              <a:rPr lang="kk-KZ"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dirty="0" smtClean="0"/>
              <a:t/>
            </a:r>
            <a:br>
              <a:rPr lang="kk-KZ" dirty="0" smtClean="0"/>
            </a:br>
            <a:r>
              <a:rPr lang="kk-KZ" sz="2200" b="1" dirty="0" smtClean="0">
                <a:latin typeface="Times New Roman" pitchFamily="18" charset="0"/>
                <a:cs typeface="Times New Roman" pitchFamily="18" charset="0"/>
              </a:rPr>
              <a:t>Мақсаты: </a:t>
            </a:r>
            <a:r>
              <a:rPr lang="kk-KZ" sz="2200" dirty="0" smtClean="0">
                <a:latin typeface="Times New Roman" pitchFamily="18" charset="0"/>
                <a:cs typeface="Times New Roman" pitchFamily="18" charset="0"/>
              </a:rPr>
              <a:t>қолдың, саусақтың қимылдарын үйлесімді дамыту.</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kk-KZ" sz="2200" b="1" dirty="0" smtClean="0">
                <a:latin typeface="Times New Roman" pitchFamily="18" charset="0"/>
                <a:cs typeface="Times New Roman" pitchFamily="18" charset="0"/>
              </a:rPr>
              <a:t>Жүргізілуі: </a:t>
            </a:r>
            <a:r>
              <a:rPr lang="kk-KZ" sz="2200" dirty="0" smtClean="0">
                <a:latin typeface="Times New Roman" pitchFamily="18" charset="0"/>
                <a:cs typeface="Times New Roman" pitchFamily="18" charset="0"/>
              </a:rPr>
              <a:t>қатысушыларды екі топқа бөлеміз. Алдарына ақ қағаз, әр түсті бор, қағаз үстіне тұз беріп, сонымен жұмыс жасату. Ең алдымен топтағы қатысушылар тұзды бөліп алып, өзіне ұнайтын бордың түсін таңдап, сол арқылы тұзды бояйды. Әр түске боялған тұзды шыны құтыға салып коктель әзірлейді. Дайын болған дәмді коктельді жақсы тілек айтып бір – біріне ұсынады.</a:t>
            </a:r>
            <a:r>
              <a:rPr lang="ru-RU" dirty="0" smtClean="0"/>
              <a:t/>
            </a:r>
            <a:br>
              <a:rPr lang="ru-RU" dirty="0" smtClean="0"/>
            </a:br>
            <a:endParaRPr lang="ru-RU" dirty="0"/>
          </a:p>
        </p:txBody>
      </p:sp>
      <p:pic>
        <p:nvPicPr>
          <p:cNvPr id="3074" name="Picture 2" descr="C:\Users\User\Desktop\Айнур\800px_COLOURBOX2529099.jpg"/>
          <p:cNvPicPr>
            <a:picLocks noChangeAspect="1" noChangeArrowheads="1"/>
          </p:cNvPicPr>
          <p:nvPr/>
        </p:nvPicPr>
        <p:blipFill>
          <a:blip r:embed="rId5" cstate="print"/>
          <a:srcRect/>
          <a:stretch>
            <a:fillRect/>
          </a:stretch>
        </p:blipFill>
        <p:spPr bwMode="auto">
          <a:xfrm>
            <a:off x="1259632" y="3669999"/>
            <a:ext cx="1620837" cy="2432776"/>
          </a:xfrm>
          <a:prstGeom prst="rect">
            <a:avLst/>
          </a:prstGeom>
          <a:noFill/>
        </p:spPr>
      </p:pic>
      <p:pic>
        <p:nvPicPr>
          <p:cNvPr id="14" name="Picture 2" descr="C:\Users\User\Desktop\Айнур\800px_COLOURBOX2529099.jpg"/>
          <p:cNvPicPr>
            <a:picLocks noChangeAspect="1" noChangeArrowheads="1"/>
          </p:cNvPicPr>
          <p:nvPr/>
        </p:nvPicPr>
        <p:blipFill>
          <a:blip r:embed="rId5" cstate="print"/>
          <a:srcRect/>
          <a:stretch>
            <a:fillRect/>
          </a:stretch>
        </p:blipFill>
        <p:spPr bwMode="auto">
          <a:xfrm>
            <a:off x="5429256" y="3643314"/>
            <a:ext cx="1620837" cy="2432776"/>
          </a:xfrm>
          <a:prstGeom prst="rect">
            <a:avLst/>
          </a:prstGeom>
          <a:noFill/>
        </p:spPr>
      </p:pic>
      <p:pic>
        <p:nvPicPr>
          <p:cNvPr id="3" name="asylbek_ensepov_-_detstvo_kazakhskiy_kyuy_(zaycev.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4" name="asylbek_ensepov_-_detstvo_kazakhskiy_kyuy_(zaycev.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554468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7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117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2656"/>
            <a:ext cx="8229600" cy="6126163"/>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kk-KZ" sz="2000" b="1" dirty="0">
                <a:solidFill>
                  <a:srgbClr val="FF00FF"/>
                </a:solidFill>
                <a:latin typeface="Times New Roman" pitchFamily="18" charset="0"/>
                <a:ea typeface="Calibri"/>
                <a:cs typeface="Times New Roman" pitchFamily="18" charset="0"/>
              </a:rPr>
              <a:t>Қ</a:t>
            </a:r>
            <a:r>
              <a:rPr lang="ru-RU" sz="2000" b="1" dirty="0" err="1">
                <a:solidFill>
                  <a:srgbClr val="FF00FF"/>
                </a:solidFill>
                <a:latin typeface="Times New Roman" pitchFamily="18" charset="0"/>
                <a:ea typeface="Calibri"/>
                <a:cs typeface="Times New Roman" pitchFamily="18" charset="0"/>
              </a:rPr>
              <a:t>ызыл</a:t>
            </a:r>
            <a:r>
              <a:rPr lang="kk-KZ" sz="2000" b="1" dirty="0">
                <a:solidFill>
                  <a:srgbClr val="FF00FF"/>
                </a:solidFill>
                <a:latin typeface="Times New Roman" pitchFamily="18" charset="0"/>
                <a:ea typeface="Calibri"/>
                <a:cs typeface="Times New Roman" pitchFamily="18" charset="0"/>
              </a:rPr>
              <a:t>т</a:t>
            </a:r>
            <a:r>
              <a:rPr lang="ru-RU" sz="2000" b="1" dirty="0">
                <a:solidFill>
                  <a:srgbClr val="FF00FF"/>
                </a:solidFill>
                <a:latin typeface="Times New Roman" pitchFamily="18" charset="0"/>
                <a:ea typeface="Calibri"/>
                <a:cs typeface="Times New Roman" pitchFamily="18" charset="0"/>
              </a:rPr>
              <a:t> </a:t>
            </a:r>
            <a:r>
              <a:rPr lang="ru-RU" sz="2000" b="1" dirty="0" err="1">
                <a:solidFill>
                  <a:srgbClr val="FF00FF"/>
                </a:solidFill>
                <a:latin typeface="Times New Roman" pitchFamily="18" charset="0"/>
                <a:ea typeface="Calibri"/>
                <a:cs typeface="Times New Roman" pitchFamily="18" charset="0"/>
              </a:rPr>
              <a:t>түс</a:t>
            </a:r>
            <a:r>
              <a:rPr lang="ru-RU" sz="2000" dirty="0">
                <a:solidFill>
                  <a:srgbClr val="000000"/>
                </a:solidFill>
                <a:latin typeface="Times New Roman" pitchFamily="18" charset="0"/>
                <a:ea typeface="Calibri"/>
                <a:cs typeface="Times New Roman" pitchFamily="18" charset="0"/>
              </a:rPr>
              <a:t/>
            </a:r>
            <a:br>
              <a:rPr lang="ru-RU" sz="2000" dirty="0">
                <a:solidFill>
                  <a:srgbClr val="000000"/>
                </a:solidFill>
                <a:latin typeface="Times New Roman" pitchFamily="18" charset="0"/>
                <a:ea typeface="Calibri"/>
                <a:cs typeface="Times New Roman" pitchFamily="18" charset="0"/>
              </a:rPr>
            </a:br>
            <a:r>
              <a:rPr lang="ru-RU" sz="2000" b="1" dirty="0" err="1">
                <a:solidFill>
                  <a:srgbClr val="FF0066"/>
                </a:solidFill>
                <a:latin typeface="Times New Roman" pitchFamily="18" charset="0"/>
                <a:ea typeface="Calibri"/>
                <a:cs typeface="Times New Roman" pitchFamily="18" charset="0"/>
              </a:rPr>
              <a:t>Биязылық</a:t>
            </a:r>
            <a:r>
              <a:rPr lang="ru-RU" sz="2000" b="1" dirty="0">
                <a:solidFill>
                  <a:srgbClr val="FF0066"/>
                </a:solidFill>
                <a:latin typeface="Times New Roman" pitchFamily="18" charset="0"/>
                <a:ea typeface="Calibri"/>
                <a:cs typeface="Times New Roman" pitchFamily="18" charset="0"/>
              </a:rPr>
              <a:t> пен </a:t>
            </a:r>
            <a:r>
              <a:rPr lang="ru-RU" sz="2000" b="1" dirty="0" err="1">
                <a:solidFill>
                  <a:srgbClr val="FF0066"/>
                </a:solidFill>
                <a:latin typeface="Times New Roman" pitchFamily="18" charset="0"/>
                <a:ea typeface="Calibri"/>
                <a:cs typeface="Times New Roman" pitchFamily="18" charset="0"/>
              </a:rPr>
              <a:t>жылылық</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түсі</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Бұл</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түс</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позитивті</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ойлау</a:t>
            </a:r>
            <a:r>
              <a:rPr lang="ru-RU" sz="2000" b="1" dirty="0">
                <a:solidFill>
                  <a:srgbClr val="FF0066"/>
                </a:solidFill>
                <a:latin typeface="Times New Roman" pitchFamily="18" charset="0"/>
                <a:ea typeface="Calibri"/>
                <a:cs typeface="Times New Roman" pitchFamily="18" charset="0"/>
              </a:rPr>
              <a:t> мен </a:t>
            </a:r>
            <a:r>
              <a:rPr lang="ru-RU" sz="2000" b="1" dirty="0" err="1">
                <a:solidFill>
                  <a:srgbClr val="FF0066"/>
                </a:solidFill>
                <a:latin typeface="Times New Roman" pitchFamily="18" charset="0"/>
                <a:ea typeface="Calibri"/>
                <a:cs typeface="Times New Roman" pitchFamily="18" charset="0"/>
              </a:rPr>
              <a:t>жақсылыққа</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ұмтылуға</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шақырады</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Әңгімелесушілер</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арасындағы</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ұяңдықты</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жояды</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Кейбір</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кезде</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тіпті</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шаттық</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сезімге</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бөлейді</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Өмірді</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позитивті</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қабылдау</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негізі</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балалық</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шақпен</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байланыста</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жатыр</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Интерьерде</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қолданылған</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алқызыл</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түс</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тыныштандыратын</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қасиетке</a:t>
            </a:r>
            <a:r>
              <a:rPr lang="ru-RU" sz="2000" b="1" dirty="0">
                <a:solidFill>
                  <a:srgbClr val="FF0066"/>
                </a:solidFill>
                <a:latin typeface="Times New Roman" pitchFamily="18" charset="0"/>
                <a:ea typeface="Calibri"/>
                <a:cs typeface="Times New Roman" pitchFamily="18" charset="0"/>
              </a:rPr>
              <a:t> </a:t>
            </a:r>
            <a:r>
              <a:rPr lang="ru-RU" sz="2000" b="1" dirty="0" err="1">
                <a:solidFill>
                  <a:srgbClr val="FF0066"/>
                </a:solidFill>
                <a:latin typeface="Times New Roman" pitchFamily="18" charset="0"/>
                <a:ea typeface="Calibri"/>
                <a:cs typeface="Times New Roman" pitchFamily="18" charset="0"/>
              </a:rPr>
              <a:t>ие</a:t>
            </a:r>
            <a:r>
              <a:rPr lang="ru-RU" sz="2000" b="1" dirty="0">
                <a:solidFill>
                  <a:srgbClr val="FF0066"/>
                </a:solidFill>
                <a:latin typeface="Times New Roman" pitchFamily="18" charset="0"/>
                <a:ea typeface="Calibri"/>
                <a:cs typeface="Times New Roman" pitchFamily="18" charset="0"/>
              </a:rPr>
              <a:t>.</a:t>
            </a:r>
            <a:r>
              <a:rPr lang="ru-RU" sz="2000" dirty="0">
                <a:solidFill>
                  <a:srgbClr val="000000"/>
                </a:solidFill>
                <a:latin typeface="Times New Roman" pitchFamily="18" charset="0"/>
                <a:ea typeface="Calibri"/>
                <a:cs typeface="Times New Roman" pitchFamily="18" charset="0"/>
              </a:rPr>
              <a:t> </a:t>
            </a:r>
            <a:endParaRPr lang="ru-RU" sz="2000" dirty="0" smtClean="0">
              <a:solidFill>
                <a:srgbClr val="000000"/>
              </a:solidFill>
              <a:latin typeface="Times New Roman" pitchFamily="18" charset="0"/>
              <a:ea typeface="Calibri"/>
              <a:cs typeface="Times New Roman" pitchFamily="18" charset="0"/>
            </a:endParaRPr>
          </a:p>
          <a:p>
            <a:r>
              <a:rPr lang="ru-RU" sz="2000" b="1" dirty="0" err="1">
                <a:solidFill>
                  <a:srgbClr val="00B050"/>
                </a:solidFill>
                <a:latin typeface="Times New Roman" pitchFamily="18" charset="0"/>
                <a:ea typeface="Calibri"/>
                <a:cs typeface="Times New Roman" pitchFamily="18" charset="0"/>
              </a:rPr>
              <a:t>Жасыл</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түс</a:t>
            </a:r>
            <a:r>
              <a:rPr lang="ru-RU" sz="2000" b="1" dirty="0">
                <a:solidFill>
                  <a:srgbClr val="00B050"/>
                </a:solidFill>
                <a:latin typeface="Times New Roman" pitchFamily="18" charset="0"/>
                <a:ea typeface="Calibri"/>
                <a:cs typeface="Times New Roman" pitchFamily="18" charset="0"/>
              </a:rPr>
              <a:t/>
            </a:r>
            <a:br>
              <a:rPr lang="ru-RU" sz="2000" b="1" dirty="0">
                <a:solidFill>
                  <a:srgbClr val="00B050"/>
                </a:solidFill>
                <a:latin typeface="Times New Roman" pitchFamily="18" charset="0"/>
                <a:ea typeface="Calibri"/>
                <a:cs typeface="Times New Roman" pitchFamily="18" charset="0"/>
              </a:rPr>
            </a:br>
            <a:r>
              <a:rPr lang="ru-RU" sz="2000" b="1" dirty="0" err="1">
                <a:solidFill>
                  <a:srgbClr val="00B050"/>
                </a:solidFill>
                <a:latin typeface="Times New Roman" pitchFamily="18" charset="0"/>
                <a:ea typeface="Calibri"/>
                <a:cs typeface="Times New Roman" pitchFamily="18" charset="0"/>
              </a:rPr>
              <a:t>Өз-өзін</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сыйлау</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табандылық</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тұрақтылық</a:t>
            </a:r>
            <a:r>
              <a:rPr lang="ru-RU" sz="2000" b="1" dirty="0">
                <a:solidFill>
                  <a:srgbClr val="00B050"/>
                </a:solidFill>
                <a:latin typeface="Times New Roman" pitchFamily="18" charset="0"/>
                <a:ea typeface="Calibri"/>
                <a:cs typeface="Times New Roman" pitchFamily="18" charset="0"/>
              </a:rPr>
              <a:t> пен </a:t>
            </a:r>
            <a:r>
              <a:rPr lang="ru-RU" sz="2000" b="1" dirty="0" err="1">
                <a:solidFill>
                  <a:srgbClr val="00B050"/>
                </a:solidFill>
                <a:latin typeface="Times New Roman" pitchFamily="18" charset="0"/>
                <a:ea typeface="Calibri"/>
                <a:cs typeface="Times New Roman" pitchFamily="18" charset="0"/>
              </a:rPr>
              <a:t>табиғилық</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түсі</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Өз-өзімен</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шынайы</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адамның</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тектіліктің</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белгісі</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Жасыл</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түсті</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киімдерге</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құмар</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адамдар</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әділетті</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өзін</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өзі</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басқара</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алатын</a:t>
            </a:r>
            <a:r>
              <a:rPr lang="ru-RU" sz="2000" b="1" dirty="0">
                <a:solidFill>
                  <a:srgbClr val="00B050"/>
                </a:solidFill>
                <a:latin typeface="Times New Roman" pitchFamily="18" charset="0"/>
                <a:ea typeface="Calibri"/>
                <a:cs typeface="Times New Roman" pitchFamily="18" charset="0"/>
              </a:rPr>
              <a:t> </a:t>
            </a:r>
            <a:r>
              <a:rPr lang="ru-RU" sz="2000" b="1" dirty="0" err="1">
                <a:solidFill>
                  <a:srgbClr val="00B050"/>
                </a:solidFill>
                <a:latin typeface="Times New Roman" pitchFamily="18" charset="0"/>
                <a:ea typeface="Calibri"/>
                <a:cs typeface="Times New Roman" pitchFamily="18" charset="0"/>
              </a:rPr>
              <a:t>адамдар</a:t>
            </a:r>
            <a:r>
              <a:rPr lang="ru-RU" sz="2000" b="1" dirty="0">
                <a:solidFill>
                  <a:srgbClr val="00B050"/>
                </a:solidFill>
                <a:latin typeface="Times New Roman" pitchFamily="18" charset="0"/>
                <a:ea typeface="Calibri"/>
                <a:cs typeface="Times New Roman" pitchFamily="18" charset="0"/>
              </a:rPr>
              <a:t>. </a:t>
            </a:r>
            <a:endParaRPr lang="ru-RU" sz="2000" b="1" dirty="0" smtClean="0">
              <a:solidFill>
                <a:srgbClr val="00B050"/>
              </a:solidFill>
              <a:latin typeface="Times New Roman" pitchFamily="18" charset="0"/>
              <a:ea typeface="Calibri"/>
              <a:cs typeface="Times New Roman" pitchFamily="18" charset="0"/>
            </a:endParaRPr>
          </a:p>
          <a:p>
            <a:r>
              <a:rPr lang="ru-RU" sz="2000" b="1" dirty="0">
                <a:solidFill>
                  <a:srgbClr val="000080"/>
                </a:solidFill>
                <a:ea typeface="Calibri"/>
                <a:cs typeface="Times New Roman"/>
              </a:rPr>
              <a:t>. </a:t>
            </a:r>
            <a:r>
              <a:rPr lang="ru-RU" sz="2000" b="1" dirty="0" err="1">
                <a:solidFill>
                  <a:schemeClr val="tx2"/>
                </a:solidFill>
                <a:latin typeface="Times New Roman" pitchFamily="18" charset="0"/>
                <a:ea typeface="Calibri"/>
                <a:cs typeface="Times New Roman" pitchFamily="18" charset="0"/>
              </a:rPr>
              <a:t>Көк</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түс</a:t>
            </a:r>
            <a:r>
              <a:rPr lang="ru-RU" sz="2000" b="1" dirty="0">
                <a:solidFill>
                  <a:schemeClr val="tx2"/>
                </a:solidFill>
                <a:latin typeface="Times New Roman" pitchFamily="18" charset="0"/>
                <a:ea typeface="Calibri"/>
                <a:cs typeface="Times New Roman" pitchFamily="18" charset="0"/>
              </a:rPr>
              <a:t/>
            </a:r>
            <a:br>
              <a:rPr lang="ru-RU" sz="2000" b="1" dirty="0">
                <a:solidFill>
                  <a:schemeClr val="tx2"/>
                </a:solidFill>
                <a:latin typeface="Times New Roman" pitchFamily="18" charset="0"/>
                <a:ea typeface="Calibri"/>
                <a:cs typeface="Times New Roman" pitchFamily="18" charset="0"/>
              </a:rPr>
            </a:br>
            <a:r>
              <a:rPr lang="ru-RU" sz="2000" b="1" dirty="0" err="1">
                <a:solidFill>
                  <a:schemeClr val="tx2"/>
                </a:solidFill>
                <a:latin typeface="Times New Roman" pitchFamily="18" charset="0"/>
                <a:ea typeface="Calibri"/>
                <a:cs typeface="Times New Roman" pitchFamily="18" charset="0"/>
              </a:rPr>
              <a:t>Егер</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сіз</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өзіңіздің</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эстетикалық</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тәрбиеңізді</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көрсеткіңіз</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келсе</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көк</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түсті</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таңдаңыз</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Бұл</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түс</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кездесуге</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барғанда</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өте</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ыңғайлы</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Беріктік</a:t>
            </a:r>
            <a:r>
              <a:rPr lang="ru-RU" sz="2000" b="1" dirty="0">
                <a:solidFill>
                  <a:schemeClr val="tx2"/>
                </a:solidFill>
                <a:latin typeface="Times New Roman" pitchFamily="18" charset="0"/>
                <a:ea typeface="Calibri"/>
                <a:cs typeface="Times New Roman" pitchFamily="18" charset="0"/>
              </a:rPr>
              <a:t> пен </a:t>
            </a:r>
            <a:r>
              <a:rPr lang="ru-RU" sz="2000" b="1" dirty="0" err="1">
                <a:solidFill>
                  <a:schemeClr val="tx2"/>
                </a:solidFill>
                <a:latin typeface="Times New Roman" pitchFamily="18" charset="0"/>
                <a:ea typeface="Calibri"/>
                <a:cs typeface="Times New Roman" pitchFamily="18" charset="0"/>
              </a:rPr>
              <a:t>игіліктің</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тұрақтылыққа</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ұмтылыстың</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белгісі</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Бұл</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түс</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бір</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уақыт</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өмірдің</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мәнін</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іздеуге</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өз</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ойларыңды</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ретке</a:t>
            </a:r>
            <a:r>
              <a:rPr lang="ru-RU" sz="2000" b="1" dirty="0">
                <a:solidFill>
                  <a:schemeClr val="tx2"/>
                </a:solidFill>
                <a:latin typeface="Times New Roman" pitchFamily="18" charset="0"/>
                <a:ea typeface="Calibri"/>
                <a:cs typeface="Times New Roman" pitchFamily="18" charset="0"/>
              </a:rPr>
              <a:t> </a:t>
            </a:r>
            <a:r>
              <a:rPr lang="ru-RU" sz="2000" b="1" dirty="0" err="1">
                <a:solidFill>
                  <a:schemeClr val="tx2"/>
                </a:solidFill>
                <a:latin typeface="Times New Roman" pitchFamily="18" charset="0"/>
                <a:ea typeface="Calibri"/>
                <a:cs typeface="Times New Roman" pitchFamily="18" charset="0"/>
              </a:rPr>
              <a:t>келтіруге</a:t>
            </a:r>
            <a:r>
              <a:rPr lang="ru-RU" sz="2000" b="1" dirty="0">
                <a:solidFill>
                  <a:schemeClr val="tx2"/>
                </a:solidFill>
                <a:latin typeface="Times New Roman" pitchFamily="18" charset="0"/>
                <a:ea typeface="Calibri"/>
                <a:cs typeface="Times New Roman" pitchFamily="18" charset="0"/>
              </a:rPr>
              <a:t> </a:t>
            </a:r>
            <a:r>
              <a:rPr lang="ru-RU" sz="2000" b="1" dirty="0" err="1" smtClean="0">
                <a:solidFill>
                  <a:schemeClr val="tx2"/>
                </a:solidFill>
                <a:latin typeface="Times New Roman" pitchFamily="18" charset="0"/>
                <a:ea typeface="Calibri"/>
                <a:cs typeface="Times New Roman" pitchFamily="18" charset="0"/>
              </a:rPr>
              <a:t>итермелейді</a:t>
            </a:r>
            <a:r>
              <a:rPr lang="ru-RU" sz="2000" b="1" dirty="0" smtClean="0">
                <a:solidFill>
                  <a:schemeClr val="tx2"/>
                </a:solidFill>
                <a:latin typeface="Times New Roman" pitchFamily="18" charset="0"/>
                <a:ea typeface="Calibri"/>
                <a:cs typeface="Times New Roman" pitchFamily="18" charset="0"/>
              </a:rPr>
              <a:t>.</a:t>
            </a:r>
          </a:p>
          <a:p>
            <a:r>
              <a:rPr lang="ru-RU" sz="2000" b="1" dirty="0">
                <a:solidFill>
                  <a:srgbClr val="FFFF00"/>
                </a:solidFill>
                <a:latin typeface="Times New Roman" pitchFamily="18" charset="0"/>
                <a:ea typeface="Calibri"/>
                <a:cs typeface="Times New Roman" pitchFamily="18" charset="0"/>
              </a:rPr>
              <a:t>Сары </a:t>
            </a:r>
            <a:r>
              <a:rPr lang="ru-RU" sz="2000" b="1" dirty="0" err="1">
                <a:solidFill>
                  <a:srgbClr val="FFFF00"/>
                </a:solidFill>
                <a:latin typeface="Times New Roman" pitchFamily="18" charset="0"/>
                <a:ea typeface="Calibri"/>
                <a:cs typeface="Times New Roman" pitchFamily="18" charset="0"/>
              </a:rPr>
              <a:t>түс</a:t>
            </a:r>
            <a:r>
              <a:rPr lang="ru-RU" sz="2000" b="1" dirty="0">
                <a:solidFill>
                  <a:srgbClr val="FFFF00"/>
                </a:solidFill>
                <a:latin typeface="Times New Roman" pitchFamily="18" charset="0"/>
                <a:ea typeface="Calibri"/>
                <a:cs typeface="Times New Roman" pitchFamily="18" charset="0"/>
              </a:rPr>
              <a:t/>
            </a:r>
            <a:br>
              <a:rPr lang="ru-RU" sz="2000" b="1" dirty="0">
                <a:solidFill>
                  <a:srgbClr val="FFFF00"/>
                </a:solidFill>
                <a:latin typeface="Times New Roman" pitchFamily="18" charset="0"/>
                <a:ea typeface="Calibri"/>
                <a:cs typeface="Times New Roman" pitchFamily="18" charset="0"/>
              </a:rPr>
            </a:br>
            <a:r>
              <a:rPr lang="ru-RU" sz="2000" b="1" dirty="0">
                <a:solidFill>
                  <a:srgbClr val="FFFF00"/>
                </a:solidFill>
                <a:latin typeface="Times New Roman" pitchFamily="18" charset="0"/>
                <a:ea typeface="Calibri"/>
                <a:cs typeface="Times New Roman" pitchFamily="18" charset="0"/>
              </a:rPr>
              <a:t>Ой </a:t>
            </a:r>
            <a:r>
              <a:rPr lang="ru-RU" sz="2000" b="1" dirty="0" err="1">
                <a:solidFill>
                  <a:srgbClr val="FFFF00"/>
                </a:solidFill>
                <a:latin typeface="Times New Roman" pitchFamily="18" charset="0"/>
                <a:ea typeface="Calibri"/>
                <a:cs typeface="Times New Roman" pitchFamily="18" charset="0"/>
              </a:rPr>
              <a:t>әрекетіне</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жақсы</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әсер</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етеді</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Шамалы</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әлдендіріп</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интеллектуалды</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жұмыста</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көмектеседі</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Жаңа</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идеялар</a:t>
            </a:r>
            <a:r>
              <a:rPr lang="ru-RU" sz="2000" b="1" dirty="0">
                <a:solidFill>
                  <a:srgbClr val="FFFF00"/>
                </a:solidFill>
                <a:latin typeface="Times New Roman" pitchFamily="18" charset="0"/>
                <a:ea typeface="Calibri"/>
                <a:cs typeface="Times New Roman" pitchFamily="18" charset="0"/>
              </a:rPr>
              <a:t> мен </a:t>
            </a:r>
            <a:r>
              <a:rPr lang="ru-RU" sz="2000" b="1" dirty="0" err="1">
                <a:solidFill>
                  <a:srgbClr val="FFFF00"/>
                </a:solidFill>
                <a:latin typeface="Times New Roman" pitchFamily="18" charset="0"/>
                <a:ea typeface="Calibri"/>
                <a:cs typeface="Times New Roman" pitchFamily="18" charset="0"/>
              </a:rPr>
              <a:t>адамдардың</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көзқарасын</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оң</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қабылдауға</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жәрдемдеседі</a:t>
            </a:r>
            <a:r>
              <a:rPr lang="ru-RU" sz="2000" b="1" dirty="0">
                <a:solidFill>
                  <a:srgbClr val="FFFF00"/>
                </a:solidFill>
                <a:latin typeface="Times New Roman" pitchFamily="18" charset="0"/>
                <a:ea typeface="Calibri"/>
                <a:cs typeface="Times New Roman" pitchFamily="18" charset="0"/>
              </a:rPr>
              <a:t>. Оптимизм </a:t>
            </a:r>
            <a:r>
              <a:rPr lang="ru-RU" sz="2000" b="1" dirty="0" err="1">
                <a:solidFill>
                  <a:srgbClr val="FFFF00"/>
                </a:solidFill>
                <a:latin typeface="Times New Roman" pitchFamily="18" charset="0"/>
                <a:ea typeface="Calibri"/>
                <a:cs typeface="Times New Roman" pitchFamily="18" charset="0"/>
              </a:rPr>
              <a:t>түсі</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Шабыт</a:t>
            </a:r>
            <a:r>
              <a:rPr lang="ru-RU" sz="2000" b="1" dirty="0">
                <a:solidFill>
                  <a:srgbClr val="FFFF00"/>
                </a:solidFill>
                <a:latin typeface="Times New Roman" pitchFamily="18" charset="0"/>
                <a:ea typeface="Calibri"/>
                <a:cs typeface="Times New Roman" pitchFamily="18" charset="0"/>
              </a:rPr>
              <a:t> пен </a:t>
            </a:r>
            <a:r>
              <a:rPr lang="ru-RU" sz="2000" b="1" dirty="0" err="1">
                <a:solidFill>
                  <a:srgbClr val="FFFF00"/>
                </a:solidFill>
                <a:latin typeface="Times New Roman" pitchFamily="18" charset="0"/>
                <a:ea typeface="Calibri"/>
                <a:cs typeface="Times New Roman" pitchFamily="18" charset="0"/>
              </a:rPr>
              <a:t>рақымшылық</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сезімін</a:t>
            </a:r>
            <a:r>
              <a:rPr lang="ru-RU" sz="2000" b="1" dirty="0">
                <a:solidFill>
                  <a:srgbClr val="FFFF00"/>
                </a:solidFill>
                <a:latin typeface="Times New Roman" pitchFamily="18" charset="0"/>
                <a:ea typeface="Calibri"/>
                <a:cs typeface="Times New Roman" pitchFamily="18" charset="0"/>
              </a:rPr>
              <a:t> </a:t>
            </a:r>
            <a:r>
              <a:rPr lang="ru-RU" sz="2000" b="1" dirty="0" err="1">
                <a:solidFill>
                  <a:srgbClr val="FFFF00"/>
                </a:solidFill>
                <a:latin typeface="Times New Roman" pitchFamily="18" charset="0"/>
                <a:ea typeface="Calibri"/>
                <a:cs typeface="Times New Roman" pitchFamily="18" charset="0"/>
              </a:rPr>
              <a:t>арттырады</a:t>
            </a:r>
            <a:r>
              <a:rPr lang="ru-RU" sz="2000" b="1" dirty="0">
                <a:solidFill>
                  <a:srgbClr val="FFFF00"/>
                </a:solidFill>
                <a:latin typeface="Times New Roman" pitchFamily="18" charset="0"/>
                <a:ea typeface="Calibri"/>
                <a:cs typeface="Times New Roman" pitchFamily="18" charset="0"/>
              </a:rPr>
              <a:t>. </a:t>
            </a:r>
            <a:endParaRPr lang="ru-RU" sz="2000" b="1" dirty="0" smtClean="0">
              <a:solidFill>
                <a:srgbClr val="FFFF00"/>
              </a:solidFill>
              <a:latin typeface="Times New Roman" pitchFamily="18" charset="0"/>
              <a:ea typeface="Calibri"/>
              <a:cs typeface="Times New Roman" pitchFamily="18" charset="0"/>
            </a:endParaRPr>
          </a:p>
          <a:p>
            <a:endParaRPr lang="ru-RU" sz="20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90144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85786" y="1"/>
            <a:ext cx="7500990" cy="642917"/>
          </a:xfrm>
        </p:spPr>
        <p:txBody>
          <a:bodyPr>
            <a:normAutofit/>
          </a:bodyPr>
          <a:lstStyle/>
          <a:p>
            <a:r>
              <a:rPr lang="kk-KZ"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“Жаңбыр тамшылар” сергіту сәті</a:t>
            </a:r>
            <a:endParaRPr lang="ru-RU"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одзаголовок 5"/>
          <p:cNvSpPr>
            <a:spLocks noGrp="1"/>
          </p:cNvSpPr>
          <p:nvPr>
            <p:ph type="subTitle" idx="1"/>
          </p:nvPr>
        </p:nvSpPr>
        <p:spPr>
          <a:xfrm>
            <a:off x="1285852" y="2714620"/>
            <a:ext cx="6843738" cy="1785950"/>
          </a:xfrm>
        </p:spPr>
        <p:txBody>
          <a:bodyPr>
            <a:normAutofit lnSpcReduction="10000"/>
          </a:bodyPr>
          <a:lstStyle/>
          <a:p>
            <a:r>
              <a:rPr lang="kk-KZ"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“Гүл тоқу” ойыны</a:t>
            </a:r>
          </a:p>
          <a:p>
            <a:pPr algn="l"/>
            <a:r>
              <a:rPr lang="kk-KZ" sz="2000" b="1" dirty="0" smtClean="0">
                <a:solidFill>
                  <a:schemeClr val="tx1"/>
                </a:solidFill>
                <a:latin typeface="Times New Roman" pitchFamily="18" charset="0"/>
                <a:cs typeface="Times New Roman" pitchFamily="18" charset="0"/>
              </a:rPr>
              <a:t>Мақсаты: </a:t>
            </a:r>
            <a:r>
              <a:rPr lang="kk-KZ" sz="2000" dirty="0" smtClean="0">
                <a:solidFill>
                  <a:schemeClr val="tx1"/>
                </a:solidFill>
                <a:latin typeface="Times New Roman" pitchFamily="18" charset="0"/>
                <a:cs typeface="Times New Roman" pitchFamily="18" charset="0"/>
              </a:rPr>
              <a:t>кез – келген шиеліністен шығу.</a:t>
            </a:r>
            <a:endParaRPr lang="ru-RU" sz="2000" dirty="0" smtClean="0">
              <a:solidFill>
                <a:schemeClr val="tx1"/>
              </a:solidFill>
              <a:latin typeface="Times New Roman" pitchFamily="18" charset="0"/>
              <a:cs typeface="Times New Roman" pitchFamily="18" charset="0"/>
            </a:endParaRPr>
          </a:p>
          <a:p>
            <a:pPr algn="l"/>
            <a:r>
              <a:rPr lang="kk-KZ" sz="2000" b="1" dirty="0" smtClean="0">
                <a:solidFill>
                  <a:schemeClr val="tx1"/>
                </a:solidFill>
                <a:latin typeface="Times New Roman" pitchFamily="18" charset="0"/>
                <a:cs typeface="Times New Roman" pitchFamily="18" charset="0"/>
              </a:rPr>
              <a:t>Жүргізілуі: </a:t>
            </a:r>
            <a:r>
              <a:rPr lang="kk-KZ" sz="2000" dirty="0" smtClean="0">
                <a:solidFill>
                  <a:schemeClr val="tx1"/>
                </a:solidFill>
                <a:latin typeface="Times New Roman" pitchFamily="18" charset="0"/>
                <a:cs typeface="Times New Roman" pitchFamily="18" charset="0"/>
              </a:rPr>
              <a:t>түрлі түсті жіптермен гүл тоқимыз. Декаративті шегелерге жіптің бір ұшын алып, тусылғанша орап тоқу керек.</a:t>
            </a:r>
            <a:endParaRPr lang="ru-RU" sz="2000" dirty="0" smtClean="0">
              <a:solidFill>
                <a:schemeClr val="tx1"/>
              </a:solidFill>
              <a:latin typeface="Times New Roman" pitchFamily="18" charset="0"/>
              <a:cs typeface="Times New Roman" pitchFamily="18" charset="0"/>
            </a:endParaRPr>
          </a:p>
          <a:p>
            <a:endParaRPr lang="kk-KZ" sz="2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C:\Users\User\Desktop\Айнур\related-pictures-rain-background-clipart-clip-art-7694.jpg"/>
          <p:cNvPicPr>
            <a:picLocks noChangeAspect="1" noChangeArrowheads="1"/>
          </p:cNvPicPr>
          <p:nvPr/>
        </p:nvPicPr>
        <p:blipFill>
          <a:blip r:embed="rId2"/>
          <a:srcRect/>
          <a:stretch>
            <a:fillRect/>
          </a:stretch>
        </p:blipFill>
        <p:spPr bwMode="auto">
          <a:xfrm>
            <a:off x="3000364" y="714356"/>
            <a:ext cx="2786082" cy="2026241"/>
          </a:xfrm>
          <a:prstGeom prst="rect">
            <a:avLst/>
          </a:prstGeom>
          <a:noFill/>
          <a:ln w="28575">
            <a:solidFill>
              <a:schemeClr val="tx1"/>
            </a:solidFill>
          </a:ln>
        </p:spPr>
      </p:pic>
      <p:pic>
        <p:nvPicPr>
          <p:cNvPr id="4099" name="Picture 3"/>
          <p:cNvPicPr>
            <a:picLocks noChangeAspect="1" noChangeArrowheads="1"/>
          </p:cNvPicPr>
          <p:nvPr/>
        </p:nvPicPr>
        <p:blipFill>
          <a:blip r:embed="rId3" cstate="print"/>
          <a:srcRect/>
          <a:stretch>
            <a:fillRect/>
          </a:stretch>
        </p:blipFill>
        <p:spPr bwMode="auto">
          <a:xfrm rot="16200000">
            <a:off x="3401709" y="3956350"/>
            <a:ext cx="1949675" cy="2466610"/>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105400"/>
            <a:ext cx="54102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kk-KZ" sz="2000" b="1" dirty="0" smtClean="0">
                <a:solidFill>
                  <a:schemeClr val="tx1"/>
                </a:solidFill>
                <a:latin typeface="Times New Roman" panose="02020603050405020304" pitchFamily="18" charset="0"/>
                <a:cs typeface="Times New Roman" panose="02020603050405020304" pitchFamily="18" charset="0"/>
              </a:rPr>
              <a:t>Ойлау қабілеті жоғары, сапалы, саналы, </a:t>
            </a:r>
          </a:p>
          <a:p>
            <a:pPr algn="ctr"/>
            <a:r>
              <a:rPr lang="kk-KZ" sz="2000" b="1" dirty="0" smtClean="0">
                <a:solidFill>
                  <a:schemeClr val="tx1"/>
                </a:solidFill>
                <a:latin typeface="Times New Roman" panose="02020603050405020304" pitchFamily="18" charset="0"/>
                <a:cs typeface="Times New Roman" panose="02020603050405020304" pitchFamily="18" charset="0"/>
              </a:rPr>
              <a:t>құзырлы тұлғаны қалыптастыру</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ctrTitle"/>
          </p:nvPr>
        </p:nvSpPr>
        <p:spPr>
          <a:xfrm>
            <a:off x="857224" y="214290"/>
            <a:ext cx="7358114" cy="2710654"/>
          </a:xfrm>
        </p:spPr>
        <p:txBody>
          <a:bodyPr>
            <a:normAutofit fontScale="90000"/>
          </a:bodyPr>
          <a:lstStyle/>
          <a:p>
            <a:pPr algn="l"/>
            <a: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b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ОТ ШАШУ</a:t>
            </a:r>
            <a:r>
              <a:rPr lang="kk-KZ" sz="4000" b="1" dirty="0" smtClean="0"/>
              <a:t> </a:t>
            </a:r>
            <a: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b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kk-KZ" sz="2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Бүгінгі сабағымыз қалай өтті? </a:t>
            </a:r>
            <a:br>
              <a:rPr lang="kk-KZ" sz="2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2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Барлығымыз қандай әсер алдық? </a:t>
            </a:r>
            <a:br>
              <a:rPr lang="kk-KZ" sz="2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27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Қорыта келе сабағымыздан  алған әсерлерімізді «Отшашу» арқылы бейнелейік.</a:t>
            </a:r>
            <a: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kk-KZ"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kk-KZ" sz="4000" b="1" dirty="0" smtClean="0"/>
              <a:t> </a:t>
            </a:r>
            <a:br>
              <a:rPr lang="kk-KZ" sz="4000" b="1" dirty="0" smtClean="0"/>
            </a:br>
            <a:r>
              <a:rPr lang="kk-KZ" sz="4000" b="1" dirty="0" smtClean="0"/>
              <a:t/>
            </a:r>
            <a:br>
              <a:rPr lang="kk-KZ" sz="4000" b="1" dirty="0" smtClean="0"/>
            </a:br>
            <a:r>
              <a:rPr lang="kk-KZ" sz="4000" b="1" dirty="0" smtClean="0"/>
              <a:t>                       </a:t>
            </a:r>
            <a:br>
              <a:rPr lang="kk-KZ" sz="4000" b="1" dirty="0" smtClean="0"/>
            </a:br>
            <a:r>
              <a:rPr lang="kk-KZ" sz="2200" dirty="0" smtClean="0">
                <a:latin typeface="Times New Roman" pitchFamily="18" charset="0"/>
                <a:cs typeface="Times New Roman" pitchFamily="18" charset="0"/>
              </a:rPr>
              <a:t/>
            </a:r>
            <a:br>
              <a:rPr lang="kk-KZ" sz="2200" dirty="0" smtClean="0">
                <a:latin typeface="Times New Roman" pitchFamily="18" charset="0"/>
                <a:cs typeface="Times New Roman" pitchFamily="18" charset="0"/>
              </a:rPr>
            </a:br>
            <a: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kk-K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endParaRPr lang="ru-RU"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111435"/>
            <a:ext cx="3136931" cy="196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85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635896" y="1412776"/>
            <a:ext cx="4971234" cy="2800767"/>
          </a:xfrm>
          <a:prstGeom prst="rect">
            <a:avLst/>
          </a:prstGeom>
          <a:noFill/>
        </p:spPr>
        <p:txBody>
          <a:bodyPr wrap="none">
            <a:spAutoFit/>
          </a:bodyPr>
          <a:lstStyle/>
          <a:p>
            <a:pPr algn="ctr">
              <a:defRPr/>
            </a:pPr>
            <a:r>
              <a:rPr lang="kk-KZ"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Z Times New Roman" pitchFamily="18" charset="0"/>
              </a:rPr>
              <a:t>ӘРБІР БАЛА – </a:t>
            </a:r>
          </a:p>
          <a:p>
            <a:pPr algn="ctr">
              <a:defRPr/>
            </a:pPr>
            <a:r>
              <a:rPr lang="kk-KZ"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Z Times New Roman" pitchFamily="18" charset="0"/>
              </a:rPr>
              <a:t>БІР ЖҰЛДЫЗ,  </a:t>
            </a:r>
          </a:p>
          <a:p>
            <a:pPr algn="ctr">
              <a:defRPr/>
            </a:pPr>
            <a:r>
              <a:rPr lang="kk-KZ"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Z Times New Roman" pitchFamily="18" charset="0"/>
              </a:rPr>
              <a:t>ЖАРҚЫРАУЫНА </a:t>
            </a:r>
            <a:endParaRPr lang="en-US"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Z Times New Roman" pitchFamily="18" charset="0"/>
            </a:endParaRPr>
          </a:p>
          <a:p>
            <a:pPr algn="ctr">
              <a:defRPr/>
            </a:pPr>
            <a:r>
              <a:rPr lang="kk-KZ"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Z Times New Roman" pitchFamily="18" charset="0"/>
              </a:rPr>
              <a:t>ЖӘРДЕМ БЕР </a:t>
            </a:r>
            <a:r>
              <a:rPr lang="ru-RU"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Z Times New Roman" pitchFamily="18" charset="0"/>
              </a:rPr>
              <a:t>!</a:t>
            </a:r>
          </a:p>
        </p:txBody>
      </p:sp>
    </p:spTree>
    <p:extLst>
      <p:ext uri="{BB962C8B-B14F-4D97-AF65-F5344CB8AC3E}">
        <p14:creationId xmlns:p14="http://schemas.microsoft.com/office/powerpoint/2010/main" val="1788130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134</Words>
  <Application>Microsoft Office PowerPoint</Application>
  <PresentationFormat>Экран (4:3)</PresentationFormat>
  <Paragraphs>34</Paragraphs>
  <Slides>8</Slides>
  <Notes>3</Notes>
  <HiddenSlides>0</HiddenSlides>
  <MMClips>2</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Office Theme</vt:lpstr>
      <vt:lpstr>Презентация PowerPoint</vt:lpstr>
      <vt:lpstr> Сабақ мақсаты  Саусақ ойыны арқылы баланың сөйлеуге деген талпынысы мен қабілетін дамытып, ынтасын арттыру </vt:lpstr>
      <vt:lpstr>- Жан – жақты және қайталанбайтын бейне кім болып шықты? - Сіздер ол бейнеге күліп қарағанда, олар сіздерге қарай қарады?</vt:lpstr>
      <vt:lpstr>            “Дәмді коктейль” ойыны  Мақсаты: қолдың, саусақтың қимылдарын үйлесімді дамыту. Жүргізілуі: қатысушыларды екі топқа бөлеміз. Алдарына ақ қағаз, әр түсті бор, қағаз үстіне тұз беріп, сонымен жұмыс жасату. Ең алдымен топтағы қатысушылар тұзды бөліп алып, өзіне ұнайтын бордың түсін таңдап, сол арқылы тұзды бояйды. Әр түске боялған тұзды шыны құтыға салып коктель әзірлейді. Дайын болған дәмді коктельді жақсы тілек айтып бір – біріне ұсынады. </vt:lpstr>
      <vt:lpstr>Презентация PowerPoint</vt:lpstr>
      <vt:lpstr>“Жаңбыр тамшылар” сергіту сәті</vt:lpstr>
      <vt:lpstr>                                               “ОТ ШАШУ ” - Бүгінгі сабағымыз қалай өтті?  - Барлығымыз қандай әсер алдық?  Қорыта келе сабағымыздан  алған әсерлерімізді «Отшашу» арқылы бейнелейік.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Катенок</dc:creator>
  <cp:lastModifiedBy>Пользователь Windows</cp:lastModifiedBy>
  <cp:revision>64</cp:revision>
  <cp:lastPrinted>2013-11-19T22:48:53Z</cp:lastPrinted>
  <dcterms:created xsi:type="dcterms:W3CDTF">2013-10-20T14:54:06Z</dcterms:created>
  <dcterms:modified xsi:type="dcterms:W3CDTF">2018-10-24T05:30:59Z</dcterms:modified>
</cp:coreProperties>
</file>