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81" r:id="rId4"/>
    <p:sldId id="261" r:id="rId5"/>
    <p:sldId id="258" r:id="rId6"/>
    <p:sldId id="283" r:id="rId7"/>
    <p:sldId id="285" r:id="rId8"/>
    <p:sldId id="284" r:id="rId9"/>
    <p:sldId id="286" r:id="rId10"/>
    <p:sldId id="288" r:id="rId11"/>
    <p:sldId id="289" r:id="rId12"/>
    <p:sldId id="287" r:id="rId13"/>
    <p:sldId id="294" r:id="rId14"/>
    <p:sldId id="279" r:id="rId15"/>
    <p:sldId id="295" r:id="rId16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006699"/>
    <a:srgbClr val="333399"/>
    <a:srgbClr val="FFFFCC"/>
    <a:srgbClr val="0000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B8A88-A171-4217-94B3-156DCBC667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31655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2C467-C7E0-43CC-8E1F-A2C7708D78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54984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96E95-4595-4636-B57A-AB51843D4E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17094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86FCB-9591-4C43-BDC8-6F7FD5C4AD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121499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F6A9A-04BB-4C62-BF9A-CE34F8E1B0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1736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D94A0-22AB-4893-AB65-B4B4309A93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3646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F2339-380E-4E01-9CB9-2BDCFAB4B4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33230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1B5DA-B81F-4FA8-9B40-E1B6493A20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99380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8D46-C944-4FF9-9B13-2D776E364A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2612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0A498-E78B-42CE-894A-077F95E2B1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08355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22574-9E0E-44C8-9087-68F5F63942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06961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6E89B-E1B1-48B7-9D49-B5496111FE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85392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0EF37-DE95-4D3B-943B-D35652B7B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00484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752BFA-C732-441D-84CA-4EBF173088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19170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4938D92-88CD-45DD-A67C-4BF7E868F8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611188" y="5157788"/>
            <a:ext cx="77724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ru-RU" sz="1800" b="1" dirty="0"/>
          </a:p>
        </p:txBody>
      </p:sp>
      <p:sp>
        <p:nvSpPr>
          <p:cNvPr id="2051" name="WordArt 7"/>
          <p:cNvSpPr>
            <a:spLocks noChangeArrowheads="1" noChangeShapeType="1" noTextEdit="1"/>
          </p:cNvSpPr>
          <p:nvPr/>
        </p:nvSpPr>
        <p:spPr bwMode="auto">
          <a:xfrm>
            <a:off x="395288" y="1196975"/>
            <a:ext cx="8462992" cy="3589347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ru-RU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99"/>
                    </a:gs>
                    <a:gs pos="100000">
                      <a:srgbClr val="00CCFF"/>
                    </a:gs>
                  </a:gsLst>
                  <a:lin ang="2700000" scaled="1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КООРДИНАТАЛЫҚ </a:t>
            </a:r>
          </a:p>
          <a:p>
            <a:r>
              <a:rPr lang="ru-RU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99"/>
                    </a:gs>
                    <a:gs pos="100000">
                      <a:srgbClr val="00CCFF"/>
                    </a:gs>
                  </a:gsLst>
                  <a:lin ang="2700000" scaled="1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600" kern="10" dirty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99"/>
                    </a:gs>
                    <a:gs pos="100000">
                      <a:srgbClr val="00CCFF"/>
                    </a:gs>
                  </a:gsLst>
                  <a:lin ang="2700000" scaled="1"/>
                </a:gradFill>
                <a:latin typeface="Tahoma" pitchFamily="34" charset="0"/>
                <a:ea typeface="Tahoma" pitchFamily="34" charset="0"/>
                <a:cs typeface="Tahoma" pitchFamily="34" charset="0"/>
              </a:rPr>
              <a:t>ЖАЗЫҚТЫҚ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752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0181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8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87" y="332656"/>
            <a:ext cx="9128713" cy="623731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k-KZ" sz="3600" b="1" dirty="0" smtClean="0">
                <a:solidFill>
                  <a:srgbClr val="000099"/>
                </a:solidFill>
              </a:rPr>
              <a:t>Ү</a:t>
            </a:r>
            <a:r>
              <a:rPr lang="ru-RU" sz="3600" b="1" dirty="0" err="1" smtClean="0">
                <a:solidFill>
                  <a:srgbClr val="000099"/>
                </a:solidFill>
              </a:rPr>
              <a:t>й</a:t>
            </a:r>
            <a:r>
              <a:rPr lang="ru-RU" sz="3600" b="1" dirty="0" smtClean="0">
                <a:solidFill>
                  <a:srgbClr val="000099"/>
                </a:solidFill>
              </a:rPr>
              <a:t> </a:t>
            </a:r>
            <a:r>
              <a:rPr lang="ru-RU" sz="3600" b="1" dirty="0" err="1" smtClean="0">
                <a:solidFill>
                  <a:srgbClr val="000099"/>
                </a:solidFill>
              </a:rPr>
              <a:t>тапсырмасы</a:t>
            </a:r>
            <a:endParaRPr lang="ru-RU" sz="3600" b="1" dirty="0" smtClean="0">
              <a:solidFill>
                <a:srgbClr val="000099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5110163" cy="4471988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sz="2800" dirty="0" smtClean="0"/>
              <a:t>	</a:t>
            </a:r>
            <a:r>
              <a:rPr lang="kk-KZ" dirty="0" smtClean="0"/>
              <a:t> </a:t>
            </a:r>
            <a:r>
              <a:rPr lang="kk-KZ" dirty="0" smtClean="0"/>
              <a:t>№ </a:t>
            </a:r>
            <a:r>
              <a:rPr lang="kk-KZ" dirty="0" smtClean="0"/>
              <a:t>1168 және </a:t>
            </a:r>
            <a:r>
              <a:rPr lang="kk-KZ" dirty="0" smtClean="0"/>
              <a:t>№1176, Карточкадағы тапсырма </a:t>
            </a:r>
            <a:endParaRPr lang="ru-RU" dirty="0" smtClean="0"/>
          </a:p>
          <a:p>
            <a:pPr algn="ctr" eaLnBrk="1" hangingPunct="1">
              <a:buFontTx/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0131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00113" y="2997200"/>
            <a:ext cx="7593012" cy="704850"/>
            <a:chOff x="340" y="1807"/>
            <a:chExt cx="5305" cy="444"/>
          </a:xfrm>
        </p:grpSpPr>
        <p:grpSp>
          <p:nvGrpSpPr>
            <p:cNvPr id="15392" name="Group 3"/>
            <p:cNvGrpSpPr>
              <a:grpSpLocks/>
            </p:cNvGrpSpPr>
            <p:nvPr/>
          </p:nvGrpSpPr>
          <p:grpSpPr bwMode="auto">
            <a:xfrm>
              <a:off x="340" y="1852"/>
              <a:ext cx="5080" cy="399"/>
              <a:chOff x="340" y="1852"/>
              <a:chExt cx="5080" cy="399"/>
            </a:xfrm>
          </p:grpSpPr>
          <p:sp>
            <p:nvSpPr>
              <p:cNvPr id="15394" name="Line 4"/>
              <p:cNvSpPr>
                <a:spLocks noChangeShapeType="1"/>
              </p:cNvSpPr>
              <p:nvPr/>
            </p:nvSpPr>
            <p:spPr bwMode="auto">
              <a:xfrm>
                <a:off x="612" y="2160"/>
                <a:ext cx="4808" cy="0"/>
              </a:xfrm>
              <a:prstGeom prst="line">
                <a:avLst/>
              </a:prstGeom>
              <a:noFill/>
              <a:ln w="7620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5395" name="Group 5"/>
              <p:cNvGrpSpPr>
                <a:grpSpLocks/>
              </p:cNvGrpSpPr>
              <p:nvPr/>
            </p:nvGrpSpPr>
            <p:grpSpPr bwMode="auto">
              <a:xfrm>
                <a:off x="340" y="1852"/>
                <a:ext cx="4980" cy="399"/>
                <a:chOff x="340" y="1852"/>
                <a:chExt cx="4980" cy="399"/>
              </a:xfrm>
            </p:grpSpPr>
            <p:sp>
              <p:nvSpPr>
                <p:cNvPr id="15396" name="Line 6"/>
                <p:cNvSpPr>
                  <a:spLocks noChangeShapeType="1"/>
                </p:cNvSpPr>
                <p:nvPr/>
              </p:nvSpPr>
              <p:spPr bwMode="auto">
                <a:xfrm>
                  <a:off x="3334" y="2069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97" name="Line 7"/>
                <p:cNvSpPr>
                  <a:spLocks noChangeShapeType="1"/>
                </p:cNvSpPr>
                <p:nvPr/>
              </p:nvSpPr>
              <p:spPr bwMode="auto">
                <a:xfrm>
                  <a:off x="3787" y="2069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98" name="Line 8"/>
                <p:cNvSpPr>
                  <a:spLocks noChangeShapeType="1"/>
                </p:cNvSpPr>
                <p:nvPr/>
              </p:nvSpPr>
              <p:spPr bwMode="auto">
                <a:xfrm>
                  <a:off x="4241" y="2069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99" name="Line 9"/>
                <p:cNvSpPr>
                  <a:spLocks noChangeShapeType="1"/>
                </p:cNvSpPr>
                <p:nvPr/>
              </p:nvSpPr>
              <p:spPr bwMode="auto">
                <a:xfrm>
                  <a:off x="4694" y="2069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400" name="Line 10"/>
                <p:cNvSpPr>
                  <a:spLocks noChangeShapeType="1"/>
                </p:cNvSpPr>
                <p:nvPr/>
              </p:nvSpPr>
              <p:spPr bwMode="auto">
                <a:xfrm>
                  <a:off x="5148" y="2069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401" name="Line 11"/>
                <p:cNvSpPr>
                  <a:spLocks noChangeShapeType="1"/>
                </p:cNvSpPr>
                <p:nvPr/>
              </p:nvSpPr>
              <p:spPr bwMode="auto">
                <a:xfrm>
                  <a:off x="2426" y="2069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402" name="Line 12"/>
                <p:cNvSpPr>
                  <a:spLocks noChangeShapeType="1"/>
                </p:cNvSpPr>
                <p:nvPr/>
              </p:nvSpPr>
              <p:spPr bwMode="auto">
                <a:xfrm>
                  <a:off x="1973" y="2069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403" name="Line 13"/>
                <p:cNvSpPr>
                  <a:spLocks noChangeShapeType="1"/>
                </p:cNvSpPr>
                <p:nvPr/>
              </p:nvSpPr>
              <p:spPr bwMode="auto">
                <a:xfrm>
                  <a:off x="1519" y="2069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404" name="Line 14"/>
                <p:cNvSpPr>
                  <a:spLocks noChangeShapeType="1"/>
                </p:cNvSpPr>
                <p:nvPr/>
              </p:nvSpPr>
              <p:spPr bwMode="auto">
                <a:xfrm>
                  <a:off x="1066" y="2069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405" name="Line 15"/>
                <p:cNvSpPr>
                  <a:spLocks noChangeShapeType="1"/>
                </p:cNvSpPr>
                <p:nvPr/>
              </p:nvSpPr>
              <p:spPr bwMode="auto">
                <a:xfrm>
                  <a:off x="612" y="2069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406" name="Line 16"/>
                <p:cNvSpPr>
                  <a:spLocks noChangeShapeType="1"/>
                </p:cNvSpPr>
                <p:nvPr/>
              </p:nvSpPr>
              <p:spPr bwMode="auto">
                <a:xfrm flipH="1">
                  <a:off x="340" y="2160"/>
                  <a:ext cx="272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407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276" y="1852"/>
                  <a:ext cx="231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l" eaLnBrk="1" hangingPunct="1"/>
                  <a:r>
                    <a:rPr lang="ru-RU" sz="1800" b="1"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5408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730" y="1852"/>
                  <a:ext cx="23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l" eaLnBrk="1" hangingPunct="1"/>
                  <a:r>
                    <a:rPr lang="ru-RU" sz="1800" b="1">
                      <a:latin typeface="Tahoma" pitchFamily="34" charset="0"/>
                    </a:rPr>
                    <a:t>2</a:t>
                  </a:r>
                </a:p>
              </p:txBody>
            </p:sp>
            <p:sp>
              <p:nvSpPr>
                <p:cNvPr id="1540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183" y="1852"/>
                  <a:ext cx="231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l" eaLnBrk="1" hangingPunct="1"/>
                  <a:r>
                    <a:rPr lang="ru-RU" sz="1800" b="1">
                      <a:latin typeface="Tahoma" pitchFamily="34" charset="0"/>
                    </a:rPr>
                    <a:t>3</a:t>
                  </a:r>
                </a:p>
              </p:txBody>
            </p:sp>
            <p:sp>
              <p:nvSpPr>
                <p:cNvPr id="15410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4636" y="1852"/>
                  <a:ext cx="23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l" eaLnBrk="1" hangingPunct="1"/>
                  <a:r>
                    <a:rPr lang="ru-RU" sz="1800" b="1">
                      <a:latin typeface="Tahoma" pitchFamily="34" charset="0"/>
                    </a:rPr>
                    <a:t>4</a:t>
                  </a:r>
                </a:p>
              </p:txBody>
            </p:sp>
            <p:sp>
              <p:nvSpPr>
                <p:cNvPr id="15411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5089" y="1852"/>
                  <a:ext cx="231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l" eaLnBrk="1" hangingPunct="1"/>
                  <a:r>
                    <a:rPr lang="ru-RU" sz="1800" b="1">
                      <a:latin typeface="Tahoma" pitchFamily="34" charset="0"/>
                    </a:rPr>
                    <a:t>5</a:t>
                  </a:r>
                </a:p>
              </p:txBody>
            </p:sp>
            <p:sp>
              <p:nvSpPr>
                <p:cNvPr id="15412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290" y="1852"/>
                  <a:ext cx="324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l" eaLnBrk="1" hangingPunct="1"/>
                  <a:r>
                    <a:rPr lang="ru-RU" sz="1800" b="1">
                      <a:latin typeface="Tahoma" pitchFamily="34" charset="0"/>
                    </a:rPr>
                    <a:t>-1</a:t>
                  </a:r>
                </a:p>
              </p:txBody>
            </p:sp>
            <p:sp>
              <p:nvSpPr>
                <p:cNvPr id="15413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790" y="1852"/>
                  <a:ext cx="364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l" eaLnBrk="1" hangingPunct="1"/>
                  <a:r>
                    <a:rPr lang="ru-RU" sz="1800" b="1">
                      <a:latin typeface="Tahoma" pitchFamily="34" charset="0"/>
                    </a:rPr>
                    <a:t>-2</a:t>
                  </a:r>
                </a:p>
              </p:txBody>
            </p:sp>
            <p:sp>
              <p:nvSpPr>
                <p:cNvPr id="15414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339" y="1852"/>
                  <a:ext cx="36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l" eaLnBrk="1" hangingPunct="1"/>
                  <a:r>
                    <a:rPr lang="ru-RU" sz="1800" b="1">
                      <a:latin typeface="Tahoma" pitchFamily="34" charset="0"/>
                    </a:rPr>
                    <a:t>-3</a:t>
                  </a:r>
                </a:p>
              </p:txBody>
            </p:sp>
            <p:sp>
              <p:nvSpPr>
                <p:cNvPr id="15415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884" y="1852"/>
                  <a:ext cx="408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l" eaLnBrk="1" hangingPunct="1"/>
                  <a:r>
                    <a:rPr lang="ru-RU" sz="1800" b="1">
                      <a:latin typeface="Tahoma" pitchFamily="34" charset="0"/>
                    </a:rPr>
                    <a:t>-4</a:t>
                  </a:r>
                </a:p>
              </p:txBody>
            </p:sp>
            <p:sp>
              <p:nvSpPr>
                <p:cNvPr id="15416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31" y="1852"/>
                  <a:ext cx="36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l" eaLnBrk="1" hangingPunct="1"/>
                  <a:r>
                    <a:rPr lang="ru-RU" sz="1800" b="1">
                      <a:latin typeface="Tahoma" pitchFamily="34" charset="0"/>
                    </a:rPr>
                    <a:t>-5</a:t>
                  </a:r>
                </a:p>
              </p:txBody>
            </p:sp>
          </p:grpSp>
        </p:grpSp>
        <p:sp>
          <p:nvSpPr>
            <p:cNvPr id="15393" name="Text Box 27"/>
            <p:cNvSpPr txBox="1">
              <a:spLocks noChangeArrowheads="1"/>
            </p:cNvSpPr>
            <p:nvPr/>
          </p:nvSpPr>
          <p:spPr bwMode="auto">
            <a:xfrm>
              <a:off x="5407" y="1807"/>
              <a:ext cx="23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ru-RU" sz="1800" b="1">
                  <a:latin typeface="Tahoma" pitchFamily="34" charset="0"/>
                </a:rPr>
                <a:t>Х</a:t>
              </a:r>
            </a:p>
          </p:txBody>
        </p:sp>
      </p:grpSp>
      <p:sp>
        <p:nvSpPr>
          <p:cNvPr id="15363" name="Text Box 28"/>
          <p:cNvSpPr txBox="1">
            <a:spLocks noChangeArrowheads="1"/>
          </p:cNvSpPr>
          <p:nvPr/>
        </p:nvSpPr>
        <p:spPr bwMode="auto">
          <a:xfrm>
            <a:off x="5219700" y="188913"/>
            <a:ext cx="39243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endParaRPr lang="ru-RU" sz="1800">
              <a:latin typeface="Tahoma" pitchFamily="34" charset="0"/>
            </a:endParaRPr>
          </a:p>
        </p:txBody>
      </p:sp>
      <p:sp>
        <p:nvSpPr>
          <p:cNvPr id="15364" name="Text Box 29"/>
          <p:cNvSpPr txBox="1">
            <a:spLocks noChangeArrowheads="1"/>
          </p:cNvSpPr>
          <p:nvPr/>
        </p:nvSpPr>
        <p:spPr bwMode="auto">
          <a:xfrm>
            <a:off x="4716463" y="347663"/>
            <a:ext cx="41783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endParaRPr lang="ru-RU" sz="1800">
              <a:latin typeface="Tahoma" pitchFamily="34" charset="0"/>
            </a:endParaRPr>
          </a:p>
        </p:txBody>
      </p:sp>
      <p:sp>
        <p:nvSpPr>
          <p:cNvPr id="15365" name="Text Box 30"/>
          <p:cNvSpPr txBox="1">
            <a:spLocks noChangeArrowheads="1"/>
          </p:cNvSpPr>
          <p:nvPr/>
        </p:nvSpPr>
        <p:spPr bwMode="auto">
          <a:xfrm>
            <a:off x="4932363" y="549275"/>
            <a:ext cx="40322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endParaRPr lang="ru-RU" sz="1800">
              <a:latin typeface="Tahoma" pitchFamily="34" charset="0"/>
            </a:endParaRPr>
          </a:p>
        </p:txBody>
      </p:sp>
      <p:sp>
        <p:nvSpPr>
          <p:cNvPr id="21535" name="Rectangle 31"/>
          <p:cNvSpPr>
            <a:spLocks noGrp="1" noChangeArrowheads="1"/>
          </p:cNvSpPr>
          <p:nvPr>
            <p:ph type="title"/>
          </p:nvPr>
        </p:nvSpPr>
        <p:spPr>
          <a:xfrm>
            <a:off x="5148263" y="3573463"/>
            <a:ext cx="3467100" cy="360362"/>
          </a:xfrm>
        </p:spPr>
        <p:txBody>
          <a:bodyPr/>
          <a:lstStyle/>
          <a:p>
            <a:pPr eaLnBrk="1" hangingPunct="1"/>
            <a:r>
              <a:rPr lang="ru-RU" sz="2800" smtClean="0">
                <a:solidFill>
                  <a:srgbClr val="000099"/>
                </a:solidFill>
              </a:rPr>
              <a:t> абсциссалар осі</a:t>
            </a:r>
          </a:p>
        </p:txBody>
      </p: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4427984" y="692696"/>
            <a:ext cx="769937" cy="5400675"/>
            <a:chOff x="2789" y="0"/>
            <a:chExt cx="485" cy="4156"/>
          </a:xfrm>
        </p:grpSpPr>
        <p:grpSp>
          <p:nvGrpSpPr>
            <p:cNvPr id="15373" name="Group 33"/>
            <p:cNvGrpSpPr>
              <a:grpSpLocks/>
            </p:cNvGrpSpPr>
            <p:nvPr/>
          </p:nvGrpSpPr>
          <p:grpSpPr bwMode="auto">
            <a:xfrm>
              <a:off x="2789" y="119"/>
              <a:ext cx="485" cy="4037"/>
              <a:chOff x="2789" y="119"/>
              <a:chExt cx="485" cy="4037"/>
            </a:xfrm>
          </p:grpSpPr>
          <p:sp>
            <p:nvSpPr>
              <p:cNvPr id="15375" name="Line 34"/>
              <p:cNvSpPr>
                <a:spLocks noChangeShapeType="1"/>
              </p:cNvSpPr>
              <p:nvPr/>
            </p:nvSpPr>
            <p:spPr bwMode="auto">
              <a:xfrm flipV="1">
                <a:off x="2880" y="119"/>
                <a:ext cx="0" cy="4037"/>
              </a:xfrm>
              <a:prstGeom prst="line">
                <a:avLst/>
              </a:prstGeom>
              <a:noFill/>
              <a:ln w="76200">
                <a:solidFill>
                  <a:srgbClr val="660033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76" name="Line 35"/>
              <p:cNvSpPr>
                <a:spLocks noChangeShapeType="1"/>
              </p:cNvSpPr>
              <p:nvPr/>
            </p:nvSpPr>
            <p:spPr bwMode="auto">
              <a:xfrm rot="-5400000">
                <a:off x="2880" y="708"/>
                <a:ext cx="0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77" name="Line 36"/>
              <p:cNvSpPr>
                <a:spLocks noChangeShapeType="1"/>
              </p:cNvSpPr>
              <p:nvPr/>
            </p:nvSpPr>
            <p:spPr bwMode="auto">
              <a:xfrm rot="-5400000">
                <a:off x="2880" y="255"/>
                <a:ext cx="0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78" name="Line 37"/>
              <p:cNvSpPr>
                <a:spLocks noChangeShapeType="1"/>
              </p:cNvSpPr>
              <p:nvPr/>
            </p:nvSpPr>
            <p:spPr bwMode="auto">
              <a:xfrm rot="-5400000">
                <a:off x="2880" y="1162"/>
                <a:ext cx="0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79" name="Line 38"/>
              <p:cNvSpPr>
                <a:spLocks noChangeShapeType="1"/>
              </p:cNvSpPr>
              <p:nvPr/>
            </p:nvSpPr>
            <p:spPr bwMode="auto">
              <a:xfrm rot="-5400000">
                <a:off x="2880" y="1615"/>
                <a:ext cx="0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80" name="Line 39"/>
              <p:cNvSpPr>
                <a:spLocks noChangeShapeType="1"/>
              </p:cNvSpPr>
              <p:nvPr/>
            </p:nvSpPr>
            <p:spPr bwMode="auto">
              <a:xfrm rot="-5400000">
                <a:off x="2880" y="3883"/>
                <a:ext cx="0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81" name="Line 40"/>
              <p:cNvSpPr>
                <a:spLocks noChangeShapeType="1"/>
              </p:cNvSpPr>
              <p:nvPr/>
            </p:nvSpPr>
            <p:spPr bwMode="auto">
              <a:xfrm rot="-5400000">
                <a:off x="2880" y="3430"/>
                <a:ext cx="0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82" name="Line 41"/>
              <p:cNvSpPr>
                <a:spLocks noChangeShapeType="1"/>
              </p:cNvSpPr>
              <p:nvPr/>
            </p:nvSpPr>
            <p:spPr bwMode="auto">
              <a:xfrm rot="-5400000">
                <a:off x="2880" y="2976"/>
                <a:ext cx="0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83" name="Line 42"/>
              <p:cNvSpPr>
                <a:spLocks noChangeShapeType="1"/>
              </p:cNvSpPr>
              <p:nvPr/>
            </p:nvSpPr>
            <p:spPr bwMode="auto">
              <a:xfrm rot="-5400000">
                <a:off x="2880" y="2523"/>
                <a:ext cx="0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84" name="Text Box 43"/>
              <p:cNvSpPr txBox="1">
                <a:spLocks noChangeArrowheads="1"/>
              </p:cNvSpPr>
              <p:nvPr/>
            </p:nvSpPr>
            <p:spPr bwMode="auto">
              <a:xfrm>
                <a:off x="3002" y="1580"/>
                <a:ext cx="208" cy="2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l" eaLnBrk="1" hangingPunct="1"/>
                <a:r>
                  <a:rPr lang="ru-RU" sz="18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5385" name="Text Box 44"/>
              <p:cNvSpPr txBox="1">
                <a:spLocks noChangeArrowheads="1"/>
              </p:cNvSpPr>
              <p:nvPr/>
            </p:nvSpPr>
            <p:spPr bwMode="auto">
              <a:xfrm>
                <a:off x="3002" y="1126"/>
                <a:ext cx="208" cy="2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l" eaLnBrk="1" hangingPunct="1"/>
                <a:r>
                  <a:rPr lang="ru-RU" sz="1800" b="1">
                    <a:latin typeface="Tahoma" pitchFamily="34" charset="0"/>
                  </a:rPr>
                  <a:t>2</a:t>
                </a:r>
              </a:p>
            </p:txBody>
          </p:sp>
          <p:sp>
            <p:nvSpPr>
              <p:cNvPr id="15386" name="Text Box 45"/>
              <p:cNvSpPr txBox="1">
                <a:spLocks noChangeArrowheads="1"/>
              </p:cNvSpPr>
              <p:nvPr/>
            </p:nvSpPr>
            <p:spPr bwMode="auto">
              <a:xfrm>
                <a:off x="3002" y="674"/>
                <a:ext cx="208" cy="2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l" eaLnBrk="1" hangingPunct="1"/>
                <a:r>
                  <a:rPr lang="ru-RU" sz="1800" b="1">
                    <a:latin typeface="Tahoma" pitchFamily="34" charset="0"/>
                  </a:rPr>
                  <a:t>3</a:t>
                </a:r>
              </a:p>
            </p:txBody>
          </p:sp>
          <p:sp>
            <p:nvSpPr>
              <p:cNvPr id="15387" name="Text Box 46"/>
              <p:cNvSpPr txBox="1">
                <a:spLocks noChangeArrowheads="1"/>
              </p:cNvSpPr>
              <p:nvPr/>
            </p:nvSpPr>
            <p:spPr bwMode="auto">
              <a:xfrm>
                <a:off x="3002" y="219"/>
                <a:ext cx="208" cy="2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l" eaLnBrk="1" hangingPunct="1"/>
                <a:r>
                  <a:rPr lang="ru-RU" sz="1800" b="1">
                    <a:latin typeface="Tahoma" pitchFamily="34" charset="0"/>
                  </a:rPr>
                  <a:t>4</a:t>
                </a:r>
              </a:p>
            </p:txBody>
          </p:sp>
          <p:sp>
            <p:nvSpPr>
              <p:cNvPr id="15388" name="Text Box 47"/>
              <p:cNvSpPr txBox="1">
                <a:spLocks noChangeArrowheads="1"/>
              </p:cNvSpPr>
              <p:nvPr/>
            </p:nvSpPr>
            <p:spPr bwMode="auto">
              <a:xfrm>
                <a:off x="3002" y="2487"/>
                <a:ext cx="270" cy="2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l" eaLnBrk="1" hangingPunct="1"/>
                <a:r>
                  <a:rPr lang="ru-RU" sz="1800" b="1">
                    <a:latin typeface="Tahoma" pitchFamily="34" charset="0"/>
                  </a:rPr>
                  <a:t>-1</a:t>
                </a:r>
              </a:p>
            </p:txBody>
          </p:sp>
          <p:sp>
            <p:nvSpPr>
              <p:cNvPr id="15389" name="Text Box 48"/>
              <p:cNvSpPr txBox="1">
                <a:spLocks noChangeArrowheads="1"/>
              </p:cNvSpPr>
              <p:nvPr/>
            </p:nvSpPr>
            <p:spPr bwMode="auto">
              <a:xfrm>
                <a:off x="3002" y="2941"/>
                <a:ext cx="270" cy="2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l" eaLnBrk="1" hangingPunct="1"/>
                <a:r>
                  <a:rPr lang="ru-RU" sz="1800" b="1">
                    <a:latin typeface="Tahoma" pitchFamily="34" charset="0"/>
                  </a:rPr>
                  <a:t>-2</a:t>
                </a:r>
              </a:p>
            </p:txBody>
          </p:sp>
          <p:sp>
            <p:nvSpPr>
              <p:cNvPr id="15390" name="Text Box 49"/>
              <p:cNvSpPr txBox="1">
                <a:spLocks noChangeArrowheads="1"/>
              </p:cNvSpPr>
              <p:nvPr/>
            </p:nvSpPr>
            <p:spPr bwMode="auto">
              <a:xfrm>
                <a:off x="3002" y="3394"/>
                <a:ext cx="270" cy="2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l" eaLnBrk="1" hangingPunct="1"/>
                <a:r>
                  <a:rPr lang="ru-RU" sz="1800" b="1">
                    <a:latin typeface="Tahoma" pitchFamily="34" charset="0"/>
                  </a:rPr>
                  <a:t>-3</a:t>
                </a:r>
              </a:p>
            </p:txBody>
          </p:sp>
          <p:sp>
            <p:nvSpPr>
              <p:cNvPr id="15391" name="Text Box 50"/>
              <p:cNvSpPr txBox="1">
                <a:spLocks noChangeArrowheads="1"/>
              </p:cNvSpPr>
              <p:nvPr/>
            </p:nvSpPr>
            <p:spPr bwMode="auto">
              <a:xfrm>
                <a:off x="3004" y="3848"/>
                <a:ext cx="270" cy="2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l" eaLnBrk="1" hangingPunct="1"/>
                <a:r>
                  <a:rPr lang="ru-RU" sz="1800" b="1">
                    <a:latin typeface="Tahoma" pitchFamily="34" charset="0"/>
                  </a:rPr>
                  <a:t>-4</a:t>
                </a:r>
              </a:p>
            </p:txBody>
          </p:sp>
        </p:grpSp>
        <p:sp>
          <p:nvSpPr>
            <p:cNvPr id="15374" name="Text Box 51"/>
            <p:cNvSpPr txBox="1">
              <a:spLocks noChangeArrowheads="1"/>
            </p:cNvSpPr>
            <p:nvPr/>
          </p:nvSpPr>
          <p:spPr bwMode="auto">
            <a:xfrm>
              <a:off x="2972" y="0"/>
              <a:ext cx="212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ru-RU" sz="1800" b="1">
                  <a:latin typeface="Tahoma" pitchFamily="34" charset="0"/>
                </a:rPr>
                <a:t>У</a:t>
              </a:r>
            </a:p>
          </p:txBody>
        </p:sp>
      </p:grpSp>
      <p:sp>
        <p:nvSpPr>
          <p:cNvPr id="21556" name="Text Box 52"/>
          <p:cNvSpPr txBox="1">
            <a:spLocks noChangeArrowheads="1"/>
          </p:cNvSpPr>
          <p:nvPr/>
        </p:nvSpPr>
        <p:spPr bwMode="auto">
          <a:xfrm>
            <a:off x="3924300" y="1052513"/>
            <a:ext cx="360363" cy="348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lnSpc>
                <a:spcPct val="90000"/>
              </a:lnSpc>
              <a:spcBef>
                <a:spcPct val="50000"/>
              </a:spcBef>
            </a:pPr>
            <a:r>
              <a:rPr lang="ru-RU" b="1">
                <a:solidFill>
                  <a:srgbClr val="660033"/>
                </a:solidFill>
                <a:latin typeface="Arial" charset="0"/>
              </a:rPr>
              <a:t>о</a:t>
            </a:r>
          </a:p>
          <a:p>
            <a:pPr algn="l" eaLnBrk="1" hangingPunct="1">
              <a:lnSpc>
                <a:spcPct val="90000"/>
              </a:lnSpc>
              <a:spcBef>
                <a:spcPct val="50000"/>
              </a:spcBef>
            </a:pPr>
            <a:r>
              <a:rPr lang="ru-RU" b="1">
                <a:solidFill>
                  <a:srgbClr val="660033"/>
                </a:solidFill>
                <a:latin typeface="Arial" charset="0"/>
              </a:rPr>
              <a:t>р</a:t>
            </a:r>
          </a:p>
          <a:p>
            <a:pPr algn="l" eaLnBrk="1" hangingPunct="1">
              <a:lnSpc>
                <a:spcPct val="90000"/>
              </a:lnSpc>
              <a:spcBef>
                <a:spcPct val="50000"/>
              </a:spcBef>
            </a:pPr>
            <a:r>
              <a:rPr lang="ru-RU" b="1">
                <a:solidFill>
                  <a:srgbClr val="660033"/>
                </a:solidFill>
                <a:latin typeface="Arial" charset="0"/>
              </a:rPr>
              <a:t>д</a:t>
            </a:r>
          </a:p>
          <a:p>
            <a:pPr algn="l" eaLnBrk="1" hangingPunct="1">
              <a:lnSpc>
                <a:spcPct val="90000"/>
              </a:lnSpc>
              <a:spcBef>
                <a:spcPct val="50000"/>
              </a:spcBef>
            </a:pPr>
            <a:r>
              <a:rPr lang="ru-RU" b="1">
                <a:solidFill>
                  <a:srgbClr val="660033"/>
                </a:solidFill>
                <a:latin typeface="Arial" charset="0"/>
              </a:rPr>
              <a:t>и</a:t>
            </a:r>
          </a:p>
          <a:p>
            <a:pPr algn="l" eaLnBrk="1" hangingPunct="1">
              <a:lnSpc>
                <a:spcPct val="90000"/>
              </a:lnSpc>
              <a:spcBef>
                <a:spcPct val="50000"/>
              </a:spcBef>
            </a:pPr>
            <a:r>
              <a:rPr lang="ru-RU" b="1">
                <a:solidFill>
                  <a:srgbClr val="660033"/>
                </a:solidFill>
                <a:latin typeface="Arial" charset="0"/>
              </a:rPr>
              <a:t>н</a:t>
            </a:r>
          </a:p>
          <a:p>
            <a:pPr algn="l" eaLnBrk="1" hangingPunct="1">
              <a:lnSpc>
                <a:spcPct val="90000"/>
              </a:lnSpc>
              <a:spcBef>
                <a:spcPct val="50000"/>
              </a:spcBef>
            </a:pPr>
            <a:r>
              <a:rPr lang="ru-RU" b="1">
                <a:solidFill>
                  <a:srgbClr val="660033"/>
                </a:solidFill>
                <a:latin typeface="Arial" charset="0"/>
              </a:rPr>
              <a:t>а</a:t>
            </a:r>
          </a:p>
          <a:p>
            <a:pPr algn="l" eaLnBrk="1" hangingPunct="1">
              <a:lnSpc>
                <a:spcPct val="90000"/>
              </a:lnSpc>
              <a:spcBef>
                <a:spcPct val="50000"/>
              </a:spcBef>
            </a:pPr>
            <a:r>
              <a:rPr lang="ru-RU" b="1">
                <a:solidFill>
                  <a:srgbClr val="660033"/>
                </a:solidFill>
                <a:latin typeface="Arial" charset="0"/>
              </a:rPr>
              <a:t>т</a:t>
            </a:r>
          </a:p>
        </p:txBody>
      </p:sp>
      <p:sp>
        <p:nvSpPr>
          <p:cNvPr id="21557" name="Text Box 53"/>
          <p:cNvSpPr txBox="1">
            <a:spLocks noChangeArrowheads="1"/>
          </p:cNvSpPr>
          <p:nvPr/>
        </p:nvSpPr>
        <p:spPr bwMode="auto">
          <a:xfrm>
            <a:off x="4643438" y="3500438"/>
            <a:ext cx="50482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lnSpc>
                <a:spcPct val="90000"/>
              </a:lnSpc>
              <a:spcBef>
                <a:spcPct val="50000"/>
              </a:spcBef>
            </a:pPr>
            <a:r>
              <a:rPr lang="ru-RU" b="1">
                <a:latin typeface="Arial" charset="0"/>
              </a:rPr>
              <a:t>0</a:t>
            </a:r>
          </a:p>
        </p:txBody>
      </p:sp>
      <p:sp>
        <p:nvSpPr>
          <p:cNvPr id="21558" name="Text Box 54"/>
          <p:cNvSpPr txBox="1">
            <a:spLocks noChangeArrowheads="1"/>
          </p:cNvSpPr>
          <p:nvPr/>
        </p:nvSpPr>
        <p:spPr bwMode="auto">
          <a:xfrm>
            <a:off x="5543550" y="1052513"/>
            <a:ext cx="360045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lnSpc>
                <a:spcPct val="90000"/>
              </a:lnSpc>
              <a:spcBef>
                <a:spcPct val="50000"/>
              </a:spcBef>
            </a:pPr>
            <a:r>
              <a:rPr lang="kk-KZ" b="1">
                <a:latin typeface="Arial" charset="0"/>
              </a:rPr>
              <a:t>Санақ басы</a:t>
            </a:r>
            <a:endParaRPr lang="ru-RU" b="1">
              <a:latin typeface="Arial" charset="0"/>
            </a:endParaRPr>
          </a:p>
        </p:txBody>
      </p:sp>
      <p:sp>
        <p:nvSpPr>
          <p:cNvPr id="21559" name="Line 55"/>
          <p:cNvSpPr>
            <a:spLocks noChangeShapeType="1"/>
          </p:cNvSpPr>
          <p:nvPr/>
        </p:nvSpPr>
        <p:spPr bwMode="auto">
          <a:xfrm flipH="1">
            <a:off x="4643438" y="1557338"/>
            <a:ext cx="2305050" cy="1871662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62" name="WordArt 58"/>
          <p:cNvSpPr>
            <a:spLocks noChangeArrowheads="1" noChangeShapeType="1" noTextEdit="1"/>
          </p:cNvSpPr>
          <p:nvPr/>
        </p:nvSpPr>
        <p:spPr bwMode="auto">
          <a:xfrm>
            <a:off x="323850" y="188913"/>
            <a:ext cx="849630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D60093"/>
                </a:solidFill>
                <a:latin typeface="Arial"/>
                <a:cs typeface="Arial"/>
              </a:rPr>
              <a:t>Тік бұрышты координаталар жүйесі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1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1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1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21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1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21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56" grpId="0"/>
      <p:bldP spid="21558" grpId="0"/>
      <p:bldP spid="21559" grpId="0" animBg="1"/>
      <p:bldP spid="2156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26035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0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Координаталар жазықтықтағы А(х,у) нүктесінің координаталарын табу үшін:</a:t>
            </a:r>
            <a:br>
              <a:rPr lang="ru-RU" sz="3000" b="1" smtClean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3000" b="1" smtClean="0">
              <a:solidFill>
                <a:srgbClr val="6600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125538"/>
            <a:ext cx="3810000" cy="4970462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  <a:buClr>
                <a:srgbClr val="6600FF"/>
              </a:buClr>
              <a:buSzPct val="115000"/>
              <a:buFont typeface="Wingdings" pitchFamily="2" charset="2"/>
              <a:buAutoNum type="arabicPeriod"/>
            </a:pPr>
            <a:r>
              <a:rPr lang="ru-RU" sz="2400" dirty="0" err="1" smtClean="0"/>
              <a:t>Абциссалар</a:t>
            </a:r>
            <a:r>
              <a:rPr lang="ru-RU" sz="2400" dirty="0" smtClean="0"/>
              <a:t> </a:t>
            </a:r>
            <a:r>
              <a:rPr lang="ru-RU" sz="2400" dirty="0" err="1" smtClean="0"/>
              <a:t>осінде</a:t>
            </a:r>
            <a:r>
              <a:rPr lang="ru-RU" sz="2400" dirty="0" smtClean="0"/>
              <a:t> </a:t>
            </a:r>
            <a:r>
              <a:rPr lang="ru-RU" sz="2400" dirty="0" err="1" smtClean="0"/>
              <a:t>х</a:t>
            </a:r>
            <a:r>
              <a:rPr lang="ru-RU" sz="2400" dirty="0" smtClean="0"/>
              <a:t> </a:t>
            </a:r>
            <a:r>
              <a:rPr lang="ru-RU" sz="2400" dirty="0" err="1" smtClean="0"/>
              <a:t>нүктесін </a:t>
            </a:r>
            <a:r>
              <a:rPr lang="ru-RU" sz="2400" dirty="0" smtClean="0"/>
              <a:t>табу.</a:t>
            </a:r>
          </a:p>
          <a:p>
            <a:pPr marL="457200" indent="-457200" eaLnBrk="1" hangingPunct="1">
              <a:lnSpc>
                <a:spcPct val="80000"/>
              </a:lnSpc>
              <a:buClr>
                <a:srgbClr val="6600FF"/>
              </a:buClr>
              <a:buSzPct val="115000"/>
              <a:buFont typeface="Wingdings" pitchFamily="2" charset="2"/>
              <a:buAutoNum type="arabicPeriod"/>
            </a:pPr>
            <a:r>
              <a:rPr lang="ru-RU" sz="2400" dirty="0" err="1" smtClean="0"/>
              <a:t>Ол</a:t>
            </a:r>
            <a:r>
              <a:rPr lang="ru-RU" sz="2400" dirty="0" smtClean="0"/>
              <a:t> </a:t>
            </a:r>
            <a:r>
              <a:rPr lang="ru-RU" sz="2400" dirty="0" err="1" smtClean="0"/>
              <a:t>арқылы абциссалар</a:t>
            </a:r>
            <a:r>
              <a:rPr lang="ru-RU" sz="2400" dirty="0" smtClean="0"/>
              <a:t> </a:t>
            </a:r>
            <a:r>
              <a:rPr lang="ru-RU" sz="2400" dirty="0" err="1" smtClean="0"/>
              <a:t>осіне</a:t>
            </a:r>
            <a:r>
              <a:rPr lang="ru-RU" sz="2400" dirty="0" smtClean="0"/>
              <a:t> перпендикуляр </a:t>
            </a:r>
            <a:r>
              <a:rPr lang="ru-RU" sz="2400" dirty="0" err="1" smtClean="0"/>
              <a:t>жүргізу</a:t>
            </a:r>
            <a:r>
              <a:rPr lang="ru-RU" sz="2400" dirty="0" smtClean="0"/>
              <a:t>.</a:t>
            </a:r>
          </a:p>
          <a:p>
            <a:pPr marL="457200" indent="-457200" eaLnBrk="1" hangingPunct="1">
              <a:lnSpc>
                <a:spcPct val="80000"/>
              </a:lnSpc>
              <a:buClr>
                <a:srgbClr val="6600FF"/>
              </a:buClr>
              <a:buSzPct val="115000"/>
              <a:buFont typeface="Wingdings" pitchFamily="2" charset="2"/>
              <a:buAutoNum type="arabicPeriod"/>
            </a:pPr>
            <a:r>
              <a:rPr lang="ru-RU" sz="2400" dirty="0" smtClean="0"/>
              <a:t> </a:t>
            </a:r>
            <a:r>
              <a:rPr lang="ru-RU" sz="2400" dirty="0" err="1" smtClean="0"/>
              <a:t>Ординаталар</a:t>
            </a:r>
            <a:r>
              <a:rPr lang="ru-RU" sz="2400" dirty="0" smtClean="0"/>
              <a:t> </a:t>
            </a:r>
            <a:r>
              <a:rPr lang="ru-RU" sz="2400" dirty="0" err="1" smtClean="0"/>
              <a:t>осінде</a:t>
            </a:r>
            <a:r>
              <a:rPr lang="ru-RU" sz="2400" dirty="0" smtClean="0"/>
              <a:t> у </a:t>
            </a:r>
            <a:r>
              <a:rPr lang="ru-RU" sz="2400" dirty="0" err="1" smtClean="0"/>
              <a:t>нүктесін </a:t>
            </a:r>
            <a:r>
              <a:rPr lang="ru-RU" sz="2400" dirty="0" smtClean="0"/>
              <a:t>табу</a:t>
            </a:r>
            <a:r>
              <a:rPr lang="kk-KZ" sz="2400" dirty="0" smtClean="0"/>
              <a:t>.</a:t>
            </a:r>
            <a:endParaRPr lang="ru-RU" sz="2400" dirty="0" smtClean="0"/>
          </a:p>
          <a:p>
            <a:pPr marL="457200" indent="-457200" eaLnBrk="1" hangingPunct="1">
              <a:lnSpc>
                <a:spcPct val="80000"/>
              </a:lnSpc>
              <a:buClr>
                <a:srgbClr val="6600FF"/>
              </a:buClr>
              <a:buSzPct val="115000"/>
              <a:buFont typeface="Wingdings" pitchFamily="2" charset="2"/>
              <a:buAutoNum type="arabicPeriod"/>
            </a:pPr>
            <a:r>
              <a:rPr lang="ru-RU" sz="2400" dirty="0" err="1" smtClean="0"/>
              <a:t>Ординаталар</a:t>
            </a:r>
            <a:r>
              <a:rPr lang="ru-RU" sz="2400" dirty="0" smtClean="0"/>
              <a:t> </a:t>
            </a:r>
            <a:r>
              <a:rPr lang="ru-RU" sz="2400" dirty="0" err="1" smtClean="0"/>
              <a:t>осіне</a:t>
            </a:r>
            <a:r>
              <a:rPr lang="ru-RU" sz="2400" dirty="0" smtClean="0"/>
              <a:t> </a:t>
            </a:r>
            <a:r>
              <a:rPr lang="ru-RU" sz="2400" dirty="0" err="1" smtClean="0"/>
              <a:t>нүкте арқылы </a:t>
            </a:r>
            <a:r>
              <a:rPr lang="ru-RU" sz="2400" dirty="0" smtClean="0"/>
              <a:t>перпендикуляр </a:t>
            </a:r>
            <a:r>
              <a:rPr lang="ru-RU" sz="2400" dirty="0" err="1" smtClean="0"/>
              <a:t>сызу</a:t>
            </a:r>
            <a:r>
              <a:rPr lang="ru-RU" sz="2400" dirty="0" smtClean="0"/>
              <a:t>.</a:t>
            </a:r>
          </a:p>
          <a:p>
            <a:pPr marL="457200" indent="-457200" eaLnBrk="1" hangingPunct="1">
              <a:lnSpc>
                <a:spcPct val="80000"/>
              </a:lnSpc>
              <a:buClr>
                <a:srgbClr val="6600FF"/>
              </a:buClr>
              <a:buSzPct val="115000"/>
              <a:buFont typeface="Wingdings" pitchFamily="2" charset="2"/>
              <a:buAutoNum type="arabicPeriod"/>
            </a:pPr>
            <a:r>
              <a:rPr lang="ru-RU" sz="2400" dirty="0" err="1" smtClean="0"/>
              <a:t>Перпендикулярлар</a:t>
            </a:r>
            <a:r>
              <a:rPr lang="ru-RU" sz="2400" dirty="0" smtClean="0"/>
              <a:t> </a:t>
            </a:r>
            <a:r>
              <a:rPr lang="ru-RU" sz="2400" dirty="0" err="1" smtClean="0"/>
              <a:t>қиылысу нүктесі-А </a:t>
            </a:r>
            <a:r>
              <a:rPr lang="ru-RU" sz="2400" dirty="0" smtClean="0"/>
              <a:t>(</a:t>
            </a:r>
            <a:r>
              <a:rPr lang="ru-RU" sz="2400" dirty="0" err="1" smtClean="0"/>
              <a:t>х;у</a:t>
            </a:r>
            <a:r>
              <a:rPr lang="ru-RU" sz="2400" dirty="0" smtClean="0"/>
              <a:t>)</a:t>
            </a:r>
          </a:p>
          <a:p>
            <a:pPr marL="457200" indent="-457200" eaLnBrk="1" hangingPunct="1">
              <a:lnSpc>
                <a:spcPct val="80000"/>
              </a:lnSpc>
              <a:buClr>
                <a:srgbClr val="6600FF"/>
              </a:buClr>
              <a:buSzPct val="115000"/>
              <a:buFont typeface="Wingdings" pitchFamily="2" charset="2"/>
              <a:buAutoNum type="arabicPeriod"/>
            </a:pPr>
            <a:r>
              <a:rPr lang="en-US" sz="2400" dirty="0" smtClean="0">
                <a:solidFill>
                  <a:schemeClr val="accent2"/>
                </a:solidFill>
              </a:rPr>
              <a:t>A</a:t>
            </a:r>
            <a:r>
              <a:rPr lang="kk-KZ" sz="2400" dirty="0" smtClean="0">
                <a:solidFill>
                  <a:schemeClr val="accent2"/>
                </a:solidFill>
              </a:rPr>
              <a:t> нүктесінің координаталарын атаңдар</a:t>
            </a:r>
            <a:r>
              <a:rPr lang="ru-RU" sz="2400" dirty="0" smtClean="0">
                <a:solidFill>
                  <a:schemeClr val="accent2"/>
                </a:solidFill>
              </a:rPr>
              <a:t>.</a:t>
            </a:r>
          </a:p>
          <a:p>
            <a:pPr marL="457200" indent="-457200" eaLnBrk="1" hangingPunct="1">
              <a:lnSpc>
                <a:spcPct val="80000"/>
              </a:lnSpc>
              <a:buClr>
                <a:srgbClr val="6600FF"/>
              </a:buClr>
              <a:buSzPct val="115000"/>
              <a:buFont typeface="Wingdings" pitchFamily="2" charset="2"/>
              <a:buAutoNum type="arabicPeriod"/>
            </a:pPr>
            <a:endParaRPr lang="ru-RU" sz="2400" dirty="0" smtClean="0">
              <a:solidFill>
                <a:schemeClr val="accent2"/>
              </a:solidFill>
            </a:endParaRPr>
          </a:p>
        </p:txBody>
      </p:sp>
      <p:pic>
        <p:nvPicPr>
          <p:cNvPr id="35844" name="Picture 4" descr="Рисунок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32363" y="2133600"/>
            <a:ext cx="4032250" cy="3633788"/>
          </a:xfrm>
          <a:noFill/>
        </p:spPr>
      </p:pic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6156325" y="5876925"/>
            <a:ext cx="16557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1800" b="1">
                <a:solidFill>
                  <a:srgbClr val="CC0000"/>
                </a:solidFill>
                <a:latin typeface="Arial" charset="0"/>
              </a:rPr>
              <a:t>А</a:t>
            </a:r>
            <a:r>
              <a:rPr lang="en-US" sz="1800" b="1">
                <a:solidFill>
                  <a:srgbClr val="CC0000"/>
                </a:solidFill>
                <a:latin typeface="Arial" charset="0"/>
              </a:rPr>
              <a:t> ( -3 ; 3)</a:t>
            </a:r>
            <a:endParaRPr lang="ru-RU" sz="1800" b="1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 flipV="1">
            <a:off x="5435600" y="3429000"/>
            <a:ext cx="0" cy="1008063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 flipH="1">
            <a:off x="5508625" y="3429000"/>
            <a:ext cx="108108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48" name="Oval 8"/>
          <p:cNvSpPr>
            <a:spLocks noChangeArrowheads="1"/>
          </p:cNvSpPr>
          <p:nvPr/>
        </p:nvSpPr>
        <p:spPr bwMode="auto">
          <a:xfrm>
            <a:off x="5435600" y="3357563"/>
            <a:ext cx="144463" cy="144462"/>
          </a:xfrm>
          <a:prstGeom prst="ellipse">
            <a:avLst/>
          </a:prstGeom>
          <a:solidFill>
            <a:srgbClr val="00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52" name="Oval 12"/>
          <p:cNvSpPr>
            <a:spLocks noChangeArrowheads="1"/>
          </p:cNvSpPr>
          <p:nvPr/>
        </p:nvSpPr>
        <p:spPr bwMode="auto">
          <a:xfrm>
            <a:off x="6516688" y="3284538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53" name="Oval 13"/>
          <p:cNvSpPr>
            <a:spLocks noChangeArrowheads="1"/>
          </p:cNvSpPr>
          <p:nvPr/>
        </p:nvSpPr>
        <p:spPr bwMode="auto">
          <a:xfrm>
            <a:off x="5292725" y="4437063"/>
            <a:ext cx="215900" cy="215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5148263" y="2852738"/>
            <a:ext cx="1079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/>
              <a:t>А(</a:t>
            </a:r>
            <a:r>
              <a:rPr lang="en-US"/>
              <a:t>x;y</a:t>
            </a:r>
            <a:r>
              <a:rPr lang="ru-RU"/>
              <a:t>)</a:t>
            </a: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6804025" y="3213100"/>
            <a:ext cx="215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y</a:t>
            </a:r>
            <a:endParaRPr lang="ru-RU"/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5148263" y="4724400"/>
            <a:ext cx="503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x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1500" autoRev="1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1" dur="1500" autoRev="1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2" dur="1500" autoRev="1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1500" autoRev="1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500" autoRev="1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4" dur="1500" autoRev="1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5" dur="1500" autoRev="1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500" autoRev="1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35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5" grpId="0"/>
      <p:bldP spid="35846" grpId="0" animBg="1"/>
      <p:bldP spid="35847" grpId="0" animBg="1"/>
      <p:bldP spid="35848" grpId="0" animBg="1"/>
      <p:bldP spid="35852" grpId="0" animBg="1"/>
      <p:bldP spid="35852" grpId="1" animBg="1"/>
      <p:bldP spid="35853" grpId="0" animBg="1"/>
      <p:bldP spid="35853" grpId="1" animBg="1"/>
      <p:bldP spid="35855" grpId="0"/>
      <p:bldP spid="358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914400" y="304800"/>
            <a:ext cx="7162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>
                <a:solidFill>
                  <a:srgbClr val="0000FF"/>
                </a:solidFill>
                <a:latin typeface="Arial" charset="0"/>
              </a:rPr>
              <a:t>«Морской бой» ойынын ойнаған кезде неше координата пайдаланамыз? Қандай?</a:t>
            </a:r>
            <a:endParaRPr lang="ru-RU" sz="2000" b="1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9222" name="Picture 6" descr="Рисунок1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57338"/>
            <a:ext cx="4343400" cy="390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708025" y="1793875"/>
            <a:ext cx="36004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 flipV="1">
            <a:off x="4308475" y="1720850"/>
            <a:ext cx="1588" cy="3673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V="1">
            <a:off x="708025" y="1720850"/>
            <a:ext cx="1588" cy="3673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708025" y="2513013"/>
            <a:ext cx="36004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708025" y="3233738"/>
            <a:ext cx="36004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708025" y="4673600"/>
            <a:ext cx="36004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1428750" y="1793875"/>
            <a:ext cx="1588" cy="3600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2149475" y="1793875"/>
            <a:ext cx="1588" cy="3600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2870200" y="1793875"/>
            <a:ext cx="1588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3589338" y="1793875"/>
            <a:ext cx="1587" cy="3600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>
            <a:off x="708025" y="2152650"/>
            <a:ext cx="36004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708025" y="2873375"/>
            <a:ext cx="36004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>
            <a:off x="708025" y="3594100"/>
            <a:ext cx="36004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708025" y="4313238"/>
            <a:ext cx="36004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708025" y="5033963"/>
            <a:ext cx="36004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>
            <a:off x="1068388" y="1793875"/>
            <a:ext cx="1587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1790700" y="1793875"/>
            <a:ext cx="1588" cy="3600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2508250" y="1793875"/>
            <a:ext cx="1588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>
            <a:off x="3228975" y="1793875"/>
            <a:ext cx="1588" cy="3600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>
            <a:off x="3949700" y="1793875"/>
            <a:ext cx="1588" cy="3600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349250" y="1720850"/>
            <a:ext cx="2825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ru-RU" sz="1800" b="1">
                <a:solidFill>
                  <a:srgbClr val="3333FF"/>
                </a:solidFill>
                <a:latin typeface="Tahoma" pitchFamily="34" charset="0"/>
              </a:rPr>
              <a:t>а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349250" y="2168525"/>
            <a:ext cx="32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ru-RU" sz="1800" b="1">
                <a:solidFill>
                  <a:srgbClr val="3333FF"/>
                </a:solidFill>
                <a:latin typeface="Tahoma" pitchFamily="34" charset="0"/>
              </a:rPr>
              <a:t>в</a:t>
            </a: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349250" y="2528888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ru-RU" sz="1800" b="1">
                <a:solidFill>
                  <a:srgbClr val="3333FF"/>
                </a:solidFill>
                <a:latin typeface="Tahoma" pitchFamily="34" charset="0"/>
              </a:rPr>
              <a:t>с</a:t>
            </a:r>
          </a:p>
        </p:txBody>
      </p: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349250" y="3248025"/>
            <a:ext cx="32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ru-RU" sz="1800" b="1">
                <a:solidFill>
                  <a:srgbClr val="3333FF"/>
                </a:solidFill>
                <a:latin typeface="Tahoma" pitchFamily="34" charset="0"/>
              </a:rPr>
              <a:t>е</a:t>
            </a: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349250" y="3536950"/>
            <a:ext cx="2714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1800" b="1">
                <a:solidFill>
                  <a:srgbClr val="3333FF"/>
                </a:solidFill>
                <a:latin typeface="Tahoma" pitchFamily="34" charset="0"/>
              </a:rPr>
              <a:t>f</a:t>
            </a:r>
            <a:endParaRPr lang="ru-RU" sz="1800" b="1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49250" y="3968750"/>
            <a:ext cx="3222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ru-RU" sz="1800" b="1">
                <a:solidFill>
                  <a:srgbClr val="3333FF"/>
                </a:solidFill>
                <a:latin typeface="Tahoma" pitchFamily="34" charset="0"/>
              </a:rPr>
              <a:t>к</a:t>
            </a:r>
          </a:p>
        </p:txBody>
      </p:sp>
      <p:sp>
        <p:nvSpPr>
          <p:cNvPr id="9249" name="Text Box 33"/>
          <p:cNvSpPr txBox="1">
            <a:spLocks noChangeArrowheads="1"/>
          </p:cNvSpPr>
          <p:nvPr/>
        </p:nvSpPr>
        <p:spPr bwMode="auto">
          <a:xfrm>
            <a:off x="349250" y="4329113"/>
            <a:ext cx="2524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1800" b="1">
                <a:solidFill>
                  <a:srgbClr val="3333FF"/>
                </a:solidFill>
                <a:latin typeface="Tahoma" pitchFamily="34" charset="0"/>
              </a:rPr>
              <a:t>l</a:t>
            </a:r>
            <a:endParaRPr lang="ru-RU" sz="1800" b="1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349250" y="4616450"/>
            <a:ext cx="527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1800" b="1">
                <a:solidFill>
                  <a:srgbClr val="3333FF"/>
                </a:solidFill>
                <a:latin typeface="Tahoma" pitchFamily="34" charset="0"/>
              </a:rPr>
              <a:t>m</a:t>
            </a:r>
            <a:endParaRPr lang="ru-RU" sz="1800" b="1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9251" name="Text Box 35"/>
          <p:cNvSpPr txBox="1">
            <a:spLocks noChangeArrowheads="1"/>
          </p:cNvSpPr>
          <p:nvPr/>
        </p:nvSpPr>
        <p:spPr bwMode="auto">
          <a:xfrm>
            <a:off x="349250" y="4976813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1800" b="1">
                <a:solidFill>
                  <a:srgbClr val="3333FF"/>
                </a:solidFill>
                <a:latin typeface="Tahoma" pitchFamily="34" charset="0"/>
              </a:rPr>
              <a:t>n</a:t>
            </a:r>
            <a:endParaRPr lang="ru-RU" sz="1800" b="1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9252" name="Text Box 36"/>
          <p:cNvSpPr txBox="1">
            <a:spLocks noChangeArrowheads="1"/>
          </p:cNvSpPr>
          <p:nvPr/>
        </p:nvSpPr>
        <p:spPr bwMode="auto">
          <a:xfrm>
            <a:off x="533400" y="41846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endParaRPr lang="ru-RU" sz="1800">
              <a:latin typeface="Tahoma" pitchFamily="34" charset="0"/>
            </a:endParaRPr>
          </a:p>
        </p:txBody>
      </p:sp>
      <p:sp>
        <p:nvSpPr>
          <p:cNvPr id="9253" name="Text Box 37"/>
          <p:cNvSpPr txBox="1">
            <a:spLocks noChangeArrowheads="1"/>
          </p:cNvSpPr>
          <p:nvPr/>
        </p:nvSpPr>
        <p:spPr bwMode="auto">
          <a:xfrm>
            <a:off x="349250" y="2887663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1800" b="1">
                <a:solidFill>
                  <a:srgbClr val="3333FF"/>
                </a:solidFill>
                <a:latin typeface="Tahoma" pitchFamily="34" charset="0"/>
              </a:rPr>
              <a:t>d</a:t>
            </a:r>
            <a:endParaRPr lang="ru-RU" sz="1800" b="1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9254" name="Line 38"/>
          <p:cNvSpPr>
            <a:spLocks noChangeShapeType="1"/>
          </p:cNvSpPr>
          <p:nvPr/>
        </p:nvSpPr>
        <p:spPr bwMode="auto">
          <a:xfrm>
            <a:off x="708025" y="5394325"/>
            <a:ext cx="36004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55" name="Text Box 39"/>
          <p:cNvSpPr txBox="1">
            <a:spLocks noChangeArrowheads="1"/>
          </p:cNvSpPr>
          <p:nvPr/>
        </p:nvSpPr>
        <p:spPr bwMode="auto">
          <a:xfrm>
            <a:off x="762000" y="14478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1800" b="1">
                <a:solidFill>
                  <a:srgbClr val="3333FF"/>
                </a:solidFill>
                <a:latin typeface="Tahoma" pitchFamily="34" charset="0"/>
              </a:rPr>
              <a:t>1</a:t>
            </a:r>
            <a:endParaRPr lang="ru-RU" sz="1800" b="1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9256" name="Text Box 40"/>
          <p:cNvSpPr txBox="1">
            <a:spLocks noChangeArrowheads="1"/>
          </p:cNvSpPr>
          <p:nvPr/>
        </p:nvSpPr>
        <p:spPr bwMode="auto">
          <a:xfrm>
            <a:off x="1193800" y="14478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1800" b="1">
                <a:solidFill>
                  <a:srgbClr val="3333FF"/>
                </a:solidFill>
                <a:latin typeface="Tahoma" pitchFamily="34" charset="0"/>
              </a:rPr>
              <a:t>2</a:t>
            </a:r>
            <a:endParaRPr lang="ru-RU" sz="1800" b="1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9257" name="Text Box 41"/>
          <p:cNvSpPr txBox="1">
            <a:spLocks noChangeArrowheads="1"/>
          </p:cNvSpPr>
          <p:nvPr/>
        </p:nvSpPr>
        <p:spPr bwMode="auto">
          <a:xfrm>
            <a:off x="1481138" y="14478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1800" b="1">
                <a:solidFill>
                  <a:srgbClr val="3333FF"/>
                </a:solidFill>
                <a:latin typeface="Tahoma" pitchFamily="34" charset="0"/>
              </a:rPr>
              <a:t>3</a:t>
            </a:r>
            <a:endParaRPr lang="ru-RU" sz="1800" b="1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9258" name="Text Box 42"/>
          <p:cNvSpPr txBox="1">
            <a:spLocks noChangeArrowheads="1"/>
          </p:cNvSpPr>
          <p:nvPr/>
        </p:nvSpPr>
        <p:spPr bwMode="auto">
          <a:xfrm>
            <a:off x="1841500" y="14478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1800" b="1">
                <a:solidFill>
                  <a:srgbClr val="3333FF"/>
                </a:solidFill>
                <a:latin typeface="Tahoma" pitchFamily="34" charset="0"/>
              </a:rPr>
              <a:t>4</a:t>
            </a:r>
            <a:endParaRPr lang="ru-RU" sz="1800" b="1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9259" name="Text Box 43"/>
          <p:cNvSpPr txBox="1">
            <a:spLocks noChangeArrowheads="1"/>
          </p:cNvSpPr>
          <p:nvPr/>
        </p:nvSpPr>
        <p:spPr bwMode="auto">
          <a:xfrm>
            <a:off x="2200275" y="14478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1800" b="1">
                <a:solidFill>
                  <a:srgbClr val="3333FF"/>
                </a:solidFill>
                <a:latin typeface="Tahoma" pitchFamily="34" charset="0"/>
              </a:rPr>
              <a:t>5</a:t>
            </a:r>
            <a:endParaRPr lang="ru-RU" sz="1800" b="1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9260" name="Text Box 44"/>
          <p:cNvSpPr txBox="1">
            <a:spLocks noChangeArrowheads="1"/>
          </p:cNvSpPr>
          <p:nvPr/>
        </p:nvSpPr>
        <p:spPr bwMode="auto">
          <a:xfrm>
            <a:off x="2560638" y="14478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1800" b="1">
                <a:solidFill>
                  <a:srgbClr val="3333FF"/>
                </a:solidFill>
                <a:latin typeface="Tahoma" pitchFamily="34" charset="0"/>
              </a:rPr>
              <a:t>6</a:t>
            </a:r>
            <a:endParaRPr lang="ru-RU" sz="1800" b="1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9261" name="Text Box 45"/>
          <p:cNvSpPr txBox="1">
            <a:spLocks noChangeArrowheads="1"/>
          </p:cNvSpPr>
          <p:nvPr/>
        </p:nvSpPr>
        <p:spPr bwMode="auto">
          <a:xfrm>
            <a:off x="3282950" y="1433513"/>
            <a:ext cx="307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1800" b="1">
                <a:solidFill>
                  <a:srgbClr val="3333FF"/>
                </a:solidFill>
                <a:latin typeface="Tahoma" pitchFamily="34" charset="0"/>
              </a:rPr>
              <a:t>8</a:t>
            </a:r>
            <a:endParaRPr lang="ru-RU" sz="1800" b="1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9262" name="Text Box 46"/>
          <p:cNvSpPr txBox="1">
            <a:spLocks noChangeArrowheads="1"/>
          </p:cNvSpPr>
          <p:nvPr/>
        </p:nvSpPr>
        <p:spPr bwMode="auto">
          <a:xfrm>
            <a:off x="2940050" y="1433513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1800" b="1">
                <a:solidFill>
                  <a:srgbClr val="3333FF"/>
                </a:solidFill>
                <a:latin typeface="Tahoma" pitchFamily="34" charset="0"/>
              </a:rPr>
              <a:t>7</a:t>
            </a:r>
            <a:endParaRPr lang="ru-RU" sz="1800" b="1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9263" name="Text Box 47"/>
          <p:cNvSpPr txBox="1">
            <a:spLocks noChangeArrowheads="1"/>
          </p:cNvSpPr>
          <p:nvPr/>
        </p:nvSpPr>
        <p:spPr bwMode="auto">
          <a:xfrm>
            <a:off x="3660775" y="1433513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1800" b="1">
                <a:solidFill>
                  <a:srgbClr val="3333FF"/>
                </a:solidFill>
                <a:latin typeface="Tahoma" pitchFamily="34" charset="0"/>
              </a:rPr>
              <a:t>9</a:t>
            </a:r>
            <a:endParaRPr lang="ru-RU" sz="1800" b="1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9264" name="Rectangle 48"/>
          <p:cNvSpPr>
            <a:spLocks noChangeArrowheads="1"/>
          </p:cNvSpPr>
          <p:nvPr/>
        </p:nvSpPr>
        <p:spPr bwMode="auto">
          <a:xfrm>
            <a:off x="1500188" y="4745038"/>
            <a:ext cx="576262" cy="215900"/>
          </a:xfrm>
          <a:prstGeom prst="rect">
            <a:avLst/>
          </a:prstGeom>
          <a:solidFill>
            <a:srgbClr val="3B29BD">
              <a:alpha val="9803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65" name="Rectangle 49"/>
          <p:cNvSpPr>
            <a:spLocks noChangeArrowheads="1"/>
          </p:cNvSpPr>
          <p:nvPr/>
        </p:nvSpPr>
        <p:spPr bwMode="auto">
          <a:xfrm>
            <a:off x="2581275" y="2586038"/>
            <a:ext cx="574675" cy="215900"/>
          </a:xfrm>
          <a:prstGeom prst="rect">
            <a:avLst/>
          </a:prstGeom>
          <a:solidFill>
            <a:srgbClr val="3B29BD">
              <a:alpha val="9803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66" name="Rectangle 50"/>
          <p:cNvSpPr>
            <a:spLocks noChangeArrowheads="1"/>
          </p:cNvSpPr>
          <p:nvPr/>
        </p:nvSpPr>
        <p:spPr bwMode="auto">
          <a:xfrm>
            <a:off x="3660775" y="3665538"/>
            <a:ext cx="215900" cy="576262"/>
          </a:xfrm>
          <a:prstGeom prst="rect">
            <a:avLst/>
          </a:prstGeom>
          <a:solidFill>
            <a:srgbClr val="3B29BD">
              <a:alpha val="9803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67" name="Rectangle 51"/>
          <p:cNvSpPr>
            <a:spLocks noChangeArrowheads="1"/>
          </p:cNvSpPr>
          <p:nvPr/>
        </p:nvSpPr>
        <p:spPr bwMode="auto">
          <a:xfrm>
            <a:off x="781050" y="1865313"/>
            <a:ext cx="215900" cy="1295400"/>
          </a:xfrm>
          <a:prstGeom prst="rect">
            <a:avLst/>
          </a:prstGeom>
          <a:solidFill>
            <a:srgbClr val="3B29BD">
              <a:alpha val="9803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68" name="Rectangle 52"/>
          <p:cNvSpPr>
            <a:spLocks noChangeArrowheads="1"/>
          </p:cNvSpPr>
          <p:nvPr/>
        </p:nvSpPr>
        <p:spPr bwMode="auto">
          <a:xfrm>
            <a:off x="708025" y="5105400"/>
            <a:ext cx="288925" cy="215900"/>
          </a:xfrm>
          <a:prstGeom prst="rect">
            <a:avLst/>
          </a:prstGeom>
          <a:solidFill>
            <a:srgbClr val="3B29BD">
              <a:alpha val="9803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69" name="Rectangle 53"/>
          <p:cNvSpPr>
            <a:spLocks noChangeArrowheads="1"/>
          </p:cNvSpPr>
          <p:nvPr/>
        </p:nvSpPr>
        <p:spPr bwMode="auto">
          <a:xfrm>
            <a:off x="3589338" y="4745038"/>
            <a:ext cx="290512" cy="215900"/>
          </a:xfrm>
          <a:prstGeom prst="rect">
            <a:avLst/>
          </a:prstGeom>
          <a:solidFill>
            <a:srgbClr val="3B29BD">
              <a:alpha val="9803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70" name="Rectangle 54"/>
          <p:cNvSpPr>
            <a:spLocks noChangeArrowheads="1"/>
          </p:cNvSpPr>
          <p:nvPr/>
        </p:nvSpPr>
        <p:spPr bwMode="auto">
          <a:xfrm>
            <a:off x="781050" y="4025900"/>
            <a:ext cx="288925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71" name="Rectangle 55"/>
          <p:cNvSpPr>
            <a:spLocks noChangeArrowheads="1"/>
          </p:cNvSpPr>
          <p:nvPr/>
        </p:nvSpPr>
        <p:spPr bwMode="auto">
          <a:xfrm>
            <a:off x="781050" y="4025900"/>
            <a:ext cx="288925" cy="215900"/>
          </a:xfrm>
          <a:prstGeom prst="rect">
            <a:avLst/>
          </a:prstGeom>
          <a:solidFill>
            <a:srgbClr val="3B29BD">
              <a:alpha val="9803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72" name="Rectangle 56"/>
          <p:cNvSpPr>
            <a:spLocks noChangeArrowheads="1"/>
          </p:cNvSpPr>
          <p:nvPr/>
        </p:nvSpPr>
        <p:spPr bwMode="auto">
          <a:xfrm>
            <a:off x="1500188" y="1865313"/>
            <a:ext cx="290512" cy="215900"/>
          </a:xfrm>
          <a:prstGeom prst="rect">
            <a:avLst/>
          </a:prstGeom>
          <a:solidFill>
            <a:srgbClr val="3B29BD">
              <a:alpha val="9803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73" name="Rectangle 57"/>
          <p:cNvSpPr>
            <a:spLocks noChangeArrowheads="1"/>
          </p:cNvSpPr>
          <p:nvPr/>
        </p:nvSpPr>
        <p:spPr bwMode="auto">
          <a:xfrm>
            <a:off x="2581275" y="3305175"/>
            <a:ext cx="215900" cy="936625"/>
          </a:xfrm>
          <a:prstGeom prst="rect">
            <a:avLst/>
          </a:prstGeom>
          <a:solidFill>
            <a:srgbClr val="3B29BD">
              <a:alpha val="9803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74" name="Rectangle 58"/>
          <p:cNvSpPr>
            <a:spLocks noChangeArrowheads="1"/>
          </p:cNvSpPr>
          <p:nvPr/>
        </p:nvSpPr>
        <p:spPr bwMode="auto">
          <a:xfrm>
            <a:off x="4021138" y="1865313"/>
            <a:ext cx="215900" cy="936625"/>
          </a:xfrm>
          <a:prstGeom prst="rect">
            <a:avLst/>
          </a:prstGeom>
          <a:solidFill>
            <a:srgbClr val="3B29BD">
              <a:alpha val="9803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1500188" y="3665538"/>
            <a:ext cx="576262" cy="215900"/>
          </a:xfrm>
          <a:prstGeom prst="rect">
            <a:avLst/>
          </a:prstGeom>
          <a:solidFill>
            <a:srgbClr val="3B29BD">
              <a:alpha val="9803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76" name="Text Box 60"/>
          <p:cNvSpPr txBox="1">
            <a:spLocks noChangeArrowheads="1"/>
          </p:cNvSpPr>
          <p:nvPr/>
        </p:nvSpPr>
        <p:spPr bwMode="auto">
          <a:xfrm>
            <a:off x="3581400" y="1447800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800">
                <a:solidFill>
                  <a:srgbClr val="9966FF"/>
                </a:solidFill>
                <a:latin typeface="Tahoma" pitchFamily="34" charset="0"/>
              </a:rPr>
              <a:t>    </a:t>
            </a:r>
            <a:r>
              <a:rPr lang="ru-RU" sz="1800" b="1">
                <a:solidFill>
                  <a:srgbClr val="0066FF"/>
                </a:solidFill>
                <a:latin typeface="Tahoma" pitchFamily="34" charset="0"/>
              </a:rPr>
              <a:t>10</a:t>
            </a:r>
          </a:p>
        </p:txBody>
      </p:sp>
      <p:sp>
        <p:nvSpPr>
          <p:cNvPr id="9277" name="Rectangle 61"/>
          <p:cNvSpPr>
            <a:spLocks noChangeArrowheads="1"/>
          </p:cNvSpPr>
          <p:nvPr/>
        </p:nvSpPr>
        <p:spPr bwMode="auto">
          <a:xfrm>
            <a:off x="4787900" y="5734050"/>
            <a:ext cx="1787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ru-RU" b="1">
                <a:solidFill>
                  <a:srgbClr val="FF0000"/>
                </a:solidFill>
              </a:rPr>
              <a:t>Шахматта?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8" dur="5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1" dur="500"/>
                                        <p:tgtEl>
                                          <p:spTgt spid="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500"/>
                                        <p:tgtEl>
                                          <p:spTgt spid="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0" dur="500"/>
                                        <p:tgtEl>
                                          <p:spTgt spid="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3" dur="500"/>
                                        <p:tgtEl>
                                          <p:spTgt spid="9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6" dur="500"/>
                                        <p:tgtEl>
                                          <p:spTgt spid="9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9" dur="500"/>
                                        <p:tgtEl>
                                          <p:spTgt spid="9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9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5" dur="500"/>
                                        <p:tgtEl>
                                          <p:spTgt spid="9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8" dur="500"/>
                                        <p:tgtEl>
                                          <p:spTgt spid="9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1" dur="500"/>
                                        <p:tgtEl>
                                          <p:spTgt spid="9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4" dur="500"/>
                                        <p:tgtEl>
                                          <p:spTgt spid="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7" dur="500"/>
                                        <p:tgtEl>
                                          <p:spTgt spid="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0" dur="500"/>
                                        <p:tgtEl>
                                          <p:spTgt spid="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3" dur="500"/>
                                        <p:tgtEl>
                                          <p:spTgt spid="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6" dur="500"/>
                                        <p:tgtEl>
                                          <p:spTgt spid="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9" dur="500"/>
                                        <p:tgtEl>
                                          <p:spTgt spid="9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2" dur="500"/>
                                        <p:tgtEl>
                                          <p:spTgt spid="9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5" dur="500"/>
                                        <p:tgtEl>
                                          <p:spTgt spid="9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8" dur="500"/>
                                        <p:tgtEl>
                                          <p:spTgt spid="9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1" dur="500"/>
                                        <p:tgtEl>
                                          <p:spTgt spid="9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4" dur="500"/>
                                        <p:tgtEl>
                                          <p:spTgt spid="9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9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9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9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9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animBg="1"/>
      <p:bldP spid="9224" grpId="0" animBg="1"/>
      <p:bldP spid="9225" grpId="0" animBg="1"/>
      <p:bldP spid="9226" grpId="0" animBg="1"/>
      <p:bldP spid="9227" grpId="0" animBg="1"/>
      <p:bldP spid="9228" grpId="0" animBg="1"/>
      <p:bldP spid="9229" grpId="0" animBg="1"/>
      <p:bldP spid="9230" grpId="0" animBg="1"/>
      <p:bldP spid="9231" grpId="0" animBg="1"/>
      <p:bldP spid="9232" grpId="0" animBg="1"/>
      <p:bldP spid="9233" grpId="0" animBg="1"/>
      <p:bldP spid="9234" grpId="0" animBg="1"/>
      <p:bldP spid="9235" grpId="0" animBg="1"/>
      <p:bldP spid="9236" grpId="0" animBg="1"/>
      <p:bldP spid="9237" grpId="0" animBg="1"/>
      <p:bldP spid="9238" grpId="0" animBg="1"/>
      <p:bldP spid="9239" grpId="0" animBg="1"/>
      <p:bldP spid="9240" grpId="0" animBg="1"/>
      <p:bldP spid="9241" grpId="0" animBg="1"/>
      <p:bldP spid="9242" grpId="0" animBg="1"/>
      <p:bldP spid="9243" grpId="0"/>
      <p:bldP spid="9244" grpId="0"/>
      <p:bldP spid="9245" grpId="0"/>
      <p:bldP spid="9246" grpId="0"/>
      <p:bldP spid="9247" grpId="0"/>
      <p:bldP spid="9248" grpId="0"/>
      <p:bldP spid="9249" grpId="0"/>
      <p:bldP spid="9250" grpId="0"/>
      <p:bldP spid="9251" grpId="0"/>
      <p:bldP spid="9252" grpId="0"/>
      <p:bldP spid="9253" grpId="0"/>
      <p:bldP spid="9254" grpId="0" animBg="1"/>
      <p:bldP spid="9255" grpId="0"/>
      <p:bldP spid="9256" grpId="0"/>
      <p:bldP spid="9257" grpId="0"/>
      <p:bldP spid="9258" grpId="0"/>
      <p:bldP spid="9259" grpId="0"/>
      <p:bldP spid="9260" grpId="0"/>
      <p:bldP spid="9261" grpId="0"/>
      <p:bldP spid="9262" grpId="0"/>
      <p:bldP spid="9263" grpId="0"/>
      <p:bldP spid="9264" grpId="0" animBg="1"/>
      <p:bldP spid="9265" grpId="0" animBg="1"/>
      <p:bldP spid="9266" grpId="0" animBg="1"/>
      <p:bldP spid="9267" grpId="0" animBg="1"/>
      <p:bldP spid="9268" grpId="0" animBg="1"/>
      <p:bldP spid="9269" grpId="0" animBg="1"/>
      <p:bldP spid="9270" grpId="0" animBg="1"/>
      <p:bldP spid="9271" grpId="0" animBg="1"/>
      <p:bldP spid="9272" grpId="0" animBg="1"/>
      <p:bldP spid="9273" grpId="0" animBg="1"/>
      <p:bldP spid="9274" grpId="0" animBg="1"/>
      <p:bldP spid="9275" grpId="0" animBg="1"/>
      <p:bldP spid="927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2" name="Picture 8" descr="tiket3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60350"/>
            <a:ext cx="4679950" cy="445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611188" y="4941888"/>
            <a:ext cx="81375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b="1">
                <a:solidFill>
                  <a:srgbClr val="000099"/>
                </a:solidFill>
              </a:rPr>
              <a:t>Кинотеатрда өз орнынды дұрыс табу үшін неше координата білуің қажет? Қандай?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2633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4235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977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90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3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636</TotalTime>
  <Words>160</Words>
  <Application>Microsoft Office PowerPoint</Application>
  <PresentationFormat>Экран (4:3)</PresentationFormat>
  <Paragraphs>69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Оформление по умолчанию</vt:lpstr>
      <vt:lpstr>Слайд 1</vt:lpstr>
      <vt:lpstr> абсциссалар осі</vt:lpstr>
      <vt:lpstr>Координаталар жазықтықтағы А(х,у) нүктесінің координаталарын табу үшін: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Үй тапсырмасы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админ</dc:creator>
  <cp:lastModifiedBy>1</cp:lastModifiedBy>
  <cp:revision>34</cp:revision>
  <dcterms:created xsi:type="dcterms:W3CDTF">1601-01-01T00:00:00Z</dcterms:created>
  <dcterms:modified xsi:type="dcterms:W3CDTF">2020-10-20T12:07:25Z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415749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D5.0.5</vt:lpwstr>
  </property>
</Properties>
</file>