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3" r:id="rId2"/>
    <p:sldId id="256" r:id="rId3"/>
    <p:sldId id="257" r:id="rId4"/>
    <p:sldId id="294" r:id="rId5"/>
    <p:sldId id="295" r:id="rId6"/>
    <p:sldId id="296" r:id="rId7"/>
    <p:sldId id="297" r:id="rId8"/>
    <p:sldId id="262" r:id="rId9"/>
    <p:sldId id="263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303" r:id="rId19"/>
    <p:sldId id="264" r:id="rId20"/>
    <p:sldId id="302" r:id="rId21"/>
    <p:sldId id="311" r:id="rId22"/>
    <p:sldId id="312" r:id="rId23"/>
    <p:sldId id="315" r:id="rId24"/>
    <p:sldId id="318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0066"/>
    <a:srgbClr val="00FF00"/>
    <a:srgbClr val="0000FF"/>
    <a:srgbClr val="FF00FF"/>
    <a:srgbClr val="C4C010"/>
    <a:srgbClr val="CC3300"/>
    <a:srgbClr val="220CC4"/>
    <a:srgbClr val="000066"/>
    <a:srgbClr val="2710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8.xml"/><Relationship Id="rId1" Type="http://schemas.openxmlformats.org/officeDocument/2006/relationships/audio" Target="../media/audio1.wav"/><Relationship Id="rId6" Type="http://schemas.openxmlformats.org/officeDocument/2006/relationships/image" Target="../media/image20.gif"/><Relationship Id="rId11" Type="http://schemas.openxmlformats.org/officeDocument/2006/relationships/slide" Target="slide17.xml"/><Relationship Id="rId5" Type="http://schemas.openxmlformats.org/officeDocument/2006/relationships/slide" Target="slide19.xml"/><Relationship Id="rId15" Type="http://schemas.openxmlformats.org/officeDocument/2006/relationships/slide" Target="slide15.xml"/><Relationship Id="rId10" Type="http://schemas.openxmlformats.org/officeDocument/2006/relationships/slide" Target="slide16.xml"/><Relationship Id="rId4" Type="http://schemas.openxmlformats.org/officeDocument/2006/relationships/image" Target="../media/image19.png"/><Relationship Id="rId9" Type="http://schemas.openxmlformats.org/officeDocument/2006/relationships/slide" Target="slide13.xml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725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5522912"/>
            <a:ext cx="9753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1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715000"/>
            <a:ext cx="2971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1664963" y="2533949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V="1">
            <a:off x="1982552" y="5564558"/>
            <a:ext cx="947182" cy="9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540751" y="10844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95400" y="2057400"/>
            <a:ext cx="7010400" cy="25925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Қош</a:t>
            </a:r>
            <a:endParaRPr lang="ru-RU" sz="5400" b="1" cap="all" spc="0" dirty="0" smtClean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келдіңіздер</a:t>
            </a:r>
            <a:endParaRPr lang="ru-RU" sz="5400" b="1" cap="all" spc="0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1785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9000" y="3886200"/>
            <a:ext cx="190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>
            <a:off x="7554141" y="4466590"/>
            <a:ext cx="1480164" cy="134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2" y="0"/>
            <a:ext cx="1785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68163107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53198" y="1295400"/>
            <a:ext cx="260096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627351" y="322430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235951" y="436102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251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6160764" y="1390950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228600" y="-228600"/>
            <a:ext cx="8610600" cy="6707522"/>
            <a:chOff x="269" y="982"/>
            <a:chExt cx="2203" cy="1662"/>
          </a:xfrm>
        </p:grpSpPr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9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11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4427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математика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2057400"/>
            <a:ext cx="82296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Үстелдің үстінде  5 стақан  сүт  тұр  еді,  Әсел  1 стақандағы сүтті  ішіп,  стақанды  столдың  үстіне  қойды.  Үстелдің  үстінде  неше  стақан қалды.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3400" y="5257800"/>
            <a:ext cx="822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  Стақан  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лево 18">
            <a:hlinkClick r:id="rId2" action="ppaction://hlinksldjump"/>
          </p:cNvPr>
          <p:cNvSpPr/>
          <p:nvPr/>
        </p:nvSpPr>
        <p:spPr>
          <a:xfrm>
            <a:off x="685800" y="52578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6628" y="-228600"/>
            <a:ext cx="8610600" cy="6707522"/>
            <a:chOff x="269" y="982"/>
            <a:chExt cx="2203" cy="166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5296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2590800"/>
            <a:ext cx="838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жұмыртқа  2  минут  қайнайды.  </a:t>
            </a:r>
          </a:p>
          <a:p>
            <a:pPr algn="ctr"/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жұмыртқа   неше  минут қайнайды  ? 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3400" y="4343400"/>
            <a:ext cx="822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минут қайнайды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685800" y="52578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6628" y="-228600"/>
            <a:ext cx="8610600" cy="6707522"/>
            <a:chOff x="269" y="982"/>
            <a:chExt cx="2203" cy="166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5296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2362200"/>
            <a:ext cx="838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Інісінің  14  асығы  бар,  ағасының  одан  5  асығы  артық . Екеуінің  неше  асығы бар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4419600"/>
            <a:ext cx="822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33  Асығы  бар 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685800" y="54864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6628" y="-228600"/>
            <a:ext cx="8610600" cy="6707522"/>
            <a:chOff x="269" y="982"/>
            <a:chExt cx="2203" cy="166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5296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2590800"/>
            <a:ext cx="838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 тонна  мақта  ауыр  ма, </a:t>
            </a:r>
          </a:p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 ц  темір  ауыр  ма ?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800" y="4572000"/>
            <a:ext cx="822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Тең 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685800" y="52578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6628" y="-228600"/>
            <a:ext cx="8610600" cy="6707522"/>
            <a:chOff x="269" y="982"/>
            <a:chExt cx="2203" cy="166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5296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2286000"/>
            <a:ext cx="838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Бір  бөлке  нан  </a:t>
            </a:r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теңге  тұрады. </a:t>
            </a:r>
          </a:p>
          <a:p>
            <a:pPr algn="ctr"/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Бөлке  нан  қанша  теңге </a:t>
            </a:r>
          </a:p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тұрады?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" y="4800600"/>
            <a:ext cx="8534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Теңге  тұрады.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685800" y="52578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6628" y="-228600"/>
            <a:ext cx="8610600" cy="6707522"/>
            <a:chOff x="269" y="982"/>
            <a:chExt cx="2203" cy="166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5296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2590800"/>
            <a:ext cx="838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Егер  екі  кірпіштің  салмағы  8 кг болса,  бір  жарым  кірпіштің  салмағы  қанша  болады?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8200" y="4419600"/>
            <a:ext cx="6629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 кг болады 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685800" y="52578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6628" y="-228600"/>
            <a:ext cx="8610600" cy="6707522"/>
            <a:chOff x="269" y="982"/>
            <a:chExt cx="2203" cy="166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5296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2590800"/>
            <a:ext cx="8382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Үш  түйеқұс  ұшып келе  жатқанда,  біреуін  жерге </a:t>
            </a:r>
          </a:p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қонды .  Неше  түйеқұс  ұшып кетті ? 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4800600"/>
            <a:ext cx="7315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Түйеқұс   ұшпайды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609600" y="54864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6628" y="-228600"/>
            <a:ext cx="8610600" cy="6707522"/>
            <a:chOff x="269" y="982"/>
            <a:chExt cx="2203" cy="166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5296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2209800"/>
            <a:ext cx="8382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Жаңа  туған  </a:t>
            </a:r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озының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массасы  </a:t>
            </a:r>
          </a:p>
          <a:p>
            <a:pPr algn="ctr"/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12 килограмм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ның  төрттен  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бір  бөлігін тартады.  Жаңа  туылған  </a:t>
            </a:r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қозы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неше  килограмм тартады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00200" y="5257800"/>
            <a:ext cx="510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685800" y="52578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6628" y="-228600"/>
            <a:ext cx="8610600" cy="6707522"/>
            <a:chOff x="269" y="982"/>
            <a:chExt cx="2203" cy="166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269" y="982"/>
              <a:ext cx="2203" cy="1662"/>
              <a:chOff x="320" y="998"/>
              <a:chExt cx="1653" cy="1360"/>
            </a:xfrm>
          </p:grpSpPr>
          <p:sp>
            <p:nvSpPr>
              <p:cNvPr id="8" name="AutoShape 48"/>
              <p:cNvSpPr>
                <a:spLocks noChangeArrowheads="1"/>
              </p:cNvSpPr>
              <p:nvPr/>
            </p:nvSpPr>
            <p:spPr bwMode="auto">
              <a:xfrm>
                <a:off x="340" y="1172"/>
                <a:ext cx="1633" cy="1186"/>
              </a:xfrm>
              <a:prstGeom prst="roundRect">
                <a:avLst>
                  <a:gd name="adj" fmla="val 4296"/>
                </a:avLst>
              </a:prstGeom>
              <a:solidFill>
                <a:srgbClr val="CCFFFF">
                  <a:alpha val="30196"/>
                </a:srgbClr>
              </a:solidFill>
              <a:ln w="76200" cap="rnd" algn="ctr">
                <a:solidFill>
                  <a:srgbClr val="0066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pitchFamily="34" charset="0"/>
                </a:endParaRPr>
              </a:p>
            </p:txBody>
          </p:sp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320" y="998"/>
                <a:ext cx="1653" cy="452"/>
                <a:chOff x="1132" y="545"/>
                <a:chExt cx="1979" cy="452"/>
              </a:xfrm>
            </p:grpSpPr>
            <p:sp>
              <p:nvSpPr>
                <p:cNvPr id="10" name="AutoShape 50"/>
                <p:cNvSpPr>
                  <a:spLocks noChangeArrowheads="1"/>
                </p:cNvSpPr>
                <p:nvPr/>
              </p:nvSpPr>
              <p:spPr bwMode="auto">
                <a:xfrm>
                  <a:off x="1132" y="669"/>
                  <a:ext cx="1979" cy="3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>
                        <a:alpha val="29999"/>
                      </a:srgbClr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>
                    <a:cs typeface="Arial" pitchFamily="34" charset="0"/>
                  </a:endParaRPr>
                </a:p>
              </p:txBody>
            </p:sp>
            <p:grpSp>
              <p:nvGrpSpPr>
                <p:cNvPr id="5" name="Group 51"/>
                <p:cNvGrpSpPr>
                  <a:grpSpLocks/>
                </p:cNvGrpSpPr>
                <p:nvPr/>
              </p:nvGrpSpPr>
              <p:grpSpPr bwMode="auto">
                <a:xfrm>
                  <a:off x="1156" y="545"/>
                  <a:ext cx="1949" cy="390"/>
                  <a:chOff x="1156" y="545"/>
                  <a:chExt cx="1949" cy="390"/>
                </a:xfrm>
              </p:grpSpPr>
              <p:sp>
                <p:nvSpPr>
                  <p:cNvPr id="12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634"/>
                    <a:ext cx="1949" cy="3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3175" algn="ctr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latinLnBrk="1">
                      <a:defRPr/>
                    </a:pPr>
                    <a:endParaRPr kumimoji="1" lang="kk-KZ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휴먼모음T" pitchFamily="18" charset="-127"/>
                      <a:ea typeface="휴먼모음T" pitchFamily="18" charset="-127"/>
                      <a:cs typeface="Arial" charset="0"/>
                    </a:endParaRPr>
                  </a:p>
                </p:txBody>
              </p:sp>
              <p:sp>
                <p:nvSpPr>
                  <p:cNvPr id="13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30" y="545"/>
                    <a:ext cx="1826" cy="32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chemeClr val="bg1">
                          <a:alpha val="40999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rot="10800000" anchor="ctr">
                    <a:spAutoFit/>
                  </a:bodyPr>
                  <a:lstStyle/>
                  <a:p>
                    <a:pPr>
                      <a:defRPr/>
                    </a:pPr>
                    <a:endParaRPr lang="ru-RU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6" name="Picture 56" descr="MCj04166460000[1]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1829" y="2096"/>
              <a:ext cx="572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5"/>
            <p:cNvSpPr txBox="1">
              <a:spLocks noChangeArrowheads="1"/>
            </p:cNvSpPr>
            <p:nvPr/>
          </p:nvSpPr>
          <p:spPr bwMode="auto">
            <a:xfrm>
              <a:off x="340" y="1509"/>
              <a:ext cx="2132" cy="3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k-KZ" b="1" i="1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62200" y="457200"/>
            <a:ext cx="5296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600" y="2438400"/>
            <a:ext cx="70104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“спутник”  жер  шарын  103 минутта  айналып  өтті.  Ол неше  сағат,  неше  минутта айналып  өтті 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8200" y="4724400"/>
            <a:ext cx="6248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spc="0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1сағат   43 минут</a:t>
            </a:r>
            <a:endParaRPr lang="ru-RU" sz="3200" b="1" cap="all" spc="0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лево 16">
            <a:hlinkClick r:id="rId3" action="ppaction://hlinksldjump"/>
          </p:cNvPr>
          <p:cNvSpPr/>
          <p:nvPr/>
        </p:nvSpPr>
        <p:spPr>
          <a:xfrm>
            <a:off x="685800" y="5486400"/>
            <a:ext cx="1447800" cy="914400"/>
          </a:xfrm>
          <a:prstGeom prst="leftArrow">
            <a:avLst/>
          </a:prstGeom>
          <a:solidFill>
            <a:schemeClr val="accent2"/>
          </a:solidFill>
          <a:ln>
            <a:solidFill>
              <a:srgbClr val="00FF00"/>
            </a:solidFill>
          </a:ln>
          <a:effectLst>
            <a:glow rad="101600">
              <a:srgbClr val="0066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22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</a:t>
            </a:r>
            <a:endParaRPr lang="ru-RU" sz="2800" b="1" dirty="0">
              <a:solidFill>
                <a:srgbClr val="22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9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07"/>
            <a:ext cx="9144000" cy="68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Прямоугольник 80"/>
          <p:cNvSpPr/>
          <p:nvPr/>
        </p:nvSpPr>
        <p:spPr>
          <a:xfrm>
            <a:off x="685800" y="2590800"/>
            <a:ext cx="7924800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8800" b="1" i="1" kern="10" cap="all" spc="0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Ойлан</a:t>
            </a:r>
            <a:r>
              <a:rPr lang="ru-RU" sz="8800" b="1" i="1" kern="10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66FF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, тап!</a:t>
            </a:r>
            <a:endParaRPr lang="ru-RU" sz="88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rgbClr val="0066FF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1430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718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14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1242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3434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>
            <a:off x="6600504" y="228600"/>
            <a:ext cx="2543496" cy="239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004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38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37"/>
          </a:xfrm>
        </p:grpSpPr>
        <p:pic>
          <p:nvPicPr>
            <p:cNvPr id="7" name="Picture 5" descr="j04371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00"/>
              <a:ext cx="1837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j04371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0" y="0"/>
              <a:ext cx="1837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j04371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3923" y="0"/>
              <a:ext cx="1837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j04371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3923" y="2483"/>
              <a:ext cx="1837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762000" y="2362200"/>
            <a:ext cx="7207366" cy="449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ru-RU" sz="7200" b="1" i="1" cap="all" spc="0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Ebrima" pitchFamily="2" charset="0"/>
                <a:cs typeface="Times New Roman" pitchFamily="18" charset="0"/>
              </a:rPr>
              <a:t>Математика </a:t>
            </a:r>
          </a:p>
          <a:p>
            <a:pPr algn="ctr"/>
            <a:r>
              <a:rPr lang="kk-KZ" sz="7200" b="1" i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Ebrima" pitchFamily="2" charset="0"/>
                <a:cs typeface="Times New Roman" pitchFamily="18" charset="0"/>
              </a:rPr>
              <a:t>Әлемі </a:t>
            </a:r>
            <a:endParaRPr lang="ru-RU" sz="7200" b="1" cap="all" spc="0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13" descr="3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3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74320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3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3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3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71500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3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71500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3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71500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3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274320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3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3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71500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 descr="anim04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0"/>
            <a:ext cx="1524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" descr="anim04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620000" y="0"/>
            <a:ext cx="1524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" descr="anim04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620000" y="5461000"/>
            <a:ext cx="1524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5" descr="anim04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5461000"/>
            <a:ext cx="1524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09600" y="228601"/>
            <a:ext cx="7010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133600" y="1447800"/>
            <a:ext cx="1447800" cy="1447800"/>
          </a:xfrm>
          <a:prstGeom prst="ellipse">
            <a:avLst/>
          </a:prstGeom>
          <a:solidFill>
            <a:srgbClr val="FF0066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90600" y="3048000"/>
            <a:ext cx="1524000" cy="1371600"/>
          </a:xfrm>
          <a:prstGeom prst="ellipse">
            <a:avLst/>
          </a:prstGeom>
          <a:solidFill>
            <a:srgbClr val="FF0066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34200" y="4648200"/>
            <a:ext cx="1524000" cy="1447800"/>
          </a:xfrm>
          <a:prstGeom prst="ellipse">
            <a:avLst/>
          </a:prstGeom>
          <a:solidFill>
            <a:srgbClr val="FF0066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76800" y="4800600"/>
            <a:ext cx="1600200" cy="1524000"/>
          </a:xfrm>
          <a:prstGeom prst="ellipse">
            <a:avLst/>
          </a:prstGeom>
          <a:solidFill>
            <a:srgbClr val="FF0066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38400" y="4800600"/>
            <a:ext cx="1600200" cy="1524000"/>
          </a:xfrm>
          <a:prstGeom prst="ellipse">
            <a:avLst/>
          </a:prstGeom>
          <a:solidFill>
            <a:srgbClr val="FF0066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7200" y="4648200"/>
            <a:ext cx="1524000" cy="1447800"/>
          </a:xfrm>
          <a:prstGeom prst="ellipse">
            <a:avLst/>
          </a:prstGeom>
          <a:solidFill>
            <a:srgbClr val="FF0066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5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15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29000" y="304800"/>
            <a:ext cx="1524000" cy="1371600"/>
          </a:xfrm>
          <a:prstGeom prst="ellipse">
            <a:avLst/>
          </a:prstGeom>
          <a:solidFill>
            <a:srgbClr val="FF0066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5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1500" dirty="0">
              <a:ln>
                <a:solidFill>
                  <a:srgbClr val="00FF00"/>
                </a:solidFill>
              </a:ln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105400" y="1447800"/>
            <a:ext cx="1447800" cy="1447800"/>
          </a:xfrm>
          <a:prstGeom prst="ellipse">
            <a:avLst/>
          </a:prstGeom>
          <a:solidFill>
            <a:srgbClr val="FF0066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72200" y="2971800"/>
            <a:ext cx="1600200" cy="1447800"/>
          </a:xfrm>
          <a:prstGeom prst="ellipse">
            <a:avLst/>
          </a:prstGeom>
          <a:solidFill>
            <a:srgbClr val="FF0066"/>
          </a:solidFill>
          <a:ln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29000" y="2819400"/>
            <a:ext cx="18288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100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4"/>
            <a:ext cx="9144000" cy="68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1289594">
            <a:off x="627033" y="380211"/>
            <a:ext cx="7772400" cy="358707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>
                <a:gd name="adj" fmla="val 37311"/>
              </a:avLst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«Тез </a:t>
            </a:r>
            <a:r>
              <a:rPr lang="ru-RU" sz="6000" b="1" cap="none" spc="0" dirty="0" err="1" smtClean="0">
                <a:ln w="1905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айт</a:t>
            </a:r>
            <a:r>
              <a:rPr lang="ru-RU" sz="6000" b="1" cap="none" spc="0" dirty="0" smtClean="0">
                <a:ln w="1905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b="1" cap="none" spc="0" dirty="0" err="1" smtClean="0">
                <a:ln w="1905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бірақ қателеспе</a:t>
            </a:r>
            <a:r>
              <a:rPr lang="ru-RU" sz="6000" b="1" cap="none" spc="0" dirty="0" smtClean="0">
                <a:ln w="1905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000" b="1" cap="none" spc="0" dirty="0" err="1" smtClean="0">
                <a:ln w="1905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ойыны</a:t>
            </a:r>
            <a:r>
              <a:rPr lang="ru-RU" sz="6000" b="1" cap="none" spc="0" dirty="0" smtClean="0">
                <a:ln w="1905">
                  <a:solidFill>
                    <a:srgbClr val="FFFF00"/>
                  </a:solidFill>
                </a:ln>
                <a:solidFill>
                  <a:srgbClr val="FF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cap="none" spc="0" dirty="0">
              <a:ln w="1905">
                <a:solidFill>
                  <a:srgbClr val="FFFF00"/>
                </a:solidFill>
              </a:ln>
              <a:solidFill>
                <a:srgbClr val="FF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9" descr="1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9" descr="1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57900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9" descr="1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4953000"/>
            <a:ext cx="685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9" descr="1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562600"/>
            <a:ext cx="533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9" descr="1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791200"/>
            <a:ext cx="45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9" descr="1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0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9" descr="1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105400"/>
            <a:ext cx="45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9" descr="1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838200"/>
            <a:ext cx="38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9" descr="1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04800"/>
            <a:ext cx="53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9" descr="1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6172200"/>
            <a:ext cx="609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9" descr="1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38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0" descr="stars_1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962400"/>
            <a:ext cx="1771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9" descr="1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609600"/>
            <a:ext cx="609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8" descr="кот4"/>
          <p:cNvPicPr>
            <a:picLocks noChangeAspect="1" noChangeArrowheads="1" noCrop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1928794" y="5440363"/>
            <a:ext cx="30956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304801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cap="all" dirty="0" smtClean="0">
              <a:ln/>
              <a:solidFill>
                <a:srgbClr val="660033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dirty="0" smtClean="0">
              <a:ln/>
              <a:solidFill>
                <a:srgbClr val="660033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685800"/>
            <a:ext cx="6096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Үшып кетті</a:t>
            </a:r>
            <a:r>
              <a:rPr lang="ru-RU" sz="28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үш  құс,</a:t>
            </a:r>
            <a:endParaRPr lang="ru-RU" sz="2800" b="1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Ұшып  келді  ұшқыш.</a:t>
            </a:r>
          </a:p>
          <a:p>
            <a:endParaRPr lang="kk-KZ" sz="1600" b="1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Қырық  үш  қызғыш  құсқа</a:t>
            </a:r>
          </a:p>
          <a:p>
            <a:r>
              <a:rPr lang="kk-KZ" sz="28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Қырық  үш  қызғыш  құс  қосса,</a:t>
            </a:r>
          </a:p>
          <a:p>
            <a:r>
              <a:rPr lang="kk-KZ" sz="28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Қанша қызғыш құс болады </a:t>
            </a:r>
            <a:endParaRPr lang="ru-RU" sz="2800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600" y="2967335"/>
            <a:ext cx="325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3657600"/>
            <a:ext cx="6172845" cy="29854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Қырық  қырықтық,</a:t>
            </a:r>
            <a:endParaRPr lang="ru-RU" sz="2800" b="1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Сырық  қырықтық.</a:t>
            </a:r>
          </a:p>
          <a:p>
            <a:endParaRPr lang="kk-KZ" sz="1400" b="1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Төрт  төртім  бар,</a:t>
            </a:r>
          </a:p>
          <a:p>
            <a:r>
              <a:rPr lang="kk-KZ" sz="28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Төрт  тортым  бар.</a:t>
            </a:r>
          </a:p>
          <a:p>
            <a:r>
              <a:rPr lang="kk-KZ" sz="28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Төртім  маған,</a:t>
            </a:r>
          </a:p>
          <a:p>
            <a:r>
              <a:rPr lang="kk-KZ" sz="28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Тортым  саған</a:t>
            </a:r>
            <a:endParaRPr lang="ru-RU" sz="2800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5334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6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Адасқан әріптерден</a:t>
            </a:r>
            <a:endParaRPr lang="en-US" sz="6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6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сөз құрау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доп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505200"/>
            <a:ext cx="129857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доп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5105400"/>
            <a:ext cx="129857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доп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505200"/>
            <a:ext cx="129857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доп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181600"/>
            <a:ext cx="129857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M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1066800"/>
            <a:ext cx="8816836" cy="495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endParaRPr lang="ru-RU" sz="5400" b="1" i="1" cap="all" spc="0" dirty="0" smtClean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0" y="152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2286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0" y="4724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0" y="2286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0" y="12192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4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0" y="35052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8382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953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953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05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8288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05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962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4478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862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962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12"/>
          <p:cNvGrpSpPr>
            <a:grpSpLocks/>
          </p:cNvGrpSpPr>
          <p:nvPr/>
        </p:nvGrpSpPr>
        <p:grpSpPr bwMode="auto">
          <a:xfrm>
            <a:off x="5257800" y="152400"/>
            <a:ext cx="3276600" cy="3238500"/>
            <a:chOff x="1066" y="754"/>
            <a:chExt cx="1315" cy="1659"/>
          </a:xfrm>
        </p:grpSpPr>
        <p:pic>
          <p:nvPicPr>
            <p:cNvPr id="51" name="Picture 13" descr="шар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941000">
              <a:off x="1066" y="754"/>
              <a:ext cx="1315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1200" y="1247"/>
              <a:ext cx="1049" cy="4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А Н С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  </a:t>
              </a:r>
            </a:p>
          </p:txBody>
        </p:sp>
      </p:grp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1752600" y="-228600"/>
            <a:ext cx="3657600" cy="3581400"/>
            <a:chOff x="113" y="1389"/>
            <a:chExt cx="1315" cy="1584"/>
          </a:xfrm>
        </p:grpSpPr>
        <p:pic>
          <p:nvPicPr>
            <p:cNvPr id="54" name="Picture 4" descr="шар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050754">
              <a:off x="113" y="1389"/>
              <a:ext cx="1315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113" y="1933"/>
              <a:ext cx="1109" cy="3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Л Е С У Ә</a:t>
              </a:r>
            </a:p>
          </p:txBody>
        </p:sp>
      </p:grpSp>
      <p:grpSp>
        <p:nvGrpSpPr>
          <p:cNvPr id="60" name="Group 27"/>
          <p:cNvGrpSpPr>
            <a:grpSpLocks/>
          </p:cNvGrpSpPr>
          <p:nvPr/>
        </p:nvGrpSpPr>
        <p:grpSpPr bwMode="auto">
          <a:xfrm rot="2449291">
            <a:off x="-119296" y="2456380"/>
            <a:ext cx="4833748" cy="4697563"/>
            <a:chOff x="431" y="2750"/>
            <a:chExt cx="1225" cy="1546"/>
          </a:xfrm>
        </p:grpSpPr>
        <p:pic>
          <p:nvPicPr>
            <p:cNvPr id="61" name="Picture 28" descr="шар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562626">
              <a:off x="431" y="2750"/>
              <a:ext cx="1225" cy="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 Box 29"/>
            <p:cNvSpPr txBox="1">
              <a:spLocks noChangeArrowheads="1"/>
            </p:cNvSpPr>
            <p:nvPr/>
          </p:nvSpPr>
          <p:spPr bwMode="auto">
            <a:xfrm rot="19150709">
              <a:off x="687" y="3256"/>
              <a:ext cx="771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Ұ Р Ш Ы Б</a:t>
              </a:r>
              <a:endParaRPr lang="ru-RU" sz="44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3" name="Group 3"/>
          <p:cNvGrpSpPr>
            <a:grpSpLocks/>
          </p:cNvGrpSpPr>
          <p:nvPr/>
        </p:nvGrpSpPr>
        <p:grpSpPr bwMode="auto">
          <a:xfrm rot="993453">
            <a:off x="4628759" y="3062547"/>
            <a:ext cx="3871160" cy="3851388"/>
            <a:chOff x="113" y="1389"/>
            <a:chExt cx="1315" cy="1584"/>
          </a:xfrm>
        </p:grpSpPr>
        <p:pic>
          <p:nvPicPr>
            <p:cNvPr id="64" name="Picture 4" descr="шар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050754">
              <a:off x="113" y="1389"/>
              <a:ext cx="1315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 Box 5"/>
            <p:cNvSpPr txBox="1">
              <a:spLocks noChangeArrowheads="1"/>
            </p:cNvSpPr>
            <p:nvPr/>
          </p:nvSpPr>
          <p:spPr bwMode="auto">
            <a:xfrm>
              <a:off x="113" y="1923"/>
              <a:ext cx="1109" cy="3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latin typeface="Times New Roman" pitchFamily="18" charset="0"/>
                  <a:cs typeface="Times New Roman" pitchFamily="18" charset="0"/>
                </a:rPr>
                <a:t>З У Ү Т</a:t>
              </a: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M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1066800"/>
            <a:ext cx="8816836" cy="495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ru-RU" sz="5400" b="1" i="1" cap="all" spc="0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5400" b="1" i="1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cap="all" spc="0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қойып</a:t>
            </a:r>
            <a:r>
              <a:rPr lang="ru-RU" sz="5400" b="1" i="1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i="1" cap="all" spc="0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тыңдағандарыңызға</a:t>
            </a:r>
            <a:r>
              <a:rPr lang="ru-RU" sz="5400" b="1" i="1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i="1" cap="all" spc="0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ru-RU" sz="5400" b="1" i="1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0" y="152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2286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0" y="4724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0" y="2286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0" y="12192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4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0" y="35052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805487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8382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953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953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05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8288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050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962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962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862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9" descr="lig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962400"/>
            <a:ext cx="11112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ust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67240">
            <a:off x="762000" y="457200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 а </a:t>
            </a:r>
            <a:r>
              <a:rPr lang="ru-RU" sz="5400" b="1" i="1" dirty="0" err="1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қ </a:t>
            </a:r>
            <a:r>
              <a:rPr lang="ru-RU" sz="5400" b="1" i="1" dirty="0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 а т </a:t>
            </a:r>
            <a:r>
              <a:rPr lang="ru-RU" sz="5400" b="1" i="1" dirty="0" err="1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5400" b="1" i="1" dirty="0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ru-RU" sz="5400" b="1" i="1" dirty="0">
              <a:ln/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57510">
            <a:off x="210641" y="1783183"/>
            <a:ext cx="8954244" cy="3539430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kk-KZ" sz="3200" i="1" dirty="0" smtClean="0">
                <a:solidFill>
                  <a:srgbClr val="2710B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Оқушылардың ойлау қабілеттерін, тапқырлығын, жылдамдығын, таным белсенділіктерін арттыру.Математикалық сұрақтарға мәдени түрде жауап беру, қарым – қатынасты дамыту .</a:t>
            </a:r>
            <a:r>
              <a:rPr lang="ru-RU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Білімді,  дарынды, озық болуға жетелеу және пәндерге деген қызығушылықтарын ояту.</a:t>
            </a:r>
            <a:endParaRPr lang="ru-RU" sz="3200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7353">
            <a:off x="6400800" y="4876800"/>
            <a:ext cx="2057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1" y="381000"/>
            <a:ext cx="6629399" cy="11519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cap="none" spc="0" dirty="0" err="1" smtClean="0">
                <a:ln w="1905">
                  <a:solidFill>
                    <a:srgbClr val="00FF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Сайыстың кезеңдері</a:t>
            </a:r>
            <a:endParaRPr lang="ru-RU" sz="5400" b="1" cap="none" spc="0" dirty="0">
              <a:ln w="1905">
                <a:solidFill>
                  <a:srgbClr val="00FF00"/>
                </a:solidFill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447800"/>
            <a:ext cx="845820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/>
            <a:r>
              <a:rPr lang="ru-RU" sz="4400" b="1" cap="none" spc="0" dirty="0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400" b="1" cap="none" spc="0" dirty="0" err="1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Таныстыру</a:t>
            </a:r>
            <a:endParaRPr lang="ru-RU" sz="4400" b="1" dirty="0" smtClean="0">
              <a:ln w="17780" cmpd="sng">
                <a:solidFill>
                  <a:srgbClr val="660033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glow rad="139700">
                  <a:srgbClr val="FFFF00"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/>
            <a:r>
              <a:rPr lang="kk-KZ" sz="4400" b="1" cap="none" spc="0" dirty="0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Кім шапшаң ? </a:t>
            </a:r>
            <a:r>
              <a:rPr lang="kk-KZ" sz="4400" b="1" dirty="0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4400" b="1" cap="none" spc="0" dirty="0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йыны</a:t>
            </a:r>
          </a:p>
          <a:p>
            <a:pPr marL="914400" indent="-914400"/>
            <a:r>
              <a:rPr lang="kk-KZ" sz="4400" b="1" dirty="0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”Ғажайып математика”</a:t>
            </a:r>
          </a:p>
          <a:p>
            <a:pPr marL="914400" indent="-914400"/>
            <a:r>
              <a:rPr lang="kk-KZ" sz="4400" b="1" cap="none" spc="0" dirty="0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Ойлан, тап!</a:t>
            </a:r>
          </a:p>
          <a:p>
            <a:pPr marL="914400" indent="-914400"/>
            <a:r>
              <a:rPr lang="kk-KZ" sz="4400" b="1" dirty="0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4400" b="1" cap="none" spc="0" dirty="0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Тез айт, бірақ қателеспе</a:t>
            </a:r>
          </a:p>
          <a:p>
            <a:pPr marL="914400" indent="-914400"/>
            <a:r>
              <a:rPr lang="kk-KZ" sz="4400" b="1" dirty="0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k-KZ" sz="4400" b="1" dirty="0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33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4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Адасқан әріптерден сөз  құрау</a:t>
            </a:r>
            <a:endParaRPr lang="ru-RU" sz="4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/>
            <a:endParaRPr lang="kk-KZ" sz="4000" b="1" dirty="0" smtClean="0">
              <a:ln w="17780" cmpd="sng">
                <a:solidFill>
                  <a:srgbClr val="660033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glow rad="139700">
                  <a:srgbClr val="FFFF00"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/>
            <a:endParaRPr lang="kk-KZ" sz="4000" b="1" cap="none" spc="0" dirty="0" smtClean="0">
              <a:ln w="17780" cmpd="sng">
                <a:solidFill>
                  <a:srgbClr val="660033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glow rad="139700">
                  <a:srgbClr val="FFFF00"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/>
            <a:r>
              <a:rPr lang="kk-KZ" sz="4000" b="1" cap="none" spc="0" dirty="0" smtClean="0">
                <a:ln w="17780" cmpd="sng">
                  <a:solidFill>
                    <a:srgbClr val="660033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cap="none" spc="0" dirty="0" smtClean="0">
              <a:ln w="17780" cmpd="sng">
                <a:solidFill>
                  <a:srgbClr val="660033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glow rad="139700">
                  <a:srgbClr val="FFFF00"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ckgrounds_10002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4000" y="381000"/>
            <a:ext cx="6248399" cy="2438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00FF00"/>
                  </a:solidFill>
                  <a:prstDash val="solid"/>
                  <a:miter lim="800000"/>
                </a:ln>
                <a:solidFill>
                  <a:srgbClr val="2710B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Таныстыру</a:t>
            </a:r>
            <a:r>
              <a:rPr lang="ru-RU" sz="5400" b="1" cap="none" spc="0" dirty="0" smtClean="0">
                <a:ln w="17780" cmpd="sng">
                  <a:solidFill>
                    <a:srgbClr val="00FF00"/>
                  </a:solidFill>
                  <a:prstDash val="solid"/>
                  <a:miter lim="800000"/>
                </a:ln>
                <a:solidFill>
                  <a:srgbClr val="2710B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 w="17780" cmpd="sng">
                <a:solidFill>
                  <a:srgbClr val="00FF00"/>
                </a:solidFill>
                <a:prstDash val="solid"/>
                <a:miter lim="800000"/>
              </a:ln>
              <a:solidFill>
                <a:srgbClr val="2710B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7177c9dd9e207eb2acd05502712e56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81400" y="3429000"/>
            <a:ext cx="182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239959020_ro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2001" y="2362200"/>
            <a:ext cx="6857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cap="all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6000" b="1" i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cap="all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шапшаң </a:t>
            </a:r>
            <a:r>
              <a:rPr lang="ru-RU" sz="6000" b="1" i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 descr="AG00319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05200"/>
            <a:ext cx="25114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1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381000" y="0"/>
            <a:ext cx="9525000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cap="all" dirty="0" smtClean="0">
                <a:ln w="9000" cmpd="sng">
                  <a:solidFill>
                    <a:srgbClr val="00FF00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1- топ</a:t>
            </a:r>
          </a:p>
          <a:p>
            <a:pPr algn="ctr"/>
            <a:r>
              <a:rPr lang="kk-KZ" sz="4000" b="1" cap="all" dirty="0" smtClean="0">
                <a:ln w="9000" cmpd="sng">
                  <a:solidFill>
                    <a:srgbClr val="2710B0"/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29 + 18</a:t>
            </a:r>
            <a:r>
              <a:rPr lang="ru-RU" sz="4000" b="1" cap="all" dirty="0" smtClean="0">
                <a:ln w="9000" cmpd="sng">
                  <a:solidFill>
                    <a:srgbClr val="2710B0"/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=       61 - 38 =     53 – 19=</a:t>
            </a:r>
          </a:p>
          <a:p>
            <a:pPr algn="ctr"/>
            <a:r>
              <a:rPr lang="kk-KZ" sz="4000" b="1" cap="all" dirty="0" smtClean="0">
                <a:ln w="9000" cmpd="sng">
                  <a:solidFill>
                    <a:srgbClr val="00FF00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2- топ</a:t>
            </a:r>
          </a:p>
          <a:p>
            <a:pPr algn="ctr"/>
            <a:r>
              <a:rPr lang="kk-KZ" sz="4000" b="1" cap="all" dirty="0" smtClean="0">
                <a:ln w="9000" cmpd="sng">
                  <a:solidFill>
                    <a:srgbClr val="2710B0"/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39 + 46 </a:t>
            </a:r>
            <a:r>
              <a:rPr lang="ru-RU" sz="4000" b="1" cap="all" dirty="0" smtClean="0">
                <a:ln w="9000" cmpd="sng">
                  <a:solidFill>
                    <a:srgbClr val="2710B0"/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=	   100 -35 =    	81 – 68 = </a:t>
            </a:r>
            <a:endParaRPr lang="kk-KZ" sz="4000" b="1" cap="all" dirty="0" smtClean="0">
              <a:ln w="9000" cmpd="sng">
                <a:solidFill>
                  <a:srgbClr val="2710B0"/>
                </a:solidFill>
                <a:prstDash val="solid"/>
              </a:ln>
              <a:solidFill>
                <a:srgbClr val="000066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cap="all" dirty="0" smtClean="0">
                <a:ln w="9000" cmpd="sng">
                  <a:solidFill>
                    <a:srgbClr val="00FF00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3- топ</a:t>
            </a:r>
          </a:p>
          <a:p>
            <a:pPr algn="ctr"/>
            <a:r>
              <a:rPr lang="kk-KZ" sz="4000" b="1" cap="all" dirty="0" smtClean="0">
                <a:ln w="9000" cmpd="sng">
                  <a:solidFill>
                    <a:srgbClr val="2710B0"/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77 + 23 </a:t>
            </a:r>
            <a:r>
              <a:rPr lang="ru-RU" sz="4000" b="1" cap="all" dirty="0" smtClean="0">
                <a:ln w="9000" cmpd="sng">
                  <a:solidFill>
                    <a:srgbClr val="2710B0"/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=	   72 -59 =    	90 – 59 = </a:t>
            </a:r>
            <a:endParaRPr lang="kk-KZ" sz="4000" b="1" cap="all" dirty="0" smtClean="0">
              <a:ln w="9000" cmpd="sng">
                <a:solidFill>
                  <a:srgbClr val="2710B0"/>
                </a:solidFill>
                <a:prstDash val="solid"/>
              </a:ln>
              <a:solidFill>
                <a:srgbClr val="000066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cap="all" dirty="0" smtClean="0">
                <a:ln w="9000" cmpd="sng">
                  <a:solidFill>
                    <a:srgbClr val="00FF00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4- топ</a:t>
            </a:r>
          </a:p>
          <a:p>
            <a:pPr algn="ctr"/>
            <a:r>
              <a:rPr lang="kk-KZ" sz="4000" b="1" cap="all" dirty="0" smtClean="0">
                <a:ln w="9000" cmpd="sng">
                  <a:solidFill>
                    <a:srgbClr val="2710B0"/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65 + 35 </a:t>
            </a:r>
            <a:r>
              <a:rPr lang="ru-RU" sz="4000" b="1" cap="all" dirty="0" smtClean="0">
                <a:ln w="9000" cmpd="sng">
                  <a:solidFill>
                    <a:srgbClr val="2710B0"/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=	   100 -28 =    	91 – 78 = </a:t>
            </a:r>
            <a:endParaRPr lang="kk-KZ" sz="4000" b="1" cap="all" dirty="0" smtClean="0">
              <a:ln w="9000" cmpd="sng">
                <a:solidFill>
                  <a:srgbClr val="2710B0"/>
                </a:solidFill>
                <a:prstDash val="solid"/>
              </a:ln>
              <a:solidFill>
                <a:srgbClr val="000066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cap="all" dirty="0" smtClean="0">
                <a:ln w="9000" cmpd="sng">
                  <a:solidFill>
                    <a:srgbClr val="00FF00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5- топ</a:t>
            </a:r>
          </a:p>
          <a:p>
            <a:pPr algn="ctr"/>
            <a:r>
              <a:rPr lang="kk-KZ" sz="4000" b="1" cap="all" dirty="0" smtClean="0">
                <a:ln w="9000" cmpd="sng">
                  <a:solidFill>
                    <a:srgbClr val="2710B0"/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49 + 36 </a:t>
            </a:r>
            <a:r>
              <a:rPr lang="ru-RU" sz="4000" b="1" cap="all" dirty="0" smtClean="0">
                <a:ln w="9000" cmpd="sng">
                  <a:solidFill>
                    <a:srgbClr val="2710B0"/>
                  </a:solidFill>
                  <a:prstDash val="solid"/>
                </a:ln>
                <a:solidFill>
                  <a:srgbClr val="00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=	   100 -45 =    	71 – 48 = </a:t>
            </a:r>
            <a:endParaRPr lang="kk-KZ" sz="4000" b="1" cap="all" dirty="0" smtClean="0">
              <a:ln w="9000" cmpd="sng">
                <a:solidFill>
                  <a:srgbClr val="2710B0"/>
                </a:solidFill>
                <a:prstDash val="solid"/>
              </a:ln>
              <a:solidFill>
                <a:srgbClr val="000066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" descr="C:\Documents and Settings\Xser\Рабочий стол\Новая папка\Русский язык 7\data\text\stilistika\стилистика.files\image073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876800"/>
            <a:ext cx="23209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143000"/>
            <a:ext cx="5562600" cy="4726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" name="Прямоугольник 79"/>
          <p:cNvSpPr/>
          <p:nvPr/>
        </p:nvSpPr>
        <p:spPr>
          <a:xfrm>
            <a:off x="1600200" y="609600"/>
            <a:ext cx="5486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Ғажайып</a:t>
            </a:r>
            <a:endParaRPr lang="ru-RU" sz="5400" b="1" cap="all" spc="0" dirty="0" smtClean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rgbClr val="00FF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математика</a:t>
            </a:r>
            <a:endParaRPr lang="ru-RU" sz="54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rgbClr val="00FF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0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ура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908736"/>
            <a:ext cx="5562600" cy="412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457200"/>
            <a:ext cx="2514600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10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2438400"/>
            <a:ext cx="2541588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20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4419600"/>
            <a:ext cx="2541588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30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4419600"/>
            <a:ext cx="2541588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30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2438400"/>
            <a:ext cx="2541588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20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457200"/>
            <a:ext cx="2514600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10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" y="457200"/>
            <a:ext cx="2514600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10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2438400"/>
            <a:ext cx="2514600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20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4419600"/>
            <a:ext cx="2514600" cy="1949450"/>
          </a:xfrm>
          <a:prstGeom prst="actionButtonBlank">
            <a:avLst/>
          </a:prstGeom>
          <a:gradFill flip="none" rotWithShape="1">
            <a:gsLst>
              <a:gs pos="0">
                <a:srgbClr val="FFFF00"/>
              </a:gs>
              <a:gs pos="28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571500" h="571500" prst="coolSlant"/>
            <a:bevelB w="571500" h="571500"/>
          </a:sp3d>
        </p:spPr>
        <p:txBody>
          <a:bodyPr wrap="none" anchor="ctr"/>
          <a:lstStyle/>
          <a:p>
            <a:pPr algn="ctr"/>
            <a:r>
              <a:rPr lang="ru-RU" sz="138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30</a:t>
            </a:r>
            <a:endParaRPr lang="ru-RU" sz="138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7924800" y="6096000"/>
            <a:ext cx="1219200" cy="762000"/>
          </a:xfrm>
          <a:prstGeom prst="rightArrow">
            <a:avLst/>
          </a:prstGeom>
          <a:solidFill>
            <a:srgbClr val="FFFF00"/>
          </a:solidFill>
          <a:effectLst>
            <a:glow rad="101600">
              <a:srgbClr val="FF006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Ал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400</Words>
  <Application>Microsoft Office PowerPoint</Application>
  <PresentationFormat>Экран (4:3)</PresentationFormat>
  <Paragraphs>113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Atyrau</dc:creator>
  <cp:lastModifiedBy>7777</cp:lastModifiedBy>
  <cp:revision>140</cp:revision>
  <dcterms:created xsi:type="dcterms:W3CDTF">2012-03-27T17:33:46Z</dcterms:created>
  <dcterms:modified xsi:type="dcterms:W3CDTF">2018-04-17T18:20:03Z</dcterms:modified>
</cp:coreProperties>
</file>