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66" r:id="rId2"/>
    <p:sldId id="283" r:id="rId3"/>
    <p:sldId id="284" r:id="rId4"/>
    <p:sldId id="286" r:id="rId5"/>
    <p:sldId id="280" r:id="rId6"/>
    <p:sldId id="274" r:id="rId7"/>
    <p:sldId id="288" r:id="rId8"/>
    <p:sldId id="268" r:id="rId9"/>
    <p:sldId id="269" r:id="rId10"/>
    <p:sldId id="276" r:id="rId11"/>
    <p:sldId id="281" r:id="rId12"/>
    <p:sldId id="275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75" autoAdjust="0"/>
    <p:restoredTop sz="94660"/>
  </p:normalViewPr>
  <p:slideViewPr>
    <p:cSldViewPr>
      <p:cViewPr>
        <p:scale>
          <a:sx n="66" d="100"/>
          <a:sy n="66" d="100"/>
        </p:scale>
        <p:origin x="-1944" y="-7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887B7-5192-4CCB-866A-947EDEABCDEE}" type="datetimeFigureOut">
              <a:rPr lang="ru-RU" smtClean="0"/>
              <a:pPr/>
              <a:t>01.04.2020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AEEDE-C8FF-49A2-AC00-4022B14CB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1000" y="2667001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7400" y="533400"/>
            <a:ext cx="57912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sz="5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Сауат ашу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200" y="3124200"/>
            <a:ext cx="8153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dirty="0" smtClean="0">
                <a:solidFill>
                  <a:schemeClr val="tx2"/>
                </a:solidFill>
              </a:rPr>
              <a:t>Қаратау қаласы, Мұхтар Әуезов атындағы орта мектебі.</a:t>
            </a:r>
          </a:p>
          <a:p>
            <a:r>
              <a:rPr lang="kk-KZ" sz="3600" dirty="0" smtClean="0">
                <a:solidFill>
                  <a:schemeClr val="tx2"/>
                </a:solidFill>
              </a:rPr>
              <a:t>Мектепалды даярлық “Ә” сыныбы</a:t>
            </a:r>
            <a:br>
              <a:rPr lang="kk-KZ" sz="3600" dirty="0" smtClean="0">
                <a:solidFill>
                  <a:schemeClr val="tx2"/>
                </a:solidFill>
              </a:rPr>
            </a:br>
            <a:r>
              <a:rPr lang="kk-KZ" sz="3600" dirty="0" smtClean="0">
                <a:solidFill>
                  <a:schemeClr val="tx2"/>
                </a:solidFill>
              </a:rPr>
              <a:t>Сынып жетекшісі: Жакипова Э.Т.</a:t>
            </a:r>
            <a:endParaRPr lang="ru-RU" sz="3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457056" rIns="457056" bIns="457056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" name="Picture 29" descr="SO00289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66800"/>
            <a:ext cx="1981200" cy="3078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533400" y="4191000"/>
            <a:ext cx="80772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6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kk-KZ" sz="6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о-я</a:t>
            </a:r>
            <a:r>
              <a:rPr lang="kk-KZ" sz="66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kk-KZ" sz="6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6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қ</a:t>
            </a:r>
            <a:r>
              <a:rPr lang="kk-KZ" sz="6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kk-KZ" sz="6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6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kk-KZ" sz="6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   п</a:t>
            </a:r>
            <a:r>
              <a:rPr lang="kk-KZ" sz="6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kk-KZ" sz="6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6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kk-KZ" sz="6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kk-KZ" sz="6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kk-KZ" sz="4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ru-RU" sz="48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2" descr="C:\Users\Дом\Desktop\luk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1752600"/>
            <a:ext cx="2133600" cy="2225919"/>
          </a:xfrm>
          <a:prstGeom prst="rect">
            <a:avLst/>
          </a:prstGeom>
          <a:noFill/>
        </p:spPr>
      </p:pic>
      <p:pic>
        <p:nvPicPr>
          <p:cNvPr id="19" name="Picture 3" descr="C:\Users\Дом\Desktop\1503538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1447800"/>
            <a:ext cx="2514600" cy="2739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457056" rIns="457056" bIns="457056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04800" y="457200"/>
            <a:ext cx="8534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66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Буын-ұйқас</a:t>
            </a:r>
            <a:r>
              <a:rPr lang="kk-KZ" sz="5400" b="1" dirty="0" smtClean="0"/>
              <a:t> </a:t>
            </a:r>
            <a:endParaRPr lang="ru-RU" sz="5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304800" y="2209800"/>
            <a:ext cx="69342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68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Ян-ян қорқақ .... </a:t>
            </a:r>
            <a:endParaRPr kumimoji="0" lang="ru-RU" sz="68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68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Яз-яз  ащы  ....</a:t>
            </a:r>
            <a:endParaRPr lang="kk-KZ" sz="68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68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Яр-яр  дәмді ...	</a:t>
            </a:r>
            <a:endParaRPr kumimoji="0" lang="kk-KZ" sz="68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05600" y="2286000"/>
            <a:ext cx="2133661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6800" b="1" i="1" dirty="0" smtClean="0">
                <a:solidFill>
                  <a:srgbClr val="4F81BD">
                    <a:lumMod val="75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Қоян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53200" y="3276600"/>
            <a:ext cx="2137124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6800" b="1" i="1" dirty="0" smtClean="0">
                <a:solidFill>
                  <a:srgbClr val="4F81BD">
                    <a:lumMod val="75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Пияз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629400" y="4419600"/>
            <a:ext cx="2146742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6800" b="1" i="1" dirty="0" smtClean="0">
                <a:solidFill>
                  <a:srgbClr val="4F81BD">
                    <a:lumMod val="75000"/>
                  </a:srgb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Қияр</a:t>
            </a:r>
            <a:endParaRPr lang="ru-RU" dirty="0"/>
          </a:p>
        </p:txBody>
      </p:sp>
      <p:sp>
        <p:nvSpPr>
          <p:cNvPr id="14" name="Содержимое 13"/>
          <p:cNvSpPr>
            <a:spLocks noGrp="1"/>
          </p:cNvSpPr>
          <p:nvPr>
            <p:ph idx="1"/>
          </p:nvPr>
        </p:nvSpPr>
        <p:spPr>
          <a:xfrm>
            <a:off x="533400" y="2057400"/>
            <a:ext cx="6858000" cy="32004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0" y="-152400"/>
            <a:ext cx="5308791" cy="153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457056" rIns="457056" bIns="457056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sz="4000" dirty="0" smtClean="0">
                <a:solidFill>
                  <a:schemeClr val="tx2">
                    <a:lumMod val="50000"/>
                  </a:schemeClr>
                </a:solidFill>
              </a:rPr>
              <a:t>Дәптермен жұмыс:</a:t>
            </a:r>
            <a:endParaRPr lang="ru-RU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762000"/>
            <a:ext cx="7391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7200" b="1" i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Жазып үйренеміз</a:t>
            </a:r>
            <a:endParaRPr lang="ru-RU" sz="7200" dirty="0">
              <a:solidFill>
                <a:srgbClr val="00B050"/>
              </a:solidFill>
            </a:endParaRPr>
          </a:p>
        </p:txBody>
      </p:sp>
      <p:pic>
        <p:nvPicPr>
          <p:cNvPr id="78849" name="Picture 1" descr="D:\Баян\2015-2016ГГ\Ашык сабак\e71703b8a7a90f5e97e2648eb287a88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981200"/>
            <a:ext cx="6172200" cy="462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04800" y="457201"/>
            <a:ext cx="88392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8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88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Содержимое 7" descr="918832754c35dd33c5cb9699e302120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707" y="0"/>
            <a:ext cx="9146707" cy="6858000"/>
          </a:xfrm>
        </p:spPr>
      </p:pic>
      <p:sp>
        <p:nvSpPr>
          <p:cNvPr id="9" name="Прямоугольник 8"/>
          <p:cNvSpPr/>
          <p:nvPr/>
        </p:nvSpPr>
        <p:spPr>
          <a:xfrm>
            <a:off x="1219200" y="2133600"/>
            <a:ext cx="7696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6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  <a:endParaRPr lang="ru-RU" sz="6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Білім беру саласы: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Қатынас</a:t>
            </a:r>
          </a:p>
          <a:p>
            <a:pPr>
              <a:buNone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Оқу іс қызметі: Сауат ашу</a:t>
            </a:r>
          </a:p>
          <a:p>
            <a:pPr>
              <a:buNone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Тақырыбы:“Я дыбысы және әрпі”</a:t>
            </a:r>
          </a:p>
          <a:p>
            <a:pPr>
              <a:buNone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Оқу іс қызметінің мақсаты: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          “Я” әрпі және дыбысымен таныстыру,баспа түрін жазуды үйрету.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          Әр түрлі ойын ойнату арқылы логикалық ойлауын дамыту.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         Сурет арқылы заттың атауын айтқыза отырып, дыбыстық талдау жасай білуге үйрету.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Autofit/>
          </a:bodyPr>
          <a:lstStyle/>
          <a:p>
            <a:r>
              <a:rPr lang="kk-KZ" sz="4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Ұйымдастыру кезеңі:</a:t>
            </a:r>
          </a:p>
          <a:p>
            <a:pPr>
              <a:buNone/>
            </a:pPr>
            <a:r>
              <a:rPr lang="kk-KZ" dirty="0" smtClean="0"/>
              <a:t>            </a:t>
            </a:r>
          </a:p>
          <a:p>
            <a:pPr>
              <a:buNone/>
            </a:pPr>
            <a:r>
              <a:rPr lang="kk-KZ" dirty="0" smtClean="0"/>
              <a:t>                      </a:t>
            </a:r>
            <a:r>
              <a:rPr lang="kk-KZ" sz="2800" dirty="0" smtClean="0">
                <a:solidFill>
                  <a:srgbClr val="00B050"/>
                </a:solidFill>
              </a:rPr>
              <a:t>Үлкенге де сіз, кішіге де сіз</a:t>
            </a:r>
          </a:p>
          <a:p>
            <a:pPr>
              <a:buNone/>
            </a:pPr>
            <a:r>
              <a:rPr lang="kk-KZ" sz="2800" dirty="0" smtClean="0">
                <a:solidFill>
                  <a:srgbClr val="00B050"/>
                </a:solidFill>
              </a:rPr>
              <a:t>                     Сәлем бердік сіздерге</a:t>
            </a:r>
          </a:p>
          <a:p>
            <a:pPr>
              <a:buNone/>
            </a:pPr>
            <a:r>
              <a:rPr lang="kk-KZ" sz="2800" dirty="0" smtClean="0">
                <a:solidFill>
                  <a:srgbClr val="00B050"/>
                </a:solidFill>
              </a:rPr>
              <a:t>                     Құрметпенен біз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76400" y="3352800"/>
            <a:ext cx="7010400" cy="4389120"/>
          </a:xfrm>
        </p:spPr>
        <p:txBody>
          <a:bodyPr/>
          <a:lstStyle/>
          <a:p>
            <a:endParaRPr lang="kk-KZ" dirty="0" smtClean="0"/>
          </a:p>
          <a:p>
            <a:pPr>
              <a:buNone/>
            </a:pPr>
            <a:r>
              <a:rPr lang="kk-KZ" sz="15000" dirty="0" smtClean="0">
                <a:solidFill>
                  <a:srgbClr val="FF0000"/>
                </a:solidFill>
              </a:rPr>
              <a:t>Я</a:t>
            </a:r>
            <a:endParaRPr lang="ru-RU" sz="15000" dirty="0">
              <a:solidFill>
                <a:srgbClr val="FF00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2895600" y="4114800"/>
            <a:ext cx="1828800" cy="1143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895600" y="5257800"/>
            <a:ext cx="1828800" cy="1066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800600" y="3657600"/>
            <a:ext cx="901209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7000" dirty="0" smtClean="0">
                <a:solidFill>
                  <a:schemeClr val="accent6">
                    <a:lumMod val="75000"/>
                  </a:schemeClr>
                </a:solidFill>
              </a:rPr>
              <a:t>Й</a:t>
            </a:r>
            <a:endParaRPr lang="ru-RU" sz="7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76800" y="5410200"/>
            <a:ext cx="80021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10000" dirty="0" smtClean="0">
                <a:solidFill>
                  <a:schemeClr val="accent6">
                    <a:lumMod val="75000"/>
                  </a:schemeClr>
                </a:solidFill>
              </a:rPr>
              <a:t>а</a:t>
            </a:r>
            <a:endParaRPr lang="ru-RU" sz="10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304800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3200" dirty="0" smtClean="0">
              <a:solidFill>
                <a:srgbClr val="FF0000"/>
              </a:solidFill>
            </a:endParaRPr>
          </a:p>
          <a:p>
            <a:r>
              <a:rPr lang="kk-KZ" sz="3200" dirty="0" smtClean="0">
                <a:solidFill>
                  <a:srgbClr val="FF0000"/>
                </a:solidFill>
              </a:rPr>
              <a:t>Я</a:t>
            </a:r>
            <a:r>
              <a:rPr lang="kk-KZ" sz="3200" dirty="0" smtClean="0"/>
              <a:t> дыбысы – дауысты дыбыс,қызыл текшемен белгілейміз. Сөздің көбінесе басы мен ортасында кездеседі</a:t>
            </a:r>
            <a:r>
              <a:rPr lang="kk-KZ" dirty="0" smtClean="0"/>
              <a:t>. </a:t>
            </a:r>
            <a:r>
              <a:rPr lang="kk-KZ" sz="3600" dirty="0" smtClean="0"/>
              <a:t>Олай болса балалар Я дыбысы қосарлы дыбыс, </a:t>
            </a:r>
            <a:r>
              <a:rPr lang="kk-KZ" sz="3600" dirty="0" smtClean="0">
                <a:solidFill>
                  <a:schemeClr val="accent6">
                    <a:lumMod val="75000"/>
                  </a:schemeClr>
                </a:solidFill>
              </a:rPr>
              <a:t>йа </a:t>
            </a:r>
            <a:r>
              <a:rPr lang="kk-KZ" sz="3600" dirty="0" smtClean="0"/>
              <a:t>қосарлануы арқылы естіліп тұр. Жазуда </a:t>
            </a:r>
            <a:r>
              <a:rPr lang="kk-KZ" sz="3600" dirty="0" smtClean="0">
                <a:solidFill>
                  <a:srgbClr val="FF0000"/>
                </a:solidFill>
              </a:rPr>
              <a:t>Я</a:t>
            </a:r>
            <a:r>
              <a:rPr lang="kk-KZ" sz="3600" dirty="0" smtClean="0"/>
              <a:t> әрпін пайдаланамыз.</a:t>
            </a:r>
            <a:r>
              <a:rPr lang="kk-KZ" sz="3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kk-KZ" sz="3600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457056" rIns="457056" bIns="457056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04800" y="457200"/>
            <a:ext cx="853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72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Тізбек сөздер</a:t>
            </a:r>
            <a:endParaRPr lang="ru-RU" sz="72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57200" y="2057400"/>
            <a:ext cx="80772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8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Жая, мая, сая,</a:t>
            </a:r>
            <a:endParaRPr kumimoji="0" lang="ru-RU" sz="48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8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Аяз, пияз, сия,</a:t>
            </a:r>
            <a:endParaRPr kumimoji="0" lang="ru-RU" sz="48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8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Аяқ, таяқ, қия,</a:t>
            </a:r>
            <a:endParaRPr kumimoji="0" lang="ru-RU" sz="48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8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Шаян, қоян, ұя,</a:t>
            </a:r>
            <a:endParaRPr kumimoji="0" lang="kk-KZ" sz="48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8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Бәрінде бар ... </a:t>
            </a:r>
            <a:endParaRPr kumimoji="0" lang="kk-KZ" sz="48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00800" y="5334000"/>
            <a:ext cx="152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(Я)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457056" rIns="457056" bIns="457056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609600"/>
            <a:ext cx="8305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5400" b="1" i="1" dirty="0" smtClean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«Жоқ әріптерді тап» ойыны</a:t>
            </a:r>
            <a:endParaRPr lang="ru-RU" sz="5400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200" y="2133600"/>
            <a:ext cx="8382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8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Қи</a:t>
            </a:r>
            <a:r>
              <a:rPr lang="kk-KZ" sz="8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</a:t>
            </a:r>
            <a:r>
              <a:rPr lang="kk-KZ" sz="8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р, а</a:t>
            </a:r>
            <a:r>
              <a:rPr lang="kk-KZ" sz="8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</a:t>
            </a:r>
            <a:r>
              <a:rPr lang="ru-RU" sz="88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lang="ru-RU" sz="8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та</a:t>
            </a:r>
            <a:r>
              <a:rPr lang="ru-RU" sz="8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</a:t>
            </a:r>
            <a:r>
              <a:rPr lang="ru-RU" sz="88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қ, </a:t>
            </a:r>
            <a:r>
              <a:rPr lang="ru-RU" sz="8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lang="ru-RU" sz="8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</a:t>
            </a:r>
            <a:r>
              <a:rPr lang="ru-RU" sz="88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</a:t>
            </a:r>
            <a:r>
              <a:rPr lang="kk-KZ" sz="8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ша</a:t>
            </a:r>
            <a:r>
              <a:rPr lang="kk-KZ" sz="8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</a:t>
            </a:r>
            <a:r>
              <a:rPr lang="kk-KZ" sz="8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н, қо</a:t>
            </a:r>
            <a:r>
              <a:rPr lang="kk-KZ" sz="8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</a:t>
            </a:r>
            <a:r>
              <a:rPr lang="kk-KZ" sz="8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8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115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457056" rIns="457056" bIns="457056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609600"/>
            <a:ext cx="8305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5400" b="1" i="1" dirty="0" smtClean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«Жоқ әріптерді тап» ойыны</a:t>
            </a:r>
            <a:endParaRPr lang="ru-RU" sz="5400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5800" y="2133600"/>
            <a:ext cx="8153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8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Қи</a:t>
            </a:r>
            <a:r>
              <a:rPr lang="kk-KZ" sz="8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</a:t>
            </a:r>
            <a:r>
              <a:rPr lang="kk-KZ" sz="8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р, а</a:t>
            </a:r>
            <a:r>
              <a:rPr lang="kk-KZ" sz="8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</a:t>
            </a:r>
            <a:r>
              <a:rPr lang="ru-RU" sz="88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lang="ru-RU" sz="8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88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</a:t>
            </a:r>
            <a:r>
              <a:rPr lang="ru-RU" sz="8800" b="1" i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</a:t>
            </a:r>
            <a:r>
              <a:rPr lang="ru-RU" sz="88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қ, а</a:t>
            </a:r>
            <a:r>
              <a:rPr lang="ru-RU" sz="8800" b="1" i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</a:t>
            </a:r>
            <a:r>
              <a:rPr lang="ru-RU" sz="88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</a:t>
            </a:r>
            <a:r>
              <a:rPr lang="kk-KZ" sz="8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ша</a:t>
            </a:r>
            <a:r>
              <a:rPr lang="kk-KZ" sz="8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</a:t>
            </a:r>
            <a:r>
              <a:rPr lang="kk-KZ" sz="8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н, қо</a:t>
            </a:r>
            <a:r>
              <a:rPr lang="kk-KZ" sz="88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</a:t>
            </a:r>
            <a:r>
              <a:rPr lang="kk-KZ" sz="8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8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115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762000" y="1066800"/>
            <a:ext cx="7620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72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Қоянда бар,</a:t>
            </a:r>
            <a:endParaRPr kumimoji="0" lang="ru-RU" sz="72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72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Түйеде жоқ.</a:t>
            </a:r>
            <a:endParaRPr kumimoji="0" lang="ru-RU" sz="72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72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Шаянда бар,</a:t>
            </a:r>
            <a:endParaRPr kumimoji="0" lang="ru-RU" sz="72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72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Биеде жоқ.	</a:t>
            </a:r>
            <a:r>
              <a:rPr kumimoji="0" lang="kk-KZ" sz="7200" b="1" i="1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057400" y="228600"/>
            <a:ext cx="419435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i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«Ой </a:t>
            </a:r>
            <a:r>
              <a:rPr lang="ru-RU" sz="6000" b="1" i="1" dirty="0" err="1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қозғау</a:t>
            </a:r>
            <a:r>
              <a:rPr lang="ru-RU" sz="6000" b="1" i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</a:t>
            </a:r>
            <a:endParaRPr lang="ru-RU" sz="6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43600" y="5410200"/>
            <a:ext cx="228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7200" i="1" dirty="0" smtClean="0">
                <a:solidFill>
                  <a:srgbClr val="59595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kk-KZ" sz="72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</a:t>
            </a:r>
            <a:r>
              <a:rPr lang="kk-KZ" sz="7200" i="1" dirty="0" smtClean="0">
                <a:solidFill>
                  <a:srgbClr val="59595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9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93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93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9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457200" y="990600"/>
            <a:ext cx="8001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72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Аязда бар,</a:t>
            </a:r>
            <a:endParaRPr kumimoji="0" lang="ru-RU" sz="72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72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Боранда жоқ.</a:t>
            </a:r>
            <a:endParaRPr kumimoji="0" lang="ru-RU" sz="72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72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Таязда бар,</a:t>
            </a:r>
            <a:endParaRPr kumimoji="0" lang="ru-RU" sz="72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72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Тереңде жоқ   </a:t>
            </a:r>
            <a:endParaRPr kumimoji="0" lang="kk-KZ" sz="7200" b="1" i="1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58000" y="5257800"/>
            <a:ext cx="146706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7200" i="1" dirty="0" smtClean="0">
                <a:solidFill>
                  <a:srgbClr val="59595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kk-KZ" sz="72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</a:t>
            </a:r>
            <a:r>
              <a:rPr lang="kk-KZ" sz="7200" dirty="0" smtClean="0">
                <a:solidFill>
                  <a:srgbClr val="59595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kk-KZ" sz="7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3" grpId="0"/>
      <p:bldP spid="4" grpId="0"/>
      <p:bldP spid="4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442</TotalTime>
  <Words>231</Words>
  <Application>Microsoft Office PowerPoint</Application>
  <PresentationFormat>Экран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Слайд 1</vt:lpstr>
      <vt:lpstr>     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Nurbek</cp:lastModifiedBy>
  <cp:revision>62</cp:revision>
  <dcterms:created xsi:type="dcterms:W3CDTF">2015-02-15T17:11:06Z</dcterms:created>
  <dcterms:modified xsi:type="dcterms:W3CDTF">2020-03-31T19:41:11Z</dcterms:modified>
</cp:coreProperties>
</file>