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37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72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9476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203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2680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844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17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7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37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80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73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48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954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66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53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55CC-DA9C-4D90-B07F-4217B9D60326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83CB1B-6E02-456B-98CB-AD81BD4D1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85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809" y="185531"/>
            <a:ext cx="11237843" cy="9011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Терезеде</a:t>
            </a:r>
            <a:r>
              <a:rPr lang="ru-RU" dirty="0" smtClean="0"/>
              <a:t> </a:t>
            </a:r>
            <a:r>
              <a:rPr lang="ru-RU" dirty="0" err="1" smtClean="0"/>
              <a:t>гүл</a:t>
            </a:r>
            <a:r>
              <a:rPr lang="ru-RU" dirty="0" smtClean="0"/>
              <a:t> </a:t>
            </a:r>
            <a:r>
              <a:rPr lang="ru-RU" dirty="0" err="1" smtClean="0"/>
              <a:t>тұр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9357" y="1577009"/>
            <a:ext cx="10628243" cy="5022574"/>
          </a:xfrm>
        </p:spPr>
        <p:txBody>
          <a:bodyPr>
            <a:normAutofit/>
          </a:bodyPr>
          <a:lstStyle/>
          <a:p>
            <a:pPr algn="ctr"/>
            <a:r>
              <a:rPr lang="kk-KZ" sz="3600" dirty="0" smtClean="0"/>
              <a:t>Сабақтың мақсаты:</a:t>
            </a:r>
            <a:endParaRPr lang="kk-KZ" sz="3600" dirty="0"/>
          </a:p>
          <a:p>
            <a:r>
              <a:rPr lang="kk-KZ" sz="3600" dirty="0" smtClean="0"/>
              <a:t>2.1.2.1 </a:t>
            </a:r>
            <a:r>
              <a:rPr lang="kk-KZ" sz="3600" dirty="0"/>
              <a:t>күнделікті өмірде қолданылатын таныс сөздерден құралған қарапайым сөйлемдердің мағынасын түсіну</a:t>
            </a:r>
            <a:endParaRPr lang="ru-RU" sz="3600" dirty="0"/>
          </a:p>
          <a:p>
            <a:r>
              <a:rPr lang="kk-KZ" sz="3600" dirty="0"/>
              <a:t>2.1.3.1 тыңдаған мәтінге мұғалімнің көмегімен иллюстрация/суреттер/</a:t>
            </a:r>
            <a:endParaRPr lang="ru-RU" sz="3600" dirty="0"/>
          </a:p>
          <a:p>
            <a:r>
              <a:rPr lang="kk-KZ" sz="3600" dirty="0"/>
              <a:t>сызбалар таңдау және қарапайым сұрақтарға жауап беру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7037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2851" y="198783"/>
            <a:ext cx="10906539" cy="1510747"/>
          </a:xfrm>
        </p:spPr>
        <p:txBody>
          <a:bodyPr>
            <a:normAutofit/>
          </a:bodyPr>
          <a:lstStyle/>
          <a:p>
            <a:r>
              <a:rPr lang="kk-KZ" sz="4000" dirty="0" smtClean="0"/>
              <a:t>Жаңа сөздерді қайтала,сөздік дәптеріңе жаз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1391" y="1709529"/>
            <a:ext cx="11330609" cy="4744279"/>
          </a:xfrm>
        </p:spPr>
        <p:txBody>
          <a:bodyPr/>
          <a:lstStyle/>
          <a:p>
            <a:endParaRPr lang="kk-KZ" dirty="0" smtClean="0"/>
          </a:p>
          <a:p>
            <a:pPr algn="l"/>
            <a:r>
              <a:rPr lang="kk-KZ" sz="6600" dirty="0" smtClean="0"/>
              <a:t>Сынып-класс</a:t>
            </a:r>
          </a:p>
          <a:p>
            <a:pPr algn="l"/>
            <a:r>
              <a:rPr lang="kk-KZ" sz="6600" dirty="0" smtClean="0"/>
              <a:t>Терезе-окно</a:t>
            </a:r>
          </a:p>
          <a:p>
            <a:pPr algn="l"/>
            <a:r>
              <a:rPr lang="kk-KZ" sz="6600" dirty="0" smtClean="0"/>
              <a:t>Су құяды-поливает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1754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/>
          <a:lstStyle/>
          <a:p>
            <a:r>
              <a:rPr lang="kk-KZ" dirty="0" smtClean="0"/>
              <a:t>«Құй» сөзін 3 жақта жіктеп айтамыз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sz="6000" dirty="0" smtClean="0"/>
              <a:t>Мен гүлге су құямын</a:t>
            </a:r>
          </a:p>
          <a:p>
            <a:r>
              <a:rPr lang="kk-KZ" sz="6000" dirty="0" smtClean="0"/>
              <a:t>Сен гүлге су құясың</a:t>
            </a:r>
          </a:p>
          <a:p>
            <a:r>
              <a:rPr lang="kk-KZ" sz="6000" dirty="0" smtClean="0"/>
              <a:t>Сіз гүлге су құясыз</a:t>
            </a:r>
          </a:p>
          <a:p>
            <a:r>
              <a:rPr lang="kk-KZ" sz="6000" dirty="0" smtClean="0"/>
              <a:t>Олгүлге су құяды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41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452" y="298865"/>
            <a:ext cx="10515600" cy="867327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                        </a:t>
            </a:r>
            <a:r>
              <a:rPr lang="kk-KZ" sz="5400" dirty="0" smtClean="0"/>
              <a:t> Оқы     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0343" y="1590745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kk-KZ" sz="3600" dirty="0" smtClean="0"/>
              <a:t>Мәтінді оқы,түсін.</a:t>
            </a:r>
          </a:p>
          <a:p>
            <a:pPr marL="0" indent="0">
              <a:buNone/>
            </a:pPr>
            <a:r>
              <a:rPr lang="kk-KZ" sz="6000" dirty="0" smtClean="0"/>
              <a:t>Бұл-менің сыныбым.Сыныпта үш терезе бар.Терезеде гүл тұр.Әлібек пен Әнел гүлге су құяды.Гүл әдемі.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585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0735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                      Оқылым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5658677"/>
          </a:xfrm>
        </p:spPr>
        <p:txBody>
          <a:bodyPr>
            <a:noAutofit/>
          </a:bodyPr>
          <a:lstStyle/>
          <a:p>
            <a:r>
              <a:rPr lang="kk-KZ" sz="2400" dirty="0" smtClean="0"/>
              <a:t>Мәтінді оқы,сұрақтарға жауап бер</a:t>
            </a:r>
          </a:p>
          <a:p>
            <a:r>
              <a:rPr lang="kk-KZ" sz="2400" dirty="0" smtClean="0"/>
              <a:t>1-тапсырма  </a:t>
            </a:r>
          </a:p>
          <a:p>
            <a:pPr marL="0" indent="0">
              <a:buNone/>
            </a:pPr>
            <a:r>
              <a:rPr lang="kk-KZ" sz="2400" dirty="0"/>
              <a:t> </a:t>
            </a:r>
            <a:r>
              <a:rPr lang="kk-KZ" sz="3200" dirty="0" smtClean="0"/>
              <a:t>Бұл-сынып.Сыныпта үш терезе бар.Терезеде бес гүл тұр.Мына гүл әдемі.Гүл қызыл,жапырақ жасыл.Мен гүлге су құямын.</a:t>
            </a:r>
          </a:p>
          <a:p>
            <a:pPr marL="0" indent="0">
              <a:buNone/>
            </a:pPr>
            <a:r>
              <a:rPr lang="kk-KZ" sz="2400" dirty="0" smtClean="0"/>
              <a:t>1.Бұл не?</a:t>
            </a:r>
          </a:p>
          <a:p>
            <a:pPr marL="0" indent="0">
              <a:buNone/>
            </a:pPr>
            <a:r>
              <a:rPr lang="kk-KZ" sz="2400" dirty="0" smtClean="0"/>
              <a:t>2.Сыныпта неше терезе бар?</a:t>
            </a:r>
          </a:p>
          <a:p>
            <a:pPr marL="0" indent="0">
              <a:buNone/>
            </a:pPr>
            <a:r>
              <a:rPr lang="kk-KZ" sz="2400" dirty="0" smtClean="0"/>
              <a:t>3.Терезеде неше гүл тұр?</a:t>
            </a:r>
          </a:p>
          <a:p>
            <a:pPr marL="0" indent="0">
              <a:buNone/>
            </a:pPr>
            <a:r>
              <a:rPr lang="kk-KZ" sz="2400" dirty="0" smtClean="0"/>
              <a:t>4.Гүл қандай?</a:t>
            </a:r>
          </a:p>
          <a:p>
            <a:pPr marL="0" indent="0">
              <a:buNone/>
            </a:pPr>
            <a:r>
              <a:rPr lang="kk-KZ" sz="2400" dirty="0" smtClean="0"/>
              <a:t>5.Жапырақ қандай?</a:t>
            </a:r>
          </a:p>
          <a:p>
            <a:pPr marL="0" indent="0">
              <a:buNone/>
            </a:pPr>
            <a:r>
              <a:rPr lang="kk-KZ" sz="2400" dirty="0" smtClean="0"/>
              <a:t>6.Сен не істейсің?</a:t>
            </a:r>
            <a:endParaRPr lang="kk-KZ" sz="2400" dirty="0"/>
          </a:p>
        </p:txBody>
      </p:sp>
    </p:spTree>
    <p:extLst>
      <p:ext uri="{BB962C8B-B14F-4D97-AF65-F5344CB8AC3E}">
        <p14:creationId xmlns:p14="http://schemas.microsoft.com/office/powerpoint/2010/main" val="18387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                Жазылым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05949"/>
            <a:ext cx="9155780" cy="5406886"/>
          </a:xfrm>
        </p:spPr>
        <p:txBody>
          <a:bodyPr/>
          <a:lstStyle/>
          <a:p>
            <a:r>
              <a:rPr lang="kk-KZ" dirty="0" smtClean="0"/>
              <a:t>2-тапсырма Суреттің орнына қажетті сөзді қойып жаз</a:t>
            </a:r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pPr marL="0" indent="0">
              <a:buNone/>
            </a:pPr>
            <a:r>
              <a:rPr lang="kk-KZ" dirty="0" smtClean="0"/>
              <a:t>Бұл үлкен                    . </a:t>
            </a:r>
          </a:p>
          <a:p>
            <a:r>
              <a:rPr lang="kk-KZ" dirty="0"/>
              <a:t> </a:t>
            </a:r>
            <a:r>
              <a:rPr lang="kk-KZ" dirty="0" smtClean="0"/>
              <a:t>                                         Терезеде әдемі, қызыл                                 тұр. </a:t>
            </a:r>
          </a:p>
          <a:p>
            <a:r>
              <a:rPr lang="kk-KZ" dirty="0" smtClean="0"/>
              <a:t>                                                                                                       </a:t>
            </a:r>
            <a:endParaRPr lang="kk-KZ" dirty="0"/>
          </a:p>
          <a:p>
            <a:endParaRPr lang="kk-KZ" dirty="0" smtClean="0"/>
          </a:p>
          <a:p>
            <a:pPr marL="0" indent="0">
              <a:buNone/>
            </a:pPr>
            <a:r>
              <a:rPr lang="kk-KZ" dirty="0" smtClean="0"/>
              <a:t>    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dirty="0" smtClean="0"/>
              <a:t> Анна гүлге                                     құяды.</a:t>
            </a:r>
            <a:endParaRPr lang="ru-RU" dirty="0"/>
          </a:p>
        </p:txBody>
      </p:sp>
      <p:pic>
        <p:nvPicPr>
          <p:cNvPr id="4" name="image28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5867" y="2579212"/>
            <a:ext cx="1205948" cy="1113182"/>
          </a:xfrm>
          <a:prstGeom prst="rect">
            <a:avLst/>
          </a:prstGeom>
        </p:spPr>
      </p:pic>
      <p:pic>
        <p:nvPicPr>
          <p:cNvPr id="8" name="Рисунок 7" descr="https://www.stihi.ru/pics/2016/01/11/7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583" y="2891300"/>
            <a:ext cx="1695450" cy="120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s://img2.freepng.ru/20180711/bkw/kisspng-pitcher-jug-clip-art-jars-5b45d74aca2788.659883101531303754828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580" y="4560653"/>
            <a:ext cx="1228725" cy="1209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79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4703" y="0"/>
            <a:ext cx="10724543" cy="956930"/>
          </a:xfrm>
        </p:spPr>
        <p:txBody>
          <a:bodyPr>
            <a:normAutofit/>
          </a:bodyPr>
          <a:lstStyle/>
          <a:p>
            <a:pPr algn="ctr"/>
            <a:r>
              <a:rPr lang="kk-KZ" dirty="0" smtClean="0"/>
              <a:t>Бекіту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48" y="1470991"/>
            <a:ext cx="10376452" cy="5234609"/>
          </a:xfrm>
        </p:spPr>
        <p:txBody>
          <a:bodyPr/>
          <a:lstStyle/>
          <a:p>
            <a:pPr algn="ctr"/>
            <a:r>
              <a:rPr lang="kk-KZ" dirty="0" smtClean="0"/>
              <a:t>3-тапсырма </a:t>
            </a:r>
          </a:p>
          <a:p>
            <a:pPr algn="ctr"/>
            <a:r>
              <a:rPr lang="kk-KZ" sz="2800" dirty="0" smtClean="0"/>
              <a:t>Сұрақтарға жауап бер.Гүлдердің түсі қандай ? Гүлге не құямыз?</a:t>
            </a:r>
          </a:p>
          <a:p>
            <a:endParaRPr lang="ru-RU" sz="2800" dirty="0"/>
          </a:p>
        </p:txBody>
      </p:sp>
      <p:pic>
        <p:nvPicPr>
          <p:cNvPr id="4" name="Рисунок 3" descr="https://avatars.mds.yandex.net/get-pdb/1365646/56f46334-56a5-4a1c-8122-d6f17c202497/s12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081" y="3021496"/>
            <a:ext cx="2483747" cy="3367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www.cvetclub.ru/sites/default/files/image_product/fiole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04" y="2690191"/>
            <a:ext cx="2364270" cy="36986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storge.pic2.me/upload/572/5884fe01004b6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786" y="2902226"/>
            <a:ext cx="2244483" cy="380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im0-tub-kz.yandex.net/i?id=d5e1afb150e33a92066dd2b1d1e30102-l&amp;n=1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578" y="2902226"/>
            <a:ext cx="2676422" cy="3803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45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16836"/>
            <a:ext cx="9144000" cy="742121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Үй тапсырмасы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605" y="1510749"/>
            <a:ext cx="10930269" cy="5102702"/>
          </a:xfrm>
        </p:spPr>
        <p:txBody>
          <a:bodyPr/>
          <a:lstStyle/>
          <a:p>
            <a:r>
              <a:rPr lang="kk-KZ" dirty="0" smtClean="0">
                <a:solidFill>
                  <a:srgbClr val="221F1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1.Сөздерді қосымшалармен толықтырып жаз.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360214"/>
              </p:ext>
            </p:extLst>
          </p:nvPr>
        </p:nvGraphicFramePr>
        <p:xfrm>
          <a:off x="675860" y="1987826"/>
          <a:ext cx="9992139" cy="38828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936170"/>
                <a:gridCol w="2438608"/>
                <a:gridCol w="3617361"/>
              </a:tblGrid>
              <a:tr h="973296">
                <a:tc>
                  <a:txBody>
                    <a:bodyPr/>
                    <a:lstStyle/>
                    <a:p>
                      <a:pPr marL="874395" marR="59944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kk-KZ" sz="4000" dirty="0" smtClean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-</a:t>
                      </a:r>
                    </a:p>
                    <a:p>
                      <a:pPr marL="874395" marR="59944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endParaRPr lang="kk-KZ" sz="4000" dirty="0" smtClean="0">
                        <a:solidFill>
                          <a:srgbClr val="221F1F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874395" marR="59944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kk-KZ" sz="4000" dirty="0" smtClean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ым</a:t>
                      </a:r>
                      <a:endParaRPr lang="ru-RU" sz="4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0055" marR="36322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kk-KZ" sz="4000" dirty="0" smtClean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-</a:t>
                      </a:r>
                    </a:p>
                    <a:p>
                      <a:pPr marL="440055" marR="36322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endParaRPr lang="kk-KZ" sz="4000" dirty="0" smtClean="0">
                        <a:solidFill>
                          <a:srgbClr val="221F1F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440055" marR="36322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kk-KZ" sz="4000" dirty="0" smtClean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ың</a:t>
                      </a:r>
                      <a:endParaRPr lang="ru-RU" sz="4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41680" marR="69215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endParaRPr lang="kk-KZ" sz="4000" dirty="0" smtClean="0">
                        <a:solidFill>
                          <a:srgbClr val="221F1F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741680" marR="69215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endParaRPr lang="kk-KZ" sz="4000" dirty="0" smtClean="0">
                        <a:solidFill>
                          <a:srgbClr val="221F1F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741680" marR="692150" algn="ctr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kk-KZ" sz="4000" dirty="0" smtClean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-</a:t>
                      </a:r>
                      <a:r>
                        <a:rPr lang="kk-KZ" sz="40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ы</a:t>
                      </a:r>
                      <a:endParaRPr lang="ru-RU" sz="4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591">
                <a:tc>
                  <a:txBody>
                    <a:bodyPr/>
                    <a:lstStyle/>
                    <a:p>
                      <a:pPr marL="3429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Менің сыны (п) б...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31750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Сенің</a:t>
                      </a:r>
                      <a:r>
                        <a:rPr lang="kk-KZ" sz="3200" spc="-18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сыны</a:t>
                      </a:r>
                      <a:r>
                        <a:rPr lang="kk-KZ" sz="3200" spc="-18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spc="-1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(п)</a:t>
                      </a:r>
                      <a:r>
                        <a:rPr lang="kk-KZ" sz="3200" spc="-18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spc="-1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б...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31750">
                        <a:lnSpc>
                          <a:spcPts val="146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Оның</a:t>
                      </a:r>
                      <a:r>
                        <a:rPr lang="kk-KZ" sz="3200" spc="-18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сыны</a:t>
                      </a:r>
                      <a:r>
                        <a:rPr lang="kk-KZ" sz="3200" spc="-18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spc="-1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(п)</a:t>
                      </a:r>
                      <a:r>
                        <a:rPr lang="kk-KZ" sz="3200" spc="-18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spc="-1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б...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Менің</a:t>
                      </a:r>
                      <a:r>
                        <a:rPr lang="kk-KZ" sz="3200" spc="-19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саба</a:t>
                      </a:r>
                      <a:r>
                        <a:rPr lang="kk-KZ" sz="3200" spc="-19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(қ)</a:t>
                      </a:r>
                      <a:r>
                        <a:rPr lang="kk-KZ" sz="3200" spc="-19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spc="-2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ғ...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381635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Сенің</a:t>
                      </a:r>
                      <a:r>
                        <a:rPr lang="kk-KZ" sz="3200" spc="-1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саба</a:t>
                      </a:r>
                      <a:r>
                        <a:rPr lang="kk-KZ" sz="3200" spc="-1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(қ)</a:t>
                      </a:r>
                      <a:r>
                        <a:rPr lang="kk-KZ" sz="3200" spc="-1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spc="-2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ғ...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381635">
                        <a:lnSpc>
                          <a:spcPts val="146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Оның</a:t>
                      </a:r>
                      <a:r>
                        <a:rPr lang="kk-KZ" sz="3200" spc="-1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саба</a:t>
                      </a:r>
                      <a:r>
                        <a:rPr lang="kk-KZ" sz="3200" spc="-1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(қ)</a:t>
                      </a:r>
                      <a:r>
                        <a:rPr lang="kk-KZ" sz="3200" spc="-9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kk-KZ" sz="3200" spc="-25" dirty="0">
                          <a:solidFill>
                            <a:srgbClr val="221F1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ғ...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8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03583"/>
            <a:ext cx="9144000" cy="993913"/>
          </a:xfrm>
        </p:spPr>
        <p:txBody>
          <a:bodyPr>
            <a:normAutofit/>
          </a:bodyPr>
          <a:lstStyle/>
          <a:p>
            <a:r>
              <a:rPr lang="kk-KZ" sz="3200" dirty="0" smtClean="0"/>
              <a:t>2.Суретке </a:t>
            </a:r>
            <a:r>
              <a:rPr lang="kk-KZ" sz="3200" dirty="0"/>
              <a:t>қарап, толықтырып жаз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521" y="1669774"/>
            <a:ext cx="11410122" cy="5049079"/>
          </a:xfrm>
        </p:spPr>
        <p:txBody>
          <a:bodyPr/>
          <a:lstStyle/>
          <a:p>
            <a:endParaRPr lang="kk-KZ" dirty="0"/>
          </a:p>
          <a:p>
            <a:endParaRPr lang="kk-KZ" dirty="0"/>
          </a:p>
          <a:p>
            <a:endParaRPr lang="kk-KZ" dirty="0" smtClean="0"/>
          </a:p>
          <a:p>
            <a:pPr algn="l"/>
            <a:r>
              <a:rPr lang="kk-KZ" dirty="0" smtClean="0"/>
              <a:t> </a:t>
            </a:r>
            <a:r>
              <a:rPr lang="kk-KZ" sz="2000" dirty="0" smtClean="0"/>
              <a:t>Терезенің алдында                                                        </a:t>
            </a:r>
            <a:r>
              <a:rPr lang="kk-KZ" dirty="0" smtClean="0"/>
              <a:t>жатыр  .      </a:t>
            </a:r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pPr algn="l"/>
            <a:r>
              <a:rPr lang="kk-KZ" dirty="0" smtClean="0"/>
              <a:t>Терезенің алдында                                                      отыр  .    </a:t>
            </a:r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</p:txBody>
      </p:sp>
      <p:pic>
        <p:nvPicPr>
          <p:cNvPr id="5" name="image28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3653" y="2040586"/>
            <a:ext cx="2623929" cy="1981201"/>
          </a:xfrm>
          <a:prstGeom prst="rect">
            <a:avLst/>
          </a:prstGeom>
        </p:spPr>
      </p:pic>
      <p:pic>
        <p:nvPicPr>
          <p:cNvPr id="6" name="image29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2712" y="4571754"/>
            <a:ext cx="2809460" cy="214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8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598</TotalTime>
  <Words>235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Грань</vt:lpstr>
      <vt:lpstr>Терезеде гүл тұр</vt:lpstr>
      <vt:lpstr>Жаңа сөздерді қайтала,сөздік дәптеріңе жаз</vt:lpstr>
      <vt:lpstr>«Құй» сөзін 3 жақта жіктеп айтамыз</vt:lpstr>
      <vt:lpstr>                              Оқы      </vt:lpstr>
      <vt:lpstr>                           Оқылым</vt:lpstr>
      <vt:lpstr>                     Жазылым</vt:lpstr>
      <vt:lpstr>Бекіту</vt:lpstr>
      <vt:lpstr>Үй тапсырмасы</vt:lpstr>
      <vt:lpstr>2.Суретке қарап, толықтырып жаз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Терезеде гүл тұр</dc:title>
  <dc:creator>ВЛАДЕЛЕЦ</dc:creator>
  <cp:lastModifiedBy>ВЛАДЕЛЕЦ</cp:lastModifiedBy>
  <cp:revision>10</cp:revision>
  <dcterms:created xsi:type="dcterms:W3CDTF">2020-03-31T07:05:42Z</dcterms:created>
  <dcterms:modified xsi:type="dcterms:W3CDTF">2020-03-31T17:04:26Z</dcterms:modified>
</cp:coreProperties>
</file>