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64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F7BA4-ABC8-4A1A-BF0F-011E84674193}" type="doc">
      <dgm:prSet loTypeId="urn:microsoft.com/office/officeart/2005/8/layout/pyramid2" loCatId="pyramid" qsTypeId="urn:microsoft.com/office/officeart/2005/8/quickstyle/3d9" qsCatId="3D" csTypeId="urn:microsoft.com/office/officeart/2005/8/colors/accent1_2" csCatId="accent1" phldr="1"/>
      <dgm:spPr/>
    </dgm:pt>
    <dgm:pt modelId="{45C68588-D455-4D7D-AF26-F513E88BC045}" type="pres">
      <dgm:prSet presAssocID="{A5DF7BA4-ABC8-4A1A-BF0F-011E84674193}" presName="compositeShape" presStyleCnt="0">
        <dgm:presLayoutVars>
          <dgm:dir/>
          <dgm:resizeHandles/>
        </dgm:presLayoutVars>
      </dgm:prSet>
      <dgm:spPr/>
    </dgm:pt>
  </dgm:ptLst>
  <dgm:cxnLst>
    <dgm:cxn modelId="{7C906E2D-A49A-4154-9558-A05573E7A33D}" type="presOf" srcId="{A5DF7BA4-ABC8-4A1A-BF0F-011E84674193}" destId="{45C68588-D455-4D7D-AF26-F513E88BC045}" srcOrd="0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7D196E-E32C-42C3-B787-4E7721D6FB3B}" type="datetimeFigureOut">
              <a:rPr lang="ru-RU" smtClean="0"/>
              <a:pPr/>
              <a:t>26.10.2020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AFBA44-9D09-485B-BCAB-714F7BC3226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428596" y="1628800"/>
            <a:ext cx="8286808" cy="1224136"/>
          </a:xfrm>
          <a:prstGeom prst="flowChartProcess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800" dirty="0" smtClean="0">
              <a:solidFill>
                <a:srgbClr val="FFFF00"/>
              </a:solidFill>
            </a:endParaRPr>
          </a:p>
          <a:p>
            <a:pPr algn="ctr"/>
            <a:endParaRPr lang="kk-KZ" sz="2800" dirty="0" smtClean="0">
              <a:solidFill>
                <a:srgbClr val="FFFF00"/>
              </a:solidFill>
            </a:endParaRPr>
          </a:p>
          <a:p>
            <a:pPr algn="ctr"/>
            <a:r>
              <a:rPr lang="kk-KZ" sz="2800" dirty="0" smtClean="0">
                <a:solidFill>
                  <a:srgbClr val="FFFF00"/>
                </a:solidFill>
              </a:rPr>
              <a:t>Пән:Әдебиеттік  оқу        </a:t>
            </a:r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Бөлім:Қоршаған орта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Сабақтың тақырыбы: “Түлкі мен тиін”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212976"/>
            <a:ext cx="7643866" cy="3384376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57150" dist="38100" dir="5400000" algn="ctr" rotWithShape="0">
              <a:schemeClr val="accent1">
                <a:shade val="9000"/>
                <a:satMod val="105000"/>
                <a:alpha val="48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Сабаққа негізделген оқу мақсаты:2.2.6.1-кейіпкердің сыртқы келбетін сипаттау,мінез-құлқы мен іс әрекетін бағалау3.3.2.1 шығарма кейіпкеріне хат/ертегі (кейіпкер қосу, соңын өзгерту...(өлең төрт жолды/әңгіме/(оқығаны ,көргені бойынша жазу)</a:t>
            </a:r>
            <a:endParaRPr lang="ru-RU" sz="2800" dirty="0">
              <a:ln/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8596" y="44624"/>
            <a:ext cx="8175852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Пән:А.Асқаров атындағы №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мектеп-лицейінің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мұғалімі:Ташимова</a:t>
            </a:r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Рая </a:t>
            </a:r>
            <a:r>
              <a:rPr lang="ru-RU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Сарсенбаевна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857224" y="857232"/>
            <a:ext cx="7358114" cy="898400"/>
          </a:xfrm>
          <a:prstGeom prst="flowChartProcess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Сабақтың соңы:</a:t>
            </a:r>
          </a:p>
          <a:p>
            <a:pPr algn="ctr"/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857224" y="2071678"/>
            <a:ext cx="7429552" cy="242889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“Еркін микрафон “әдісі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Қандай жақсы қасиеттерді бойымызға алдық,үйрендік?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Қандай жаман қасиеттерден жирендік?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Жақсы қасиеттер    Жаман қасиеттер</a:t>
            </a: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857224" y="4786322"/>
            <a:ext cx="7429552" cy="1500198"/>
          </a:xfrm>
          <a:prstGeom prst="flowChartProcess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Кері байланыс : Ауызша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524000" y="3500438"/>
          <a:ext cx="6262710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7929618" cy="928694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sz="2800" b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Сабақтың басы </a:t>
            </a: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14282" y="1357298"/>
            <a:ext cx="3786214" cy="1928826"/>
          </a:xfrm>
          <a:prstGeom prst="flowChartProcess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Ұйымдастыру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Топқа бірігу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1-топ Түлкі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 топ Қасқыр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3-топ Тиін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214282" y="3429000"/>
            <a:ext cx="3643338" cy="3286148"/>
          </a:xfrm>
          <a:prstGeom prst="flowChartProcess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kk-KZ" sz="2800" dirty="0" smtClean="0">
                <a:solidFill>
                  <a:srgbClr val="FFFF00"/>
                </a:solidFill>
              </a:rPr>
              <a:t> серпіліс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1357298"/>
            <a:ext cx="4500594" cy="5286412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</a:rPr>
              <a:t>Үй тапсырмасын пысықтау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</a:rPr>
              <a:t>“Конверттегі сұрақ” әдісі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</a:rPr>
              <a:t>Әр топ бір-бірімен сұрақ бойынша жұмыс жасайды</a:t>
            </a:r>
          </a:p>
          <a:p>
            <a:pPr algn="ctr"/>
            <a:endParaRPr lang="kk-KZ" sz="2400" dirty="0" smtClean="0">
              <a:solidFill>
                <a:srgbClr val="FFFF00"/>
              </a:solidFill>
            </a:endParaRPr>
          </a:p>
          <a:p>
            <a:pPr algn="ctr"/>
            <a:endParaRPr lang="kk-KZ" sz="2400" dirty="0" smtClean="0">
              <a:solidFill>
                <a:srgbClr val="FFFF00"/>
              </a:solidFill>
            </a:endParaRPr>
          </a:p>
          <a:p>
            <a:pPr algn="ctr"/>
            <a:endParaRPr lang="kk-KZ" sz="2400" dirty="0" smtClean="0">
              <a:solidFill>
                <a:srgbClr val="FFFF00"/>
              </a:solidFill>
            </a:endParaRPr>
          </a:p>
          <a:p>
            <a:pPr algn="ctr"/>
            <a:r>
              <a:rPr lang="kk-KZ" sz="2400" dirty="0" smtClean="0">
                <a:solidFill>
                  <a:srgbClr val="FFFF00"/>
                </a:solidFill>
              </a:rPr>
              <a:t>Үй тапсырмасын бекіту “Блинц”сұрақтары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</a:rPr>
              <a:t>“Сәлемдеме” әдісі </a:t>
            </a:r>
          </a:p>
          <a:p>
            <a:pPr algn="ctr"/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9" name="Рисунок 8" descr="https://png.pngtree.com/element_origin_min_pic/20/03/20/1656ee3aaadb03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500438"/>
            <a:ext cx="150019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SUS X52N\Desktop\depositphotos_26183973-stock-photo-old-paper-ancient-parchment-scroll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3" y="5715016"/>
            <a:ext cx="200026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 X52N\Downloads\im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85728"/>
            <a:ext cx="5715008" cy="6286520"/>
          </a:xfrm>
          <a:prstGeom prst="rect">
            <a:avLst/>
          </a:prstGeom>
          <a:noFill/>
        </p:spPr>
      </p:pic>
      <p:pic>
        <p:nvPicPr>
          <p:cNvPr id="5" name="Picture 2" descr="C:\Users\ASUS X52N\Downloads\85f8590f5a2f7007077c09292b5a39d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28604"/>
            <a:ext cx="3143272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807249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Сабақтың ортасы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857364"/>
            <a:ext cx="8072494" cy="2500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Ұ/ж Бірлескен оқу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Оқулықпен жұмыс. Тізбектеп оқу.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Оқушылар берілген мысалды тізбектей оқиды.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4714884"/>
            <a:ext cx="7643866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-алдыңғы оқушыны тыңдап,жалғастыра оқиды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-мысалды нақышына келтіре оқиды</a:t>
            </a:r>
          </a:p>
          <a:p>
            <a:pPr algn="ctr"/>
            <a:endParaRPr lang="kk-KZ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 X52N\Desktop\жануарлар суреттер\ashyk-sabak-tulki-mien-tiin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0"/>
            <a:ext cx="392905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5357818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Түлкі мен Тиін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(Мысал)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Кездесіп қап қиырда,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Түлкі айтты :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-Тиін-ау,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Тоқсан тоғыз айлам бар,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Сенің жайың қиын-ау,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-Жайды аңғар,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Жалғыз  ғана айлам бар.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Сен сияқты тым ерке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Емеспін мен тайраңдар.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Олар сөйтіп тұрғанда,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Қасқыр жетті бұл маңға.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Тиін талға өрмелеп,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Түлкі қалды тырбаңдап.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Тоқсан тоғыз айлалы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Түлкі бірден жайрады.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Бір айласы тиіннің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Болып шықты пайдалы.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428604"/>
            <a:ext cx="8143932" cy="1557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Ұ/ж 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“Термин сөздер” әдісі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2428785"/>
          <a:ext cx="7540031" cy="2396103"/>
        </p:xfrm>
        <a:graphic>
          <a:graphicData uri="http://schemas.openxmlformats.org/drawingml/2006/table">
            <a:tbl>
              <a:tblPr/>
              <a:tblGrid>
                <a:gridCol w="1296025"/>
                <a:gridCol w="3903816"/>
                <a:gridCol w="2340190"/>
              </a:tblGrid>
              <a:tr h="11689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 i="1" dirty="0">
                          <a:latin typeface="Cambria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kk-KZ" sz="1800" i="1" dirty="0" smtClean="0">
                          <a:latin typeface="Cambria"/>
                          <a:ea typeface="Calibri"/>
                          <a:cs typeface="Times New Roman"/>
                        </a:rPr>
                        <a:t>Тапсырманы</a:t>
                      </a:r>
                      <a:r>
                        <a:rPr lang="kk-KZ" sz="1800" i="1" baseline="0" dirty="0" smtClean="0">
                          <a:latin typeface="Cambri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kk-KZ" sz="1800" i="1" dirty="0" smtClean="0">
                          <a:latin typeface="Cambria"/>
                          <a:ea typeface="Calibri"/>
                          <a:cs typeface="Times New Roman"/>
                        </a:rPr>
                        <a:t>орындаңыз</a:t>
                      </a:r>
                      <a:r>
                        <a:rPr lang="kk-KZ" sz="1800" i="1" dirty="0">
                          <a:latin typeface="Cambria"/>
                          <a:ea typeface="Calibri"/>
                          <a:cs typeface="Times New Roman"/>
                        </a:rPr>
                        <a:t>.</a:t>
                      </a:r>
                      <a:endParaRPr lang="ru-RU" sz="18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>
                      <a:noFill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9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Cambria"/>
                          <a:ea typeface="Calibri"/>
                          <a:cs typeface="Times New Roman"/>
                        </a:rPr>
                        <a:t>№</a:t>
                      </a:r>
                      <a:endParaRPr lang="ru-RU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Cambria"/>
                          <a:ea typeface="Calibri"/>
                          <a:cs typeface="Times New Roman"/>
                        </a:rPr>
                        <a:t>Термин сөздер</a:t>
                      </a:r>
                      <a:endParaRPr lang="ru-RU" sz="2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Cambria"/>
                          <a:ea typeface="Calibri"/>
                          <a:cs typeface="Times New Roman"/>
                        </a:rPr>
                        <a:t>Түсіндірме</a:t>
                      </a:r>
                      <a:endParaRPr lang="ru-RU" sz="2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Cambria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1200">
                          <a:latin typeface="Cambria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2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kk-KZ" sz="12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42910" y="5000636"/>
            <a:ext cx="7929618" cy="1343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Термин сөздерге түсінік береді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Мысал кейіпкерлерінің сыртқы келбетін сипаттайды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571480"/>
            <a:ext cx="764386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Ж/ж </a:t>
            </a:r>
          </a:p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“Екі ассоциация” әдісі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0298" y="2143116"/>
          <a:ext cx="6357981" cy="2735223"/>
        </p:xfrm>
        <a:graphic>
          <a:graphicData uri="http://schemas.openxmlformats.org/drawingml/2006/table">
            <a:tbl>
              <a:tblPr/>
              <a:tblGrid>
                <a:gridCol w="3178658"/>
                <a:gridCol w="3179323"/>
              </a:tblGrid>
              <a:tr h="9582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Төрт жануардың атын жаз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Екінші бағанға сәйкес келетін жануарлардың іс әрекетін сипаттап жаз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4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9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2071679"/>
            <a:ext cx="235742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Екі ассоциация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ойыны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Осы екі жақтағы сөзді байланыстырып, ерекше бір ассоциация ойлап тап. Ерекше ұқсастықтарын тап.  (Орындауға 5 минут уақыт беріледі. Жазғандардың ішінен ең қызықты ассоциация таңдалады)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5072074"/>
            <a:ext cx="8001056" cy="178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Жануарлар атын жазады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Жануарларды сипаттайтын сөздерді біледі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14290"/>
            <a:ext cx="764386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Т/ж “Ойлан-бірік-бөліс”әдісі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928670"/>
            <a:ext cx="7715304" cy="3429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Тиін тобы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“Түлкі мен Тиін”мысалындағы кейіпкерге бес жолды өлең құрастыр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Түлкі тобы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“Түлкі мен Тиін”мысалындағы кейіпкерге мінез-құлқына,іс әрекетіне хат жаз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Қасқыр тобы 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“Түлкі мен Тиін”мысалын оқып,кейіпкер қосып,соңын өзгерт,диалог құра</a:t>
            </a:r>
          </a:p>
          <a:p>
            <a:pPr algn="ctr"/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4500570"/>
            <a:ext cx="771530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Дискриптор</a:t>
            </a:r>
          </a:p>
          <a:p>
            <a:pPr algn="ctr"/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“Түлкі мен Тиін”мысалындағы кейіпкерге бес жолды өлең құрастырады,кейіпкерге хат жазады,кейіпкер қосып,соңын өзгертеді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6072206"/>
            <a:ext cx="778674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Дәптермен жұмыс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ds04.infourok.ru/uploads/ex/110b/0000e7e2-75a207a9/640/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378</TotalTime>
  <Words>362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 X52N</dc:creator>
  <cp:lastModifiedBy>acer</cp:lastModifiedBy>
  <cp:revision>73</cp:revision>
  <dcterms:created xsi:type="dcterms:W3CDTF">2018-12-12T13:31:20Z</dcterms:created>
  <dcterms:modified xsi:type="dcterms:W3CDTF">2020-10-26T11:59:30Z</dcterms:modified>
</cp:coreProperties>
</file>