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9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F91E-F078-4A39-89CA-FFFCCFC5F26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EEDD4-E79D-46B1-B63D-4E2FB3578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692696"/>
          <a:ext cx="8208912" cy="4248472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42484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0" b="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Ширату  </a:t>
                      </a:r>
                      <a:r>
                        <a:rPr lang="kk-KZ" sz="6000" b="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жаттығуы 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kk-KZ" sz="4400" dirty="0">
                          <a:latin typeface="Times New Roman"/>
                          <a:ea typeface="Times New Roman"/>
                          <a:cs typeface="Times New Roman"/>
                        </a:rPr>
                        <a:t>«Мадақтау»  тәсілімен:  Оқушылар  шеңбер  жасап  тұрып,  бір</a:t>
                      </a: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kk-KZ" sz="4400" dirty="0">
                          <a:latin typeface="Times New Roman"/>
                          <a:ea typeface="Times New Roman"/>
                          <a:cs typeface="Times New Roman"/>
                        </a:rPr>
                        <a:t>біріне  комплимент  айтып,  сабаққа  сәттілік  тілейді.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484784"/>
          <a:ext cx="4941257" cy="3501323"/>
        </p:xfrm>
        <a:graphic>
          <a:graphicData uri="http://schemas.openxmlformats.org/drawingml/2006/table">
            <a:tbl>
              <a:tblPr/>
              <a:tblGrid>
                <a:gridCol w="160564"/>
                <a:gridCol w="464400"/>
                <a:gridCol w="464923"/>
                <a:gridCol w="254484"/>
                <a:gridCol w="160564"/>
                <a:gridCol w="110132"/>
                <a:gridCol w="330349"/>
                <a:gridCol w="395512"/>
                <a:gridCol w="362469"/>
                <a:gridCol w="326686"/>
                <a:gridCol w="331587"/>
                <a:gridCol w="294468"/>
                <a:gridCol w="365406"/>
                <a:gridCol w="329937"/>
                <a:gridCol w="329937"/>
                <a:gridCol w="166857"/>
                <a:gridCol w="92982"/>
              </a:tblGrid>
              <a:tr h="370452">
                <a:tc gridSpan="7">
                  <a:txBody>
                    <a:bodyPr/>
                    <a:lstStyle/>
                    <a:p>
                      <a:endParaRPr lang="ru-RU" sz="1100" dirty="0">
                        <a:latin typeface="Calibri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82">
                <a:tc gridSpan="5">
                  <a:txBody>
                    <a:bodyPr/>
                    <a:lstStyle/>
                    <a:p>
                      <a:pPr marL="269875" indent="-269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ru-RU" sz="1100">
                        <a:latin typeface="Calibri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46">
                <a:tc rowSpan="5">
                  <a:txBody>
                    <a:bodyPr/>
                    <a:lstStyle/>
                    <a:p>
                      <a:endParaRPr lang="ru-RU" sz="1100" dirty="0">
                        <a:latin typeface="Calibri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2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Calibri"/>
                          <a:ea typeface="Calibri"/>
                          <a:cs typeface="Times New Roman"/>
                        </a:rPr>
                        <a:t>                  </a:t>
                      </a: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025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025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701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582" marR="6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963">
                <a:tc gridSpan="8">
                  <a:txBody>
                    <a:bodyPr/>
                    <a:lstStyle/>
                    <a:p>
                      <a:pPr marL="8293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46">
                <a:tc gridSpan="3">
                  <a:txBody>
                    <a:bodyPr/>
                    <a:lstStyle/>
                    <a:p>
                      <a:pPr marL="360363" indent="449263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0" algn="l"/>
                          <a:tab pos="719138" algn="l"/>
                        </a:tabLs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46">
                <a:tc gridSpan="6">
                  <a:txBody>
                    <a:bodyPr/>
                    <a:lstStyle/>
                    <a:p>
                      <a:endParaRPr lang="ru-RU" sz="1100" dirty="0">
                        <a:latin typeface="Calibri"/>
                      </a:endParaRPr>
                    </a:p>
                  </a:txBody>
                  <a:tcPr marL="67582" marR="67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2" marR="6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331640" y="404664"/>
          <a:ext cx="7056784" cy="701040"/>
        </p:xfrm>
        <a:graphic>
          <a:graphicData uri="http://schemas.openxmlformats.org/drawingml/2006/table">
            <a:tbl>
              <a:tblPr/>
              <a:tblGrid>
                <a:gridCol w="7056784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«Өсімдіктер»  сөзжұмбағын  құрастыру арқылы  оқушылар  бүгінгі  сабақтың  тақырыбын  анықтайды. 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8" y="1628800"/>
            <a:ext cx="338437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“Су  аққан  жерінен  ағар, ...  Шыққан жеріне  шығар”  мақалдағы түсіп қалған сөзді тап?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Әртүрлі  жеміс-жидектен жасалған  тәтті  тағам.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Шоқ  жемісті  атат?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Алматы  қаласының  символына  айналған  жеміс?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Астық  тұқымдасына жататын, ең  маңызды  тағамдық  дақыл?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Ағашта  өсетін  жемістің  түрі?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Аскөктің  орысшасы?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Малинаның  қазақшасы?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Көктем  гүлін  ата?</a:t>
            </a:r>
          </a:p>
          <a:p>
            <a:pPr marL="342900" indent="-342900">
              <a:buAutoNum type="arabicPeriod"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Қысы-жазы жап-жасыл  боп  тұратын  қылқанжапырақты  ағаш?</a:t>
            </a:r>
          </a:p>
          <a:p>
            <a:pPr marL="342900" indent="-342900"/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584" y="692696"/>
          <a:ext cx="7776864" cy="4248472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42484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Тыңдалым. 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1-тапсырма. Мәтінді  тыңда. Не  туралы? Парталас көршіңе  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сұрақтар қой. Жауабын бағала. 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Картинки по запросу польша  бидай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5068112" cy="4680520"/>
          </a:xfrm>
          <a:prstGeom prst="rect">
            <a:avLst/>
          </a:prstGeom>
          <a:noFill/>
        </p:spPr>
      </p:pic>
      <p:pic>
        <p:nvPicPr>
          <p:cNvPr id="3" name="Picture 4" descr="Картинки по запросу қатты  бида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764704"/>
            <a:ext cx="3168352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Картинки по запросу қатты  бида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764704"/>
          <a:ext cx="7992888" cy="3185160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Оқылым.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3-тапсырма.   </a:t>
                      </a:r>
                      <a:r>
                        <a:rPr lang="kk-KZ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(МК)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Мәтінді  оқып  беремін. Оқушылар  мәтін бойынша  бір-біріне сұрақ қояды.  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(Ауызша  кері  байланыс жүргізіледі)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260648"/>
          <a:ext cx="7992888" cy="5688632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5688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(Т)  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4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4-тапсырма</a:t>
                      </a:r>
                      <a:r>
                        <a:rPr lang="kk-KZ" sz="40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Оқылым  мәтінінен  синоним, антоним, омоним  сөздерді  тауып  жаз. </a:t>
                      </a:r>
                      <a:endParaRPr lang="ru-RU" sz="40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4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1-топ   синоним</a:t>
                      </a:r>
                      <a:endParaRPr lang="ru-RU" sz="4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4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2-топ антоним</a:t>
                      </a:r>
                      <a:endParaRPr lang="ru-RU" sz="4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4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3-топ омоним</a:t>
                      </a:r>
                      <a:endParaRPr lang="ru-RU" sz="4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5445224"/>
          <a:ext cx="7560840" cy="841248"/>
        </p:xfrm>
        <a:graphic>
          <a:graphicData uri="http://schemas.openxmlformats.org/drawingml/2006/table">
            <a:tbl>
              <a:tblPr/>
              <a:tblGrid>
                <a:gridCol w="756084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Әр топ бірін-бірі «Екі жұлдыз, бір ұсыныс» арқылы  бағалайды.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764704"/>
          <a:ext cx="8496944" cy="386906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(Ө)«</a:t>
                      </a:r>
                      <a:r>
                        <a:rPr lang="kk-KZ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Крест- нөл»  кестесі  арқылы  тапсырманы  орындайды. 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601" y="1412776"/>
          <a:ext cx="7632846" cy="4416552"/>
        </p:xfrm>
        <a:graphic>
          <a:graphicData uri="http://schemas.openxmlformats.org/drawingml/2006/table">
            <a:tbl>
              <a:tblPr/>
              <a:tblGrid>
                <a:gridCol w="2544282"/>
                <a:gridCol w="2544282"/>
                <a:gridCol w="2544282"/>
              </a:tblGrid>
              <a:tr h="2010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 Кез-келген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жемістің суретін сал.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 Жеміс-жидек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туралы  қандай мақал-мәселді білесіңдер?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 Өсімдіктер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туралы қандай  жұмбақ білесіңдер?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Өсімдік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 жеміс-жидек  туралы өлең  құрастыр.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 Кез-келген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жемісті  сипаттап, үш тілде ата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r>
                        <a:rPr lang="kk-KZ" sz="28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Өсімдіктер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туралы  ән айт.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908720"/>
          <a:ext cx="7920880" cy="942086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34055" algn="l"/>
                        </a:tabLs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(Ж)   6-тапсырма. 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Оқылым  мәтініндегі  өсімдік  атауларын  топтарға-бөл. 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548680"/>
          <a:ext cx="8064896" cy="5544616"/>
        </p:xfrm>
        <a:graphic>
          <a:graphicData uri="http://schemas.openxmlformats.org/drawingml/2006/table">
            <a:tbl>
              <a:tblPr/>
              <a:tblGrid>
                <a:gridCol w="8064896"/>
              </a:tblGrid>
              <a:tr h="5544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34055" algn="l"/>
                        </a:tabLst>
                      </a:pPr>
                      <a:r>
                        <a:rPr lang="kk-KZ" sz="48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Шығу  парағы</a:t>
                      </a:r>
                      <a:endParaRPr lang="ru-RU" sz="4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34055" algn="l"/>
                        </a:tabLst>
                      </a:pPr>
                      <a:r>
                        <a:rPr lang="kk-KZ" sz="2800" dirty="0">
                          <a:latin typeface="Times New Roman"/>
                          <a:ea typeface="Times New Roman"/>
                          <a:cs typeface="Times New Roman"/>
                        </a:rPr>
                        <a:t>Сабақ  аяғында  оқушылар  бірнеше  сұраққа  жауап  береді.Ол  сұрақтар (немесе  тапсырмалар)  сабақты  қорытындылап,  оқушының  алған  білімін,  сабақтың  қалай  өткендігін  бағалайды.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34055" algn="l"/>
                        </a:tabLst>
                      </a:pPr>
                      <a:r>
                        <a:rPr lang="kk-KZ" sz="28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kk-KZ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Бүгін  не  үйрендіңіздер?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34055" algn="l"/>
                        </a:tabLst>
                      </a:pPr>
                      <a:r>
                        <a:rPr lang="kk-KZ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Сабақ  бойынша  қандай  сұрақтарыңыз  бар?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34055" algn="l"/>
                        </a:tabLst>
                      </a:pPr>
                      <a:r>
                        <a:rPr lang="kk-KZ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Сабақ  қызықты  өтті  ме?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34055" algn="l"/>
                        </a:tabLst>
                      </a:pPr>
                      <a:r>
                        <a:rPr lang="kk-KZ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Осы  тақырып  бойынша  тағы  не  білгіңіз  келеді?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316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007</dc:creator>
  <cp:lastModifiedBy>007</cp:lastModifiedBy>
  <cp:revision>22</cp:revision>
  <dcterms:created xsi:type="dcterms:W3CDTF">2017-11-19T15:23:20Z</dcterms:created>
  <dcterms:modified xsi:type="dcterms:W3CDTF">2017-11-19T18:56:20Z</dcterms:modified>
</cp:coreProperties>
</file>