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4"/>
  </p:notesMasterIdLst>
  <p:sldIdLst>
    <p:sldId id="262" r:id="rId4"/>
    <p:sldId id="256" r:id="rId5"/>
    <p:sldId id="263" r:id="rId6"/>
    <p:sldId id="293" r:id="rId7"/>
    <p:sldId id="295" r:id="rId8"/>
    <p:sldId id="266" r:id="rId9"/>
    <p:sldId id="265" r:id="rId10"/>
    <p:sldId id="257" r:id="rId11"/>
    <p:sldId id="273" r:id="rId12"/>
    <p:sldId id="292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CF5D-291B-4179-91DC-400A1D6573BA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A13A7-E7AB-4612-B987-58131EF155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141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1A845-6DF8-4BC5-9FA5-495624C8B3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3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1F600-D6BB-4CA2-A765-2328C6C84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CA1883-DB29-4829-8424-6DB1A3040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AC640-1803-4594-A58A-338DAE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64D7E-D169-4F83-99A0-B02A5929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47F8E-84B4-468E-8A0F-9EBD5309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04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B1A39-909E-455D-80B8-EF6A67C9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32102F-23A2-4DAA-9A9D-069B864DB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8CD89-F999-42D4-94CF-97CFBD23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893BD-5743-4488-87DE-AC333DAF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EC353-9E61-4DAB-A335-C27E186F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26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CBC439-350D-47BB-B727-7DEB62A70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5FE44-3901-41BB-85D0-DC88BB6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A5469-4A7E-438C-B4AC-611A6DA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F8609-AD02-41F2-821C-9B7C008E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B6464-2AB3-4415-B1F9-6ACEF9F0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39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DEE2-D54E-4A2A-9B0C-C99BE861265F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52AB-1F80-4301-9A5D-3EBB58D936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C59E5B85-CDC1-4255-AE97-DD07498064C6}"/>
              </a:ext>
            </a:extLst>
          </p:cNvPr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3155121-3A57-4DBD-BD22-00C79B9FBF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DB85461-26EC-4DB4-9495-2F6004FB18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8C2D51D-D882-4C75-9C4B-4C40BDF38F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7D2737C0-F9E1-429A-B953-481066BD33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C7E1D32-D20F-4D13-8C3E-2F173C1E66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E51BE25A-6F89-4F41-A4D6-1E14CE8E0D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5904FF-9CB1-4CA3-84F3-04DB9476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CD125E-DF90-450F-B1B1-66BBCFD1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42F1D9-30B1-4FA9-BE10-1CA35739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508D-BABB-47AD-8374-99830D8BD524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97481314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8073-D2ED-456B-8FE2-BA5E1AC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44CD1-EFEB-4D50-8122-75F0C500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098A-C04D-45DB-8AFE-A73F96EC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60D8-A573-4189-ABCC-F57F5CB607BA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78415754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613E985B-B3F1-48D6-BB80-7CA2D692CA76}"/>
              </a:ext>
            </a:extLst>
          </p:cNvPr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F18714C-8F18-4CEF-8DBB-FB03F17A0288}"/>
              </a:ext>
            </a:extLst>
          </p:cNvPr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KZ" sz="1800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B55503A9-0852-41AD-8F58-D59C0380991F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KZ" sz="180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1A3EF30F-29AD-4A19-A264-0742F306C665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 sz="180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3F2295B-2B67-4F8D-99CC-BEE056729595}"/>
              </a:ext>
            </a:extLst>
          </p:cNvPr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 sz="1800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6BE5874F-26DA-41FC-8B79-05DB4759DDAE}"/>
              </a:ext>
            </a:extLst>
          </p:cNvPr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K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94757F-DB02-4856-B239-11303B25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0C50B2B-F808-43C7-B047-F5EF9988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4259D6C-0E40-4792-B070-3120407F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B8DC2-F080-480D-9A00-1842F66B60F1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728705605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115808-A1FE-46B4-8EC7-3614202DAF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296E2B-F175-463C-B974-238DE53424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8A2B10-0719-4F8C-8642-7DC219E0AF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5B2CF03-A438-4919-BE4E-AE9B7CF7F115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601886307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AE6A9C-9C1C-44B5-8944-6C0C9231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FFAC75-2A37-4BBD-BB20-44FB7101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1AC541-50D6-44A8-9452-6882BDF3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3FF1-FBEE-4ADA-957D-8B29BF26AA2B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638620205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C426E7-BFA5-4CC4-92A5-B08B97B2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030D2-E3A6-4B25-8C4A-D87D3595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E245D4-5B0A-4B34-8C84-09755AE6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002D1-9DD5-49D6-B63B-BB42A8C4DF33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49477158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0DA73387-01C7-420E-A031-9AD4B29E031B}"/>
              </a:ext>
            </a:extLst>
          </p:cNvPr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A57067E-CD0B-4103-A4D1-9730746281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B8835E40-0C54-415A-A7EA-D090C437EF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D3802CD7-AAE3-4507-87AA-FEE4971DC6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62346E92-BE30-4416-B7FE-0CBA05EAD9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7AB8135-0746-479D-B57B-85AD20A7E2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A4A8E8BE-1984-475A-869F-01CFB175D3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99E76CD-294F-44BB-BC3E-26BE31BC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030391C-C7D4-41B6-8CFA-449B2A34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23DA470-71D2-46C7-A9F0-495BF9F1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971E-0705-4C5E-8C2B-A0012C31B368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081785248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D7D53-5E91-463E-9F51-713A557A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E0B74-2CB5-45C2-8BA1-6911F1BF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16307-ED86-4357-B246-B0934435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532149-8F5E-4689-BEA1-2CC285EF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83E66-E95B-442F-A328-515AE3A4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200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BBCD58C-8367-4343-A06E-2643DB0C769E}"/>
              </a:ext>
            </a:extLst>
          </p:cNvPr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62BD07A0-2CBB-4715-BD97-9AF2600F57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329B6348-B256-4678-9ABB-A9C8BC3CA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A537EA0-E52F-44F6-BBA0-7DF4DBD0B7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853D893-E955-4DCC-9EB5-3B56EBB4A0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9F8F0B56-8A73-4E5A-B494-1BCE2D8054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E72425E0-2692-4C42-8BE6-20C186F5E6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0858FB4-0A0B-4312-B4A2-6228EB03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B77145E-C76B-46AD-8A01-B632B715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0FD1072-C3A3-4AE7-9525-406C6641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4E92A-07C5-4E5C-BB38-F1C2F49E8058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409615946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74458068-BB92-4BDD-BB98-961B80115DF8}"/>
              </a:ext>
            </a:extLst>
          </p:cNvPr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8B04D4A-DA45-4465-9E64-2C737EE437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818941EA-5077-4A3B-B8CF-0A9E6F876B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BAF5BAA-33F8-427B-B722-62B8051F0A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01668D27-BDB1-434D-A05F-2FDEC82621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ABF775BD-9B16-4230-80FE-5D4C21F947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7BF6EEA9-59DD-400A-86BC-1308522626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3186517-0BC0-40C0-BF66-6AF361DC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D3A66DB3-5979-43AA-8CA0-F0B965E8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3246B95-6A5C-4497-ADA4-96781775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6C5A-ACBC-4AF5-9D5C-E30FE098E4E3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852621840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2565A-BCF1-4D4D-A2E7-7B82744B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14B3C-82D8-489D-879E-183B52E1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6215-B794-4EA0-97F1-DF6CDCFD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59DEA-EAA1-4AB8-91B9-84538BCF63BD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752500930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6477769B-A4E7-450D-A37A-4E34C9B663B8}"/>
              </a:ext>
            </a:extLst>
          </p:cNvPr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03C28D95-0334-4B6A-90F1-D8FB8D43A1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90A64A1-374B-4CD4-9018-DC6FE12E10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80E1768-33A6-4A48-BB16-54283C7495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A97F7D6-B9C4-4B81-9864-57D2908B96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D80DABF-26E1-4822-ADF3-860B0DA0DA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438F870-562F-4E0A-B55E-F797195B09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49D7EC5-35A0-441E-856C-4DC81091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EFA395-1382-4998-8BB8-BE070AEE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1D60D5-777B-42A6-9E72-47FA7FE8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6D00-5B4D-4445-83CD-07A36EF9DC30}" type="slidenum">
              <a:rPr lang="ru-RU" altLang="ru-KZ"/>
              <a:pPr/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005557211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CCC8513-D37E-4FCA-BB00-0706869C4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D6A059-15C9-4A1D-9BCB-068FDC874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8F6EF-4CED-4ACC-BFD8-E1B3E48F203E}" type="slidenum">
              <a:rPr lang="ru-RU" altLang="ru-KZ"/>
              <a:pPr/>
              <a:t>‹#›</a:t>
            </a:fld>
            <a:endParaRPr lang="ru-RU" altLang="ru-K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8B22D26-9719-44E4-89C4-B9867F6989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67933"/>
      </p:ext>
    </p:extLst>
  </p:cSld>
  <p:clrMapOvr>
    <a:masterClrMapping/>
  </p:clrMapOvr>
  <p:transition advClick="0" advTm="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6F4A33-9062-4AC9-ADFE-94B2D2718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D955DB-585F-444D-9F81-8C8B4C3C56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81041-1F1E-4086-A79E-1D5CA9CDDC5F}" type="slidenum">
              <a:rPr lang="ru-RU" altLang="ru-KZ"/>
              <a:pPr/>
              <a:t>‹#›</a:t>
            </a:fld>
            <a:endParaRPr lang="ru-RU" altLang="ru-K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AB08D54-7386-43AF-B09C-9F0807A55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78061"/>
      </p:ext>
    </p:extLst>
  </p:cSld>
  <p:clrMapOvr>
    <a:masterClrMapping/>
  </p:clrMapOvr>
  <p:transition advClick="0" advTm="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B4C2A3-20D1-4078-A04D-79353840A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1D911-A809-415A-A934-92AB64BDD0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1DEB49-74C9-416C-BCB0-C90C2341D4B0}" type="slidenum">
              <a:rPr lang="ru-RU" altLang="ru-KZ"/>
              <a:pPr/>
              <a:t>‹#›</a:t>
            </a:fld>
            <a:endParaRPr lang="ru-RU" altLang="ru-K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C438712-2125-41DD-96A3-38514E5483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64808"/>
      </p:ext>
    </p:extLst>
  </p:cSld>
  <p:clrMapOvr>
    <a:masterClrMapping/>
  </p:clrMapOvr>
  <p:transition advClick="0" advTm="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238526-51C9-415C-A3D7-CDF98A46A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EDB652-7FEE-46E3-916F-2D51BD454B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E2D38-DCFD-48DA-87AF-D30C16D4AC65}" type="slidenum">
              <a:rPr lang="ru-RU" altLang="ru-KZ"/>
              <a:pPr/>
              <a:t>‹#›</a:t>
            </a:fld>
            <a:endParaRPr lang="ru-RU" altLang="ru-K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0311805-0A17-4DED-91F2-FF3B25C409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52559"/>
      </p:ext>
    </p:extLst>
  </p:cSld>
  <p:clrMapOvr>
    <a:masterClrMapping/>
  </p:clrMapOvr>
  <p:transition advClick="0" advTm="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8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EAA52-3A1C-4E12-AEC2-F870C076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3CAF6-F624-4D89-BC77-A4095C2B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F2397-9138-4525-B2DB-5772A38E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54520-5DBF-497A-BAA4-B039DD9A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ED630-5CD0-4D72-A74F-ACBBF19E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00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8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07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5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84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58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6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F7E7C-B61A-409E-8EFD-72DF7948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964BB-A90E-438E-80AB-AED88DB9E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C2F611-902E-4D5A-938A-CA4B8DD29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1FD9B6-FD47-4361-B093-0C430446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CE9B7-FA22-4B2C-B918-576EBC90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F9673-B37D-4738-87DC-DEB587C8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29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3D2B6-AA0F-4FDE-A0A8-997E6AFB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C5CFE-E8E4-4C77-9EA7-933A258D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591E2-5D34-42A5-8904-7005A244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AA8310-BAFC-492D-BAB1-3DDC6BDD8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5E548-DB80-4B4D-8F5A-81F9D7D3A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91F1C-9AE4-400A-81A3-701B2F34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2718FF-43E4-4148-AD4B-A4701FD5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2FF47-7EEC-4C6F-97C0-BDAD422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917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008C6-DD8C-469E-931B-39B9C36D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0DC9-67F4-41C4-B01F-A6A2DE29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E560DF-D9F7-45ED-81E4-654D13D4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AB8114-74DA-41A8-AE08-E9AB3A76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45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BE78C0-DBCA-4C21-A4C1-D4F55E03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317493-99E8-4BEA-89F9-9B97D981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4741-8F7A-42C8-8FF1-59E301B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420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DBE80-4105-4B0A-A255-024052AA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69FC2-C437-4374-A525-FB2CCE781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D90E66-44E6-41DB-8D1C-5FF311E0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724ADF-200C-4782-BDDF-015ECE89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58907-3153-42E6-9A01-CAB82139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F591A4-4A9D-4C23-9A38-C9138E79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924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D9BC-475E-4911-9392-70980590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4CFC3A-B3C3-487B-AA0B-F8F096C57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86F0CE-FC9C-4721-B782-20B056160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DC8E6C-A713-4104-BCBF-8D4680B5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C1BE-B8CE-45E3-959C-A701CDAB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B6636-4700-488F-96E0-06EB4504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182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F67D9-DF24-47C5-AFC8-8AD90ED1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FE1C49-02A8-4765-9591-839CA9597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66769-D2CB-43DD-8711-18F321211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62CE-95E5-46FB-98FF-C1F14ED8E113}" type="datetimeFigureOut">
              <a:rPr lang="ru-KZ" smtClean="0"/>
              <a:t>20.11.2020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464A6-C38C-498D-9779-0C9373FC3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CBF6-4921-4F32-BCE3-CDB8235F6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02A0-2425-45FA-AFE1-032CEA2386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7DECAD5-8231-447E-8FE3-62E1346EA684}"/>
              </a:ext>
            </a:extLst>
          </p:cNvPr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8EEB14D7-EC3F-4AC2-8153-C171FC77BB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CD9CEB78-DB89-4880-8566-A222D2E4DE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6E8A44FD-06CD-44D3-8659-A3EE30ACA1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64B4CF7C-4CE5-467D-A26D-E5496E7CFB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D5E46CC0-E4A4-41DE-BBE0-0BAC262B45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 sz="1800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1DF934CA-2C40-49CB-9004-83A1B01A88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KZ" sz="1800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F3F9837D-E74E-4337-81B9-AAC54D7AC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  <a:endParaRPr lang="en-US" altLang="ru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011A-7B7F-4A3C-8774-6E50E9DE1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13DB-14FD-4842-A6F3-5A143514B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F0C0-635C-40A7-9579-808900552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AB2DDC-01CB-4CE6-8C83-13FA5F6DE597}" type="slidenum">
              <a:rPr lang="ru-RU" altLang="ru-KZ"/>
              <a:pPr/>
              <a:t>‹#›</a:t>
            </a:fld>
            <a:endParaRPr lang="ru-RU" altLang="ru-KZ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0F983E1C-49DF-4FC2-A997-4385EC6973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  <a:endParaRPr lang="en-US" altLang="ru-KZ"/>
          </a:p>
        </p:txBody>
      </p:sp>
    </p:spTree>
    <p:extLst>
      <p:ext uri="{BB962C8B-B14F-4D97-AF65-F5344CB8AC3E}">
        <p14:creationId xmlns:p14="http://schemas.microsoft.com/office/powerpoint/2010/main" val="11396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E176FC-1D55-4F8E-97A5-118918C577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875930-5536-4297-BA42-081AD0275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F4FEB-B64A-49FE-9F8E-1885A129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Орхон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-Енисей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17E48A-77C1-47B9-82BE-2B92C4B6A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030" y="1960357"/>
            <a:ext cx="3241515" cy="42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8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7">
            <a:extLst>
              <a:ext uri="{FF2B5EF4-FFF2-40B4-BE49-F238E27FC236}">
                <a16:creationId xmlns:a16="http://schemas.microsoft.com/office/drawing/2014/main" id="{01D04751-D26E-4974-B089-2BD9FECE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65400"/>
            <a:ext cx="5399088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Қапаған хан өлген соң, билікке Білге қаған келеді. Ол-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Күлтегіннің екінші ағасы. Жырда асқан ақыл иесі,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батыр ретінде суреттеледі.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KZ" sz="16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AutoShape 17">
            <a:extLst>
              <a:ext uri="{FF2B5EF4-FFF2-40B4-BE49-F238E27FC236}">
                <a16:creationId xmlns:a16="http://schemas.microsoft.com/office/drawing/2014/main" id="{1BE139D7-95CA-46F8-8DAA-BC8ADE04B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1268413"/>
            <a:ext cx="5470525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Күлтегіннің әкесі. Көк тәңірінің бұйрығымен Елбілге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анадан туған. Әйелі-Ұмай ана. Олардан Күлтегін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дүниеге келеді.</a:t>
            </a:r>
            <a:endParaRPr lang="ru-RU" altLang="ru-KZ" sz="16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AutoShape 17">
            <a:extLst>
              <a:ext uri="{FF2B5EF4-FFF2-40B4-BE49-F238E27FC236}">
                <a16:creationId xmlns:a16="http://schemas.microsoft.com/office/drawing/2014/main" id="{77C697F8-D3C7-4342-A142-C9A0DE65A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789363"/>
            <a:ext cx="5472112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Жырдың бас кейіпкері. Әкесі Елтеріс қаған.Күлтегін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ағасы Қапаған ханмен бірге әке ісін жалғастырады.Он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Алты жасынан бастап 23 рет соғысып, өз елін тауғаш-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тардың езгісінен құтқарады.</a:t>
            </a:r>
            <a:endParaRPr lang="ru-RU" altLang="ru-KZ" sz="16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AutoShape 17">
            <a:extLst>
              <a:ext uri="{FF2B5EF4-FFF2-40B4-BE49-F238E27FC236}">
                <a16:creationId xmlns:a16="http://schemas.microsoft.com/office/drawing/2014/main" id="{068884AD-AD24-4136-B832-11C0D3B73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941889"/>
            <a:ext cx="5614987" cy="13668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Білге қағанның кезінде төбе би болған. Оның қайын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атасы. Елтеріс, Қапаған, Білге-үш ханның ақылшысы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болған,жырау. Тасқа ойып жаздырған да Тонұқұқ, кей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Times New Roman" panose="02020603050405020304" pitchFamily="18" charset="0"/>
              </a:rPr>
              <a:t> деректерде Иолығ тегін деп айтылады.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KZ" sz="16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AutoShape 5">
            <a:extLst>
              <a:ext uri="{FF2B5EF4-FFF2-40B4-BE49-F238E27FC236}">
                <a16:creationId xmlns:a16="http://schemas.microsoft.com/office/drawing/2014/main" id="{7735BF81-D984-4503-B7BC-254226BF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4005264"/>
            <a:ext cx="1801813" cy="649287"/>
          </a:xfrm>
          <a:prstGeom prst="wedgeEllipseCallout">
            <a:avLst>
              <a:gd name="adj1" fmla="val 62685"/>
              <a:gd name="adj2" fmla="val -21148"/>
            </a:avLst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Arial" panose="020B0604020202020204" pitchFamily="34" charset="0"/>
              </a:rPr>
              <a:t>Күлтегін батыр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KZ" sz="1600" b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AutoShape 5">
            <a:extLst>
              <a:ext uri="{FF2B5EF4-FFF2-40B4-BE49-F238E27FC236}">
                <a16:creationId xmlns:a16="http://schemas.microsoft.com/office/drawing/2014/main" id="{215A2056-237A-48D3-B0A1-BE6C45B8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5229225"/>
            <a:ext cx="1801812" cy="649288"/>
          </a:xfrm>
          <a:prstGeom prst="wedgeEllipseCallout">
            <a:avLst>
              <a:gd name="adj1" fmla="val 62685"/>
              <a:gd name="adj2" fmla="val -21148"/>
            </a:avLst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Arial" panose="020B0604020202020204" pitchFamily="34" charset="0"/>
              </a:rPr>
              <a:t>Тонұқұқ</a:t>
            </a:r>
            <a:endParaRPr lang="ru-RU" altLang="ru-KZ" sz="1600" b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AutoShape 5">
            <a:extLst>
              <a:ext uri="{FF2B5EF4-FFF2-40B4-BE49-F238E27FC236}">
                <a16:creationId xmlns:a16="http://schemas.microsoft.com/office/drawing/2014/main" id="{34D8BDF1-2816-4931-9D0B-6A884E2B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412875"/>
            <a:ext cx="1801812" cy="649288"/>
          </a:xfrm>
          <a:prstGeom prst="wedgeEllipseCallout">
            <a:avLst>
              <a:gd name="adj1" fmla="val 62685"/>
              <a:gd name="adj2" fmla="val -21148"/>
            </a:avLst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Arial" panose="020B0604020202020204" pitchFamily="34" charset="0"/>
              </a:rPr>
              <a:t>Елтеріс қаған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KZ" sz="2400" b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AutoShape 5">
            <a:extLst>
              <a:ext uri="{FF2B5EF4-FFF2-40B4-BE49-F238E27FC236}">
                <a16:creationId xmlns:a16="http://schemas.microsoft.com/office/drawing/2014/main" id="{0DDEA269-E45B-41E6-8BDE-92830DDFE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708275"/>
            <a:ext cx="1801812" cy="649288"/>
          </a:xfrm>
          <a:prstGeom prst="wedgeEllipseCallout">
            <a:avLst>
              <a:gd name="adj1" fmla="val 66653"/>
              <a:gd name="adj2" fmla="val -10148"/>
            </a:avLst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KZ" sz="1600" b="1">
                <a:solidFill>
                  <a:srgbClr val="6600FF"/>
                </a:solidFill>
                <a:latin typeface="Arial" panose="020B0604020202020204" pitchFamily="34" charset="0"/>
              </a:rPr>
              <a:t>Білге қаған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KZ" sz="2400" b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WordArt 10">
            <a:extLst>
              <a:ext uri="{FF2B5EF4-FFF2-40B4-BE49-F238E27FC236}">
                <a16:creationId xmlns:a16="http://schemas.microsoft.com/office/drawing/2014/main" id="{A6BD1205-2E88-48C0-8D4A-7B835EDFF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0502" y="428628"/>
            <a:ext cx="72739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kern="10" dirty="0" err="1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Жырдағы</a:t>
            </a:r>
            <a:r>
              <a:rPr lang="ru-RU" sz="2800" kern="10" dirty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10" dirty="0" err="1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endParaRPr lang="ru-KZ" sz="2800" kern="10" dirty="0">
              <a:solidFill>
                <a:schemeClr val="tx2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7" name="Picture 9" descr="042">
            <a:extLst>
              <a:ext uri="{FF2B5EF4-FFF2-40B4-BE49-F238E27FC236}">
                <a16:creationId xmlns:a16="http://schemas.microsoft.com/office/drawing/2014/main" id="{D6949316-2094-4A17-8A0E-45B391D4B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551" y="1503363"/>
            <a:ext cx="3163886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9" descr="042">
            <a:extLst>
              <a:ext uri="{FF2B5EF4-FFF2-40B4-BE49-F238E27FC236}">
                <a16:creationId xmlns:a16="http://schemas.microsoft.com/office/drawing/2014/main" id="{C055976B-C66E-41D7-80EB-A366E6FF0C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094" y="4693444"/>
            <a:ext cx="3352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0001">
            <a:extLst>
              <a:ext uri="{FF2B5EF4-FFF2-40B4-BE49-F238E27FC236}">
                <a16:creationId xmlns:a16="http://schemas.microsoft.com/office/drawing/2014/main" id="{0E339DD4-7208-48AB-9654-F1044BEB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693">
            <a:off x="2063751" y="5418138"/>
            <a:ext cx="8794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9" descr="042">
            <a:extLst>
              <a:ext uri="{FF2B5EF4-FFF2-40B4-BE49-F238E27FC236}">
                <a16:creationId xmlns:a16="http://schemas.microsoft.com/office/drawing/2014/main" id="{9B7A03DB-F2A5-4BC8-9407-A072179C4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323014"/>
            <a:ext cx="3352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0016">
            <a:extLst>
              <a:ext uri="{FF2B5EF4-FFF2-40B4-BE49-F238E27FC236}">
                <a16:creationId xmlns:a16="http://schemas.microsoft.com/office/drawing/2014/main" id="{3D39E497-2251-45A7-9682-1FFC98379C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164"/>
            <a:ext cx="217963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BE5BB-70CA-44C1-AC48-B8FCE80C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9" y="355548"/>
            <a:ext cx="11148621" cy="61469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CCA37-0DE3-46B2-AFD7-C73AF9569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BFAF8D-2621-47B7-940C-F0C6CF1A5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148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1F37D8-D4A0-48B6-AE7E-73852E09E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1500" y="950912"/>
            <a:ext cx="3844093" cy="459104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66A17804-6B49-4163-B562-9DD0836F2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1000" y="0"/>
            <a:ext cx="7810500" cy="782955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Құтлық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Елтеріс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қағанның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қағанның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Могилян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Елбілге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қатұн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Құтлық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(680-692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тағына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Қапаған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(692-716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Қапағанның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Бөгүні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(716ж.)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тайдырып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қағандық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билікті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(716-734жж.)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Күлтегіннің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атанып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көзге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694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Қапаған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тұтқынды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түсірген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Күлтегіннің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қырғын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соғыстардың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бірде-біреуінің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Күлтегінсіз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өтпегенін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аңғартады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 47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тапқанда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төрткүл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түгел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елшілер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рухына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тағзым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етіпті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орнатыпты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астанасында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университетінің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ғимаратының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төрінде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36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A26A34-4BF5-4698-AA6F-B922D6F5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 өлең құрылысына талдау</a:t>
            </a:r>
            <a:endParaRPr lang="ru-KZ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5B075E8-F238-453C-BFFD-2721B173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10 - 15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шумақтан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ырғағы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поэтикалық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 -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ойларының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қазығы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 ой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Отан,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б.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553" y="548680"/>
            <a:ext cx="8208911" cy="5976664"/>
          </a:xfrm>
        </p:spPr>
        <p:txBody>
          <a:bodyPr>
            <a:normAutofit lnSpcReduction="10000"/>
          </a:bodyPr>
          <a:lstStyle/>
          <a:p>
            <a:r>
              <a:rPr lang="kk-KZ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ҮІ. Ұйқас түрлеріне талданады. </a:t>
            </a: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Ұйқастың сегіз түрі бар.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1.Қара өлең ұйқасы. Тармақтың буын саны әр түрлі болуы мүмкін.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Шұбыртпалы ұйқас / а,а, а, а/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Ерікті ұйқас / а,а,б,а,в,г, а/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Кезекті ұйқас / а,б,а,в,а,г,а/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Шалыс ұйқас /а,б,а,б/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Егіз ұйқас /а,а/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Аралас ұйқас/ а,а,б,в,б,б,б,б,/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(8. Осы күнгі ерікті ұйқастар)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1649955" y="224644"/>
            <a:ext cx="8641789" cy="6237312"/>
            <a:chOff x="467544" y="224644"/>
            <a:chExt cx="7511205" cy="66333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707904" y="224644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ӨЛЕҢ  ҚҰРЫЛЫСЫ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988740" y="6065912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 </a:t>
              </a:r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ҰЙҚАС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988740" y="4869160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БУЫН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961306" y="3789040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ІІІ. БУНАҚ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95264" y="2636912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ІІ.  ТАРМАҚ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61306" y="1461964"/>
              <a:ext cx="2736304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І. ШУМАҚ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5047331" y="1564271"/>
              <a:ext cx="2448272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ҚАРА ӨЛЕҢ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988371" y="4685134"/>
              <a:ext cx="2832770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ЕРКІН ҰЙҚАС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988371" y="3874672"/>
              <a:ext cx="2990378" cy="6208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ШҰБЫРТПАЛЫ ҰЙҚАС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16499" y="3093418"/>
              <a:ext cx="2626990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ШАЛЫС ҰЙҚАС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218348" y="2343175"/>
              <a:ext cx="2451720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ЕГІЗ ҰЙҚАС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99341" y="5478438"/>
              <a:ext cx="2666020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КЕЗЕКТІ ҰЙҚАС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988371" y="6168219"/>
              <a:ext cx="2664296" cy="587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АРАЛАС ҰЙҚАС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Соединительная линия уступом 22"/>
            <p:cNvCxnSpPr>
              <a:stCxn id="8" idx="2"/>
              <a:endCxn id="16" idx="2"/>
            </p:cNvCxnSpPr>
            <p:nvPr/>
          </p:nvCxnSpPr>
          <p:spPr>
            <a:xfrm rot="10800000" flipV="1">
              <a:off x="4988371" y="1858008"/>
              <a:ext cx="58960" cy="4603948"/>
            </a:xfrm>
            <a:prstGeom prst="bentConnector3">
              <a:avLst>
                <a:gd name="adj1" fmla="val 1198541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4355976" y="2636912"/>
              <a:ext cx="8623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1" idx="2"/>
            </p:cNvCxnSpPr>
            <p:nvPr/>
          </p:nvCxnSpPr>
          <p:spPr>
            <a:xfrm>
              <a:off x="4355976" y="3387155"/>
              <a:ext cx="6605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0" idx="2"/>
            </p:cNvCxnSpPr>
            <p:nvPr/>
          </p:nvCxnSpPr>
          <p:spPr>
            <a:xfrm>
              <a:off x="4355976" y="4185084"/>
              <a:ext cx="6323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endCxn id="9" idx="2"/>
            </p:cNvCxnSpPr>
            <p:nvPr/>
          </p:nvCxnSpPr>
          <p:spPr>
            <a:xfrm>
              <a:off x="4355976" y="4978871"/>
              <a:ext cx="6323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13" idx="2"/>
            </p:cNvCxnSpPr>
            <p:nvPr/>
          </p:nvCxnSpPr>
          <p:spPr>
            <a:xfrm>
              <a:off x="4355976" y="5772175"/>
              <a:ext cx="6433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3" idx="3"/>
            </p:cNvCxnSpPr>
            <p:nvPr/>
          </p:nvCxnSpPr>
          <p:spPr>
            <a:xfrm>
              <a:off x="3725044" y="6461956"/>
              <a:ext cx="63093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endCxn id="3" idx="1"/>
            </p:cNvCxnSpPr>
            <p:nvPr/>
          </p:nvCxnSpPr>
          <p:spPr>
            <a:xfrm rot="5400000">
              <a:off x="-560480" y="2169908"/>
              <a:ext cx="5841268" cy="2742828"/>
            </a:xfrm>
            <a:prstGeom prst="bentConnector4">
              <a:avLst>
                <a:gd name="adj1" fmla="val -26"/>
                <a:gd name="adj2" fmla="val 11944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endCxn id="7" idx="1"/>
            </p:cNvCxnSpPr>
            <p:nvPr/>
          </p:nvCxnSpPr>
          <p:spPr>
            <a:xfrm>
              <a:off x="467544" y="1858008"/>
              <a:ext cx="493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467544" y="3032956"/>
              <a:ext cx="493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5" idx="1"/>
            </p:cNvCxnSpPr>
            <p:nvPr/>
          </p:nvCxnSpPr>
          <p:spPr>
            <a:xfrm>
              <a:off x="467544" y="4185084"/>
              <a:ext cx="493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467544" y="5265204"/>
              <a:ext cx="493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62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263646"/>
            <a:ext cx="12191999" cy="6594349"/>
            <a:chOff x="-727105" y="247867"/>
            <a:chExt cx="11369076" cy="5827769"/>
          </a:xfrm>
        </p:grpSpPr>
        <p:cxnSp>
          <p:nvCxnSpPr>
            <p:cNvPr id="33" name="Прямая со стрелкой 32"/>
            <p:cNvCxnSpPr>
              <a:stCxn id="3" idx="1"/>
            </p:cNvCxnSpPr>
            <p:nvPr/>
          </p:nvCxnSpPr>
          <p:spPr>
            <a:xfrm flipH="1">
              <a:off x="-170709" y="3861785"/>
              <a:ext cx="428994" cy="12899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3" idx="1"/>
              <a:endCxn id="20" idx="0"/>
            </p:cNvCxnSpPr>
            <p:nvPr/>
          </p:nvCxnSpPr>
          <p:spPr>
            <a:xfrm>
              <a:off x="258285" y="3861785"/>
              <a:ext cx="2183828" cy="14571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3" idx="1"/>
              <a:endCxn id="17" idx="0"/>
            </p:cNvCxnSpPr>
            <p:nvPr/>
          </p:nvCxnSpPr>
          <p:spPr>
            <a:xfrm>
              <a:off x="258285" y="3861785"/>
              <a:ext cx="1537945" cy="14571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с двумя вырезанными противолежащими углами 1"/>
            <p:cNvSpPr/>
            <p:nvPr/>
          </p:nvSpPr>
          <p:spPr>
            <a:xfrm>
              <a:off x="3332424" y="282938"/>
              <a:ext cx="2304256" cy="341605"/>
            </a:xfrm>
            <a:prstGeom prst="snip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/>
                <a:t>ӨЛЕҢ ҚҰРЫЛЫСЫ</a:t>
              </a:r>
              <a:endParaRPr lang="ru-RU" dirty="0"/>
            </a:p>
          </p:txBody>
        </p:sp>
        <p:sp>
          <p:nvSpPr>
            <p:cNvPr id="3" name="Прямоугольник с двумя вырезанными противолежащими углами 2"/>
            <p:cNvSpPr/>
            <p:nvPr/>
          </p:nvSpPr>
          <p:spPr>
            <a:xfrm>
              <a:off x="-387598" y="3213713"/>
              <a:ext cx="1291766" cy="648072"/>
            </a:xfrm>
            <a:prstGeom prst="snip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/>
                <a:t>Тармақ</a:t>
              </a:r>
              <a:endParaRPr lang="ru-RU" dirty="0"/>
            </a:p>
          </p:txBody>
        </p:sp>
        <p:sp>
          <p:nvSpPr>
            <p:cNvPr id="4" name="Прямоугольник с двумя вырезанными противолежащими углами 3"/>
            <p:cNvSpPr/>
            <p:nvPr/>
          </p:nvSpPr>
          <p:spPr>
            <a:xfrm>
              <a:off x="-727105" y="324190"/>
              <a:ext cx="1296144" cy="648072"/>
            </a:xfrm>
            <a:prstGeom prst="snip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/>
                <a:t>Шумақ</a:t>
              </a:r>
              <a:endParaRPr lang="ru-RU" dirty="0"/>
            </a:p>
          </p:txBody>
        </p:sp>
        <p:sp>
          <p:nvSpPr>
            <p:cNvPr id="6" name="Прямоугольник с двумя вырезанными противолежащими углами 5"/>
            <p:cNvSpPr/>
            <p:nvPr/>
          </p:nvSpPr>
          <p:spPr>
            <a:xfrm>
              <a:off x="-616905" y="1062332"/>
              <a:ext cx="3608997" cy="2061588"/>
            </a:xfrm>
            <a:prstGeom prst="snip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k-KZ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Тәңірідей, тәңірден жаралған,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Түрік Білге, қаған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Бұл шақта отырдым,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Сөзімді түгел естіңдер: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Бүкіл жеткіншегім,үланым,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Біріккен  әулетім,халқым.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Ойымда шад, апа, бектер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Солымда </a:t>
              </a:r>
              <a:r>
                <a:rPr lang="ru-RU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тархан</a:t>
              </a: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бүйрық бектер,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Отыз.</a:t>
              </a:r>
            </a:p>
            <a:p>
              <a:r>
                <a:rPr lang="kk-KZ" dirty="0"/>
                <a:t> </a:t>
              </a:r>
              <a:endParaRPr lang="ru-RU" dirty="0"/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9093799" y="3883319"/>
              <a:ext cx="1548172" cy="1268457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6-7-8-9-10 </a:t>
              </a:r>
            </a:p>
            <a:p>
              <a:pPr algn="ctr"/>
              <a:endPara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БУЫНДЫ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5463461" y="853318"/>
              <a:ext cx="4839004" cy="2443404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k-KZ" dirty="0"/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k-KZ" dirty="0"/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Тәңірідей,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//</a:t>
              </a:r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тәңірден жаралған,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Түрік Білге,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қаған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Бұл шақта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отырдым,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Сөзімді түгел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естіңдер: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Бүкіл жеткіншегім,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үланым,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Біріккен  әулетім, 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халқым.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Ойымда шад, 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 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апа, бектер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Солымда </a:t>
              </a:r>
              <a:r>
                <a:rPr lang="ru-RU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– тархан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бүйрық бектер,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Отыз.</a:t>
              </a:r>
            </a:p>
            <a:p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9016452" y="347034"/>
              <a:ext cx="1182334" cy="324036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2</a:t>
              </a:r>
              <a:r>
                <a:rPr lang="en-US" b="1" dirty="0"/>
                <a:t> </a:t>
              </a:r>
              <a:r>
                <a:rPr lang="ru-RU" b="1" dirty="0"/>
                <a:t>БУНА</a:t>
              </a:r>
              <a:r>
                <a:rPr lang="kk-KZ" b="1" dirty="0"/>
                <a:t>Қ</a:t>
              </a:r>
              <a:endParaRPr lang="ru-RU" b="1" dirty="0"/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2992093" y="3377307"/>
              <a:ext cx="5050035" cy="2698329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Тә—ңі—рі--дей,</a:t>
              </a:r>
              <a:r>
                <a:rPr lang="en-US" dirty="0">
                  <a:solidFill>
                    <a:srgbClr val="002060"/>
                  </a:solidFill>
                  <a:latin typeface="Trebuchet MS"/>
                </a:rPr>
                <a:t> //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тә—ңір--ден жа—рал--ған,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Тү--рік Біл--ге,</a:t>
              </a:r>
              <a:r>
                <a:rPr lang="en-US" dirty="0">
                  <a:solidFill>
                    <a:srgbClr val="002060"/>
                  </a:solidFill>
                </a:rPr>
                <a:t> 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қа--ған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Бұл шақ--та</a:t>
              </a:r>
              <a:r>
                <a:rPr lang="en-US" dirty="0">
                  <a:solidFill>
                    <a:srgbClr val="002060"/>
                  </a:solidFill>
                </a:rPr>
                <a:t> 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о--тыр--дым,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Сө—зім--ді тү--гел</a:t>
              </a:r>
              <a:r>
                <a:rPr lang="en-US" dirty="0">
                  <a:solidFill>
                    <a:srgbClr val="002060"/>
                  </a:solidFill>
                </a:rPr>
                <a:t> 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ес---тің---дер: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Бү--кіл жет—кін—ше--гім,</a:t>
              </a:r>
              <a:r>
                <a:rPr lang="en-US" dirty="0">
                  <a:solidFill>
                    <a:srgbClr val="002060"/>
                  </a:solidFill>
                </a:rPr>
                <a:t> 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ү—ла--ным,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Бі—рік--кен  әу—ле--тім, </a:t>
              </a:r>
              <a:r>
                <a:rPr lang="en-US" dirty="0">
                  <a:solidFill>
                    <a:srgbClr val="002060"/>
                  </a:solidFill>
                </a:rPr>
                <a:t>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хал--қым.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О—йым--да шад, </a:t>
              </a:r>
              <a:r>
                <a:rPr lang="en-US" dirty="0">
                  <a:solidFill>
                    <a:srgbClr val="002060"/>
                  </a:solidFill>
                </a:rPr>
                <a:t>// 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а--па, бек--тер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Со—лым---да </a:t>
              </a: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тар---хан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>
                  <a:solidFill>
                    <a:srgbClr val="002060"/>
                  </a:solidFill>
                </a:rPr>
                <a:t>//</a:t>
              </a: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бүй--рық бек--тер,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k-KZ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О--тыз.</a:t>
              </a:r>
            </a:p>
            <a:p>
              <a:endParaRPr lang="ru-RU" dirty="0"/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6095809" y="247867"/>
              <a:ext cx="1548172" cy="465995"/>
            </a:xfrm>
            <a:prstGeom prst="round2Diag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 </a:t>
              </a:r>
              <a:r>
                <a:rPr lang="kk-KZ" dirty="0"/>
                <a:t>ШУМАҚ</a:t>
              </a:r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99678" y="4534644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9340" y="5318906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6043" y="5229254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223204" y="5419439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225223" y="5318906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95128" y="4552925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00005" y="4514825"/>
              <a:ext cx="433779" cy="46022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>
              <a:stCxn id="3" idx="1"/>
              <a:endCxn id="16" idx="0"/>
            </p:cNvCxnSpPr>
            <p:nvPr/>
          </p:nvCxnSpPr>
          <p:spPr>
            <a:xfrm>
              <a:off x="258285" y="3861785"/>
              <a:ext cx="458283" cy="672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3" idx="1"/>
            </p:cNvCxnSpPr>
            <p:nvPr/>
          </p:nvCxnSpPr>
          <p:spPr>
            <a:xfrm flipH="1">
              <a:off x="228339" y="3861785"/>
              <a:ext cx="29945" cy="4377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3" idx="1"/>
              <a:endCxn id="21" idx="0"/>
            </p:cNvCxnSpPr>
            <p:nvPr/>
          </p:nvCxnSpPr>
          <p:spPr>
            <a:xfrm>
              <a:off x="258285" y="3861785"/>
              <a:ext cx="2053733" cy="6911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cxnSpLocks/>
            </p:cNvCxnSpPr>
            <p:nvPr/>
          </p:nvCxnSpPr>
          <p:spPr>
            <a:xfrm flipH="1">
              <a:off x="131717" y="3896752"/>
              <a:ext cx="111235" cy="1625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>
              <a:cxnSpLocks/>
              <a:stCxn id="2" idx="2"/>
              <a:endCxn id="3" idx="0"/>
            </p:cNvCxnSpPr>
            <p:nvPr/>
          </p:nvCxnSpPr>
          <p:spPr>
            <a:xfrm rot="10800000" flipV="1">
              <a:off x="904167" y="453741"/>
              <a:ext cx="2428256" cy="308400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cxnSpLocks/>
              <a:endCxn id="4" idx="0"/>
            </p:cNvCxnSpPr>
            <p:nvPr/>
          </p:nvCxnSpPr>
          <p:spPr>
            <a:xfrm flipH="1" flipV="1">
              <a:off x="569039" y="648227"/>
              <a:ext cx="364418" cy="324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cxnSpLocks/>
              <a:stCxn id="6" idx="0"/>
              <a:endCxn id="15" idx="2"/>
            </p:cNvCxnSpPr>
            <p:nvPr/>
          </p:nvCxnSpPr>
          <p:spPr>
            <a:xfrm flipV="1">
              <a:off x="2992092" y="480865"/>
              <a:ext cx="3103717" cy="1612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cxnSpLocks/>
            </p:cNvCxnSpPr>
            <p:nvPr/>
          </p:nvCxnSpPr>
          <p:spPr>
            <a:xfrm flipV="1">
              <a:off x="8644470" y="648226"/>
              <a:ext cx="499531" cy="541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>
            <a:cxnSpLocks/>
          </p:cNvCxnSpPr>
          <p:nvPr/>
        </p:nvCxnSpPr>
        <p:spPr>
          <a:xfrm>
            <a:off x="9582150" y="4713471"/>
            <a:ext cx="8897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539AB2EA-C0F1-4A08-83CF-46F3717876E6}"/>
              </a:ext>
            </a:extLst>
          </p:cNvPr>
          <p:cNvSpPr/>
          <p:nvPr/>
        </p:nvSpPr>
        <p:spPr>
          <a:xfrm>
            <a:off x="198376" y="5594718"/>
            <a:ext cx="465177" cy="5207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41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863E6-7D7A-4999-A5D4-2B44733F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компоненттерден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құралатын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бөлшектердің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Шумақ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құралып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синтаксистік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бөлшегі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812CB-91AB-4F47-92D6-4CF0A6B2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Тәңірідей, тәңірден жаралған,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 А</a:t>
            </a:r>
            <a:endParaRPr lang="kk-K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Түрік Білге, қаған-- А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 шақта отырдым,-- Б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Сөзімді түгел естіңдер:-- В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Бүкіл жеткіншегім,үланым,---Г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Біріккен  әулетім,халқым.-- Г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Ойымда шад, апа, бектер--Ғ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Солымда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тархан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бұйрық бектер,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Отыз.– Д  </a:t>
            </a:r>
            <a:r>
              <a:rPr lang="kk-KZ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(Аралас ұйқас)</a:t>
            </a:r>
          </a:p>
        </p:txBody>
      </p:sp>
    </p:spTree>
    <p:extLst>
      <p:ext uri="{BB962C8B-B14F-4D97-AF65-F5344CB8AC3E}">
        <p14:creationId xmlns:p14="http://schemas.microsoft.com/office/powerpoint/2010/main" val="419228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7519" y="1019439"/>
            <a:ext cx="918767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kk-KZ" altLang="ru-RU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 </a:t>
            </a:r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Әдебиет түрі: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Ежелгі дәуір әдебиеті</a:t>
            </a:r>
          </a:p>
          <a:p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ІІ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жанрлық сипаты: </a:t>
            </a:r>
            <a:r>
              <a:rPr lang="kk-K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 азаматтық лирика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ІІІ Тақырыбы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Елдік пен бірлікке шақыру 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ІҮ Идеясы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Ерлікті,елдікті үлгі ету. 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Ү Көркемдік ерекшелігі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  </a:t>
            </a:r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Троп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Эпитет: тәтті сөз, асыл қазына, темір қақпа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Метонимия: алтынды, күмісті, дақылды, жібекті</a:t>
            </a:r>
          </a:p>
          <a:p>
            <a:pPr eaLnBrk="0" hangingPunct="0"/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.Ассонанс: айжайыққа.. Айдың... Айқараңғы</a:t>
            </a: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Аллитерация:Теңізге... Түстікте... Тибетке</a:t>
            </a: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Фигура: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1.Арнау, ж</a:t>
            </a:r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арлай арнау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ҮІ  Өлең құрылысы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0 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шумақты, себебі 10 синтаксистік тұтас ой бар.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8-11 тармақты, себебі әр  шумақта  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8-11  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өлең жолы бар.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бунақты, себебі әр тармақта 2 дауыс ырғағымен бөліну бар.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7-8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-9-10  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буынды, себебі әр тармақ 7-8</a:t>
            </a: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-9-10</a:t>
            </a: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буыннан тұр</a:t>
            </a:r>
          </a:p>
          <a:p>
            <a:pPr eaLnBrk="0" hangingPunct="0">
              <a:buFontTx/>
              <a:buChar char="•"/>
            </a:pPr>
            <a:r>
              <a:rPr lang="kk-KZ" alt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 Аралас ұйқас (а,б,а,б, в,б,в,б, г,ғ)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3752" y="476672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«Күлтегін»  жыры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01604" y="928551"/>
            <a:ext cx="3672408" cy="3467750"/>
            <a:chOff x="413520" y="1035775"/>
            <a:chExt cx="3672408" cy="346775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413520" y="1035775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557536" y="1035775"/>
              <a:ext cx="0" cy="20331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701552" y="1035775"/>
              <a:ext cx="0" cy="1733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845568" y="1035775"/>
              <a:ext cx="0" cy="1401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989584" y="1035775"/>
              <a:ext cx="0" cy="1149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133600" y="1035775"/>
              <a:ext cx="0" cy="5748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13520" y="1035775"/>
              <a:ext cx="0" cy="3467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3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1053</Words>
  <Application>Microsoft Office PowerPoint</Application>
  <PresentationFormat>Широкоэкранный</PresentationFormat>
  <Paragraphs>125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Symbol</vt:lpstr>
      <vt:lpstr>Times New Roman</vt:lpstr>
      <vt:lpstr>Trebuchet MS</vt:lpstr>
      <vt:lpstr>Тема Office</vt:lpstr>
      <vt:lpstr>Волна</vt:lpstr>
      <vt:lpstr>1_Волна</vt:lpstr>
      <vt:lpstr>Орхон-Енисей  ескерткіштері. «Күлтегін» жыры</vt:lpstr>
      <vt:lpstr>Презентация PowerPoint</vt:lpstr>
      <vt:lpstr>Презентация PowerPoint</vt:lpstr>
      <vt:lpstr>Шығарманы өлең құрылысына талдау</vt:lpstr>
      <vt:lpstr>Презентация PowerPoint</vt:lpstr>
      <vt:lpstr>Презентация PowerPoint</vt:lpstr>
      <vt:lpstr>Презентация PowerPoint</vt:lpstr>
      <vt:lpstr>Өлең - көптеген компоненттерден құралатын біртұтас шығарма.  Сол көптеген бөлшектердің бірі – шумақ. Шумақ – кемінде төрт жолдан (кей жағдайда екі немесе алты) құралып, аяқталған синтаксистік біртұтас ойды білдіретін өлең бөлшегі.  Мысалы: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ШГ 148</dc:creator>
  <cp:lastModifiedBy>ШГ 148</cp:lastModifiedBy>
  <cp:revision>11</cp:revision>
  <dcterms:created xsi:type="dcterms:W3CDTF">2020-10-04T14:55:50Z</dcterms:created>
  <dcterms:modified xsi:type="dcterms:W3CDTF">2020-11-20T17:58:26Z</dcterms:modified>
</cp:coreProperties>
</file>