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9" r:id="rId4"/>
    <p:sldId id="260"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7C8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05.03.2020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05.03.2020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857224" y="500042"/>
            <a:ext cx="7143800" cy="6429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latin typeface="Arial" pitchFamily="34" charset="0"/>
                <a:cs typeface="Arial" pitchFamily="34" charset="0"/>
              </a:rPr>
              <a:t>Сабақ тақырыбы: “Теңсіздіктер жүйесін шешу” 6сағ-1саб</a:t>
            </a:r>
            <a:endParaRPr lang="ru-RU" b="1" dirty="0">
              <a:solidFill>
                <a:schemeClr val="tx1"/>
              </a:solidFill>
              <a:latin typeface="Arial" pitchFamily="34" charset="0"/>
              <a:cs typeface="Arial" pitchFamily="34" charset="0"/>
            </a:endParaRPr>
          </a:p>
        </p:txBody>
      </p:sp>
      <p:sp>
        <p:nvSpPr>
          <p:cNvPr id="7" name="TextBox 6"/>
          <p:cNvSpPr txBox="1"/>
          <p:nvPr/>
        </p:nvSpPr>
        <p:spPr>
          <a:xfrm>
            <a:off x="214282" y="0"/>
            <a:ext cx="4003788" cy="523220"/>
          </a:xfrm>
          <a:prstGeom prst="rect">
            <a:avLst/>
          </a:prstGeom>
          <a:noFill/>
        </p:spPr>
        <p:txBody>
          <a:bodyPr wrap="none" rtlCol="0">
            <a:spAutoFit/>
          </a:bodyPr>
          <a:lstStyle/>
          <a:p>
            <a:r>
              <a:rPr lang="kk-KZ" sz="1400" dirty="0" smtClean="0">
                <a:latin typeface="Arial" pitchFamily="34" charset="0"/>
                <a:cs typeface="Arial" pitchFamily="34" charset="0"/>
              </a:rPr>
              <a:t>№</a:t>
            </a:r>
            <a:r>
              <a:rPr lang="kk-KZ" sz="1400" dirty="0" smtClean="0">
                <a:latin typeface="Arial" pitchFamily="34" charset="0"/>
                <a:cs typeface="Arial" pitchFamily="34" charset="0"/>
              </a:rPr>
              <a:t>218 </a:t>
            </a:r>
            <a:r>
              <a:rPr lang="en-US" sz="1400" dirty="0" smtClean="0">
                <a:latin typeface="Arial" pitchFamily="34" charset="0"/>
                <a:cs typeface="Arial" pitchFamily="34" charset="0"/>
              </a:rPr>
              <a:t>IT – </a:t>
            </a:r>
            <a:r>
              <a:rPr lang="kk-KZ" sz="1400" dirty="0" smtClean="0">
                <a:latin typeface="Arial" pitchFamily="34" charset="0"/>
                <a:cs typeface="Arial" pitchFamily="34" charset="0"/>
              </a:rPr>
              <a:t>мектеп</a:t>
            </a:r>
            <a:r>
              <a:rPr lang="kk-KZ" sz="1400" dirty="0" smtClean="0">
                <a:latin typeface="Arial" pitchFamily="34" charset="0"/>
                <a:cs typeface="Arial" pitchFamily="34" charset="0"/>
              </a:rPr>
              <a:t> </a:t>
            </a:r>
            <a:r>
              <a:rPr lang="kk-KZ" sz="1400" dirty="0" smtClean="0">
                <a:latin typeface="Arial" pitchFamily="34" charset="0"/>
                <a:cs typeface="Arial" pitchFamily="34" charset="0"/>
              </a:rPr>
              <a:t>– лицей </a:t>
            </a:r>
            <a:endParaRPr lang="kk-KZ" sz="1400" dirty="0" smtClean="0">
              <a:latin typeface="Arial" pitchFamily="34" charset="0"/>
              <a:cs typeface="Arial" pitchFamily="34" charset="0"/>
            </a:endParaRPr>
          </a:p>
          <a:p>
            <a:r>
              <a:rPr lang="kk-KZ" sz="1400" dirty="0" smtClean="0">
                <a:latin typeface="Arial" pitchFamily="34" charset="0"/>
                <a:cs typeface="Arial" pitchFamily="34" charset="0"/>
              </a:rPr>
              <a:t>Математика пәнінің мұғалімі:  Мергенбаева М</a:t>
            </a:r>
            <a:endParaRPr lang="ru-RU" sz="1400" dirty="0">
              <a:latin typeface="Arial" pitchFamily="34" charset="0"/>
              <a:cs typeface="Arial" pitchFamily="34" charset="0"/>
            </a:endParaRPr>
          </a:p>
        </p:txBody>
      </p:sp>
      <p:sp>
        <p:nvSpPr>
          <p:cNvPr id="8" name="Прямоугольник 7"/>
          <p:cNvSpPr/>
          <p:nvPr/>
        </p:nvSpPr>
        <p:spPr>
          <a:xfrm>
            <a:off x="285720" y="1285860"/>
            <a:ext cx="4643470" cy="14287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400" b="1" dirty="0" smtClean="0">
              <a:solidFill>
                <a:schemeClr val="tx1"/>
              </a:solidFill>
              <a:latin typeface="Arial" pitchFamily="34" charset="0"/>
              <a:ea typeface="Times New Roman"/>
              <a:cs typeface="Arial" pitchFamily="34" charset="0"/>
            </a:endParaRPr>
          </a:p>
          <a:p>
            <a:pPr algn="just"/>
            <a:r>
              <a:rPr lang="kk-KZ" sz="1600" b="1" u="sng" dirty="0" smtClean="0">
                <a:solidFill>
                  <a:schemeClr val="tx1"/>
                </a:solidFill>
                <a:latin typeface="Arial" pitchFamily="34" charset="0"/>
                <a:cs typeface="Arial" pitchFamily="34" charset="0"/>
              </a:rPr>
              <a:t>Оқу бағдарламасына сәйкес оқу мақсаты</a:t>
            </a:r>
            <a:endParaRPr lang="ru-RU" sz="1600" b="1" u="sng" dirty="0" smtClean="0">
              <a:solidFill>
                <a:schemeClr val="tx1"/>
              </a:solidFill>
              <a:latin typeface="Arial" pitchFamily="34" charset="0"/>
              <a:cs typeface="Arial" pitchFamily="34" charset="0"/>
            </a:endParaRPr>
          </a:p>
          <a:p>
            <a:r>
              <a:rPr lang="kk-KZ" sz="1600" b="1" dirty="0" smtClean="0">
                <a:solidFill>
                  <a:schemeClr val="tx1"/>
                </a:solidFill>
                <a:latin typeface="Arial" pitchFamily="34" charset="0"/>
                <a:cs typeface="Arial" pitchFamily="34" charset="0"/>
              </a:rPr>
              <a:t>8.2.2.10- </a:t>
            </a:r>
            <a:r>
              <a:rPr lang="kk-KZ" sz="1600" dirty="0" smtClean="0">
                <a:solidFill>
                  <a:schemeClr val="tx1"/>
                </a:solidFill>
                <a:latin typeface="Arial" pitchFamily="34" charset="0"/>
                <a:cs typeface="Arial" pitchFamily="34" charset="0"/>
              </a:rPr>
              <a:t>Біреуі сызықтық, екіншісі - квадрат теңсіздік болатын екі теңсіздіктен құралған жүйелерді шешу;</a:t>
            </a:r>
            <a:endParaRPr lang="ru-RU" sz="1600" dirty="0" smtClean="0">
              <a:solidFill>
                <a:schemeClr val="tx1"/>
              </a:solidFill>
              <a:latin typeface="Arial" pitchFamily="34" charset="0"/>
              <a:cs typeface="Arial" pitchFamily="34" charset="0"/>
            </a:endParaRPr>
          </a:p>
          <a:p>
            <a:r>
              <a:rPr lang="kk-KZ" sz="1600" b="1" dirty="0" smtClean="0">
                <a:solidFill>
                  <a:schemeClr val="tx1"/>
                </a:solidFill>
                <a:latin typeface="Arial" pitchFamily="34" charset="0"/>
                <a:cs typeface="Arial" pitchFamily="34" charset="0"/>
              </a:rPr>
              <a:t>8.2.2.11</a:t>
            </a:r>
            <a:r>
              <a:rPr lang="kk-KZ" sz="1600" dirty="0" smtClean="0">
                <a:solidFill>
                  <a:schemeClr val="tx1"/>
                </a:solidFill>
                <a:latin typeface="Arial" pitchFamily="34" charset="0"/>
                <a:cs typeface="Arial" pitchFamily="34" charset="0"/>
              </a:rPr>
              <a:t>- Құрамында екі квадрат теңсіздігі бар жүйелер мен жиынтықтарды шешу;</a:t>
            </a:r>
            <a:endParaRPr lang="kk-KZ" sz="1600" b="1" dirty="0" smtClean="0">
              <a:solidFill>
                <a:schemeClr val="tx1"/>
              </a:solidFill>
              <a:latin typeface="Arial" pitchFamily="34" charset="0"/>
              <a:ea typeface="Times New Roman"/>
              <a:cs typeface="Arial" pitchFamily="34" charset="0"/>
            </a:endParaRPr>
          </a:p>
          <a:p>
            <a:pPr algn="ctr"/>
            <a:endParaRPr lang="ru-RU" sz="1400" dirty="0">
              <a:latin typeface="Arial" pitchFamily="34" charset="0"/>
              <a:cs typeface="Arial" pitchFamily="34" charset="0"/>
            </a:endParaRPr>
          </a:p>
        </p:txBody>
      </p:sp>
      <p:sp>
        <p:nvSpPr>
          <p:cNvPr id="10" name="Прямоугольник 9"/>
          <p:cNvSpPr/>
          <p:nvPr/>
        </p:nvSpPr>
        <p:spPr>
          <a:xfrm>
            <a:off x="5357818" y="1357298"/>
            <a:ext cx="3071834" cy="12144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400" b="1" dirty="0" smtClean="0">
              <a:solidFill>
                <a:schemeClr val="tx1"/>
              </a:solidFill>
              <a:latin typeface="Arial" pitchFamily="34" charset="0"/>
              <a:ea typeface="Times New Roman"/>
              <a:cs typeface="Arial" pitchFamily="34" charset="0"/>
            </a:endParaRPr>
          </a:p>
          <a:p>
            <a:endParaRPr lang="kk-KZ" sz="1400" b="1" dirty="0" smtClean="0">
              <a:solidFill>
                <a:schemeClr val="tx1"/>
              </a:solidFill>
              <a:latin typeface="Arial" pitchFamily="34" charset="0"/>
              <a:cs typeface="Arial" pitchFamily="34" charset="0"/>
            </a:endParaRPr>
          </a:p>
          <a:p>
            <a:endParaRPr lang="kk-KZ" sz="1600" b="1" dirty="0" smtClean="0">
              <a:solidFill>
                <a:schemeClr val="tx1"/>
              </a:solidFill>
              <a:latin typeface="Arial" pitchFamily="34" charset="0"/>
              <a:cs typeface="Arial" pitchFamily="34" charset="0"/>
            </a:endParaRPr>
          </a:p>
          <a:p>
            <a:r>
              <a:rPr lang="kk-KZ" sz="1600" b="1" dirty="0" smtClean="0">
                <a:solidFill>
                  <a:schemeClr val="tx1"/>
                </a:solidFill>
                <a:latin typeface="Arial" pitchFamily="34" charset="0"/>
                <a:cs typeface="Arial" pitchFamily="34" charset="0"/>
              </a:rPr>
              <a:t>Сабақтың мақсаты</a:t>
            </a:r>
            <a:r>
              <a:rPr lang="ru-RU" sz="1600" b="1" dirty="0" smtClean="0">
                <a:solidFill>
                  <a:schemeClr val="tx1"/>
                </a:solidFill>
                <a:latin typeface="Arial" pitchFamily="34" charset="0"/>
                <a:cs typeface="Arial" pitchFamily="34" charset="0"/>
              </a:rPr>
              <a:t>:</a:t>
            </a:r>
            <a:endParaRPr lang="ru-RU" sz="1600" dirty="0" smtClean="0">
              <a:solidFill>
                <a:schemeClr val="tx1"/>
              </a:solidFill>
              <a:latin typeface="Arial" pitchFamily="34" charset="0"/>
              <a:cs typeface="Arial" pitchFamily="34" charset="0"/>
            </a:endParaRPr>
          </a:p>
          <a:p>
            <a:pPr lvl="0"/>
            <a:r>
              <a:rPr lang="kk-KZ" sz="1600" dirty="0" smtClean="0">
                <a:solidFill>
                  <a:schemeClr val="tx1"/>
                </a:solidFill>
                <a:latin typeface="Arial" pitchFamily="34" charset="0"/>
                <a:cs typeface="Arial" pitchFamily="34" charset="0"/>
              </a:rPr>
              <a:t>Біреуі сызықтық, екіншісі - квадрат теңсіздік болатын екі теңсіздіктен құралған жүйелерді шешеді;</a:t>
            </a:r>
            <a:endParaRPr lang="ru-RU" sz="1600" dirty="0" smtClean="0">
              <a:solidFill>
                <a:schemeClr val="tx1"/>
              </a:solidFill>
              <a:latin typeface="Arial" pitchFamily="34" charset="0"/>
              <a:cs typeface="Arial" pitchFamily="34" charset="0"/>
            </a:endParaRPr>
          </a:p>
          <a:p>
            <a:pPr marL="180340" marR="180340" indent="21590" algn="just">
              <a:lnSpc>
                <a:spcPct val="115000"/>
              </a:lnSpc>
              <a:spcAft>
                <a:spcPts val="0"/>
              </a:spcAft>
            </a:pPr>
            <a:endParaRPr lang="ru-RU" sz="1400" b="1" dirty="0" smtClean="0">
              <a:solidFill>
                <a:schemeClr val="tx1"/>
              </a:solidFill>
              <a:latin typeface="Arial" pitchFamily="34" charset="0"/>
              <a:ea typeface="Times New Roman"/>
              <a:cs typeface="Arial" pitchFamily="34" charset="0"/>
            </a:endParaRPr>
          </a:p>
          <a:p>
            <a:pPr algn="ctr"/>
            <a:endParaRPr lang="kk-KZ" sz="1400" b="1" dirty="0" smtClean="0">
              <a:solidFill>
                <a:schemeClr val="tx1"/>
              </a:solidFill>
              <a:latin typeface="Arial" pitchFamily="34" charset="0"/>
              <a:ea typeface="Times New Roman"/>
              <a:cs typeface="Arial" pitchFamily="34" charset="0"/>
            </a:endParaRPr>
          </a:p>
          <a:p>
            <a:pPr algn="ctr"/>
            <a:endParaRPr lang="ru-RU" sz="1400" dirty="0">
              <a:latin typeface="Arial" pitchFamily="34" charset="0"/>
              <a:cs typeface="Arial" pitchFamily="34" charset="0"/>
            </a:endParaRPr>
          </a:p>
        </p:txBody>
      </p:sp>
      <p:sp>
        <p:nvSpPr>
          <p:cNvPr id="11" name="Скругленный прямоугольник 10"/>
          <p:cNvSpPr/>
          <p:nvPr/>
        </p:nvSpPr>
        <p:spPr>
          <a:xfrm>
            <a:off x="285720" y="2786058"/>
            <a:ext cx="3714776" cy="164307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340" marR="180340" algn="ctr">
              <a:spcAft>
                <a:spcPts val="0"/>
              </a:spcAft>
            </a:pPr>
            <a:r>
              <a:rPr lang="kk-KZ" sz="1600" b="1" dirty="0" smtClean="0">
                <a:solidFill>
                  <a:schemeClr val="tx1"/>
                </a:solidFill>
                <a:latin typeface="Arial" pitchFamily="34" charset="0"/>
                <a:cs typeface="Arial" pitchFamily="34" charset="0"/>
              </a:rPr>
              <a:t>Бағалау </a:t>
            </a:r>
            <a:r>
              <a:rPr lang="kk-KZ" sz="1600" b="1" dirty="0" smtClean="0">
                <a:solidFill>
                  <a:schemeClr val="tx1"/>
                </a:solidFill>
                <a:latin typeface="Arial" pitchFamily="34" charset="0"/>
                <a:cs typeface="Arial" pitchFamily="34" charset="0"/>
              </a:rPr>
              <a:t>критерийі</a:t>
            </a:r>
          </a:p>
          <a:p>
            <a:pPr lvl="0"/>
            <a:r>
              <a:rPr lang="kk-KZ" sz="1600" dirty="0" smtClean="0">
                <a:solidFill>
                  <a:schemeClr val="tx1"/>
                </a:solidFill>
                <a:latin typeface="Arial" pitchFamily="34" charset="0"/>
                <a:cs typeface="Arial" pitchFamily="34" charset="0"/>
              </a:rPr>
              <a:t>  Жүйедегі </a:t>
            </a:r>
            <a:r>
              <a:rPr lang="kk-KZ" sz="1600" dirty="0" smtClean="0">
                <a:solidFill>
                  <a:schemeClr val="tx1"/>
                </a:solidFill>
                <a:latin typeface="Arial" pitchFamily="34" charset="0"/>
                <a:cs typeface="Arial" pitchFamily="34" charset="0"/>
              </a:rPr>
              <a:t>әрбір квадрат теңдеуді шешеді;</a:t>
            </a:r>
            <a:endParaRPr lang="ru-RU" sz="1600" dirty="0" smtClean="0">
              <a:solidFill>
                <a:schemeClr val="tx1"/>
              </a:solidFill>
              <a:latin typeface="Arial" pitchFamily="34" charset="0"/>
              <a:cs typeface="Arial" pitchFamily="34" charset="0"/>
            </a:endParaRPr>
          </a:p>
          <a:p>
            <a:pPr lvl="0"/>
            <a:r>
              <a:rPr lang="kk-KZ" sz="1600" dirty="0" smtClean="0">
                <a:solidFill>
                  <a:schemeClr val="tx1"/>
                </a:solidFill>
                <a:latin typeface="Arial" pitchFamily="34" charset="0"/>
                <a:cs typeface="Arial" pitchFamily="34" charset="0"/>
              </a:rPr>
              <a:t>Теңсіздік белгісіне қарай шешімдерді аралықта көрсетеді;</a:t>
            </a:r>
            <a:endParaRPr lang="ru-RU" sz="1600" dirty="0" smtClean="0">
              <a:solidFill>
                <a:schemeClr val="tx1"/>
              </a:solidFill>
              <a:latin typeface="Arial" pitchFamily="34" charset="0"/>
              <a:cs typeface="Arial" pitchFamily="34" charset="0"/>
            </a:endParaRPr>
          </a:p>
          <a:p>
            <a:pPr lvl="0"/>
            <a:r>
              <a:rPr lang="kk-KZ" sz="1600" dirty="0" smtClean="0">
                <a:solidFill>
                  <a:schemeClr val="tx1"/>
                </a:solidFill>
                <a:latin typeface="Arial" pitchFamily="34" charset="0"/>
                <a:cs typeface="Arial" pitchFamily="34" charset="0"/>
              </a:rPr>
              <a:t>Ортақ шешімін анықтайды;</a:t>
            </a:r>
            <a:endParaRPr lang="ru-RU" sz="1600" dirty="0" smtClean="0">
              <a:solidFill>
                <a:schemeClr val="tx1"/>
              </a:solidFill>
              <a:latin typeface="Arial" pitchFamily="34" charset="0"/>
              <a:cs typeface="Arial" pitchFamily="34" charset="0"/>
            </a:endParaRPr>
          </a:p>
          <a:p>
            <a:pPr marL="180340" marR="180340" algn="ctr">
              <a:spcAft>
                <a:spcPts val="0"/>
              </a:spcAft>
            </a:pPr>
            <a:endParaRPr lang="kk-KZ" sz="1400" b="1" dirty="0" smtClean="0">
              <a:solidFill>
                <a:schemeClr val="tx1"/>
              </a:solidFill>
              <a:latin typeface="Arial" pitchFamily="34" charset="0"/>
              <a:cs typeface="Arial" pitchFamily="34" charset="0"/>
            </a:endParaRPr>
          </a:p>
        </p:txBody>
      </p:sp>
      <p:sp>
        <p:nvSpPr>
          <p:cNvPr id="12" name="Скругленный прямоугольник 11"/>
          <p:cNvSpPr/>
          <p:nvPr/>
        </p:nvSpPr>
        <p:spPr>
          <a:xfrm>
            <a:off x="4143372" y="2714620"/>
            <a:ext cx="4572032" cy="30003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400" dirty="0" smtClean="0">
              <a:solidFill>
                <a:schemeClr val="tx1"/>
              </a:solidFill>
              <a:latin typeface="Arial" pitchFamily="34" charset="0"/>
              <a:ea typeface="Times New Roman"/>
              <a:cs typeface="Arial" pitchFamily="34" charset="0"/>
            </a:endParaRPr>
          </a:p>
          <a:p>
            <a:pPr algn="ctr"/>
            <a:endParaRPr lang="kk-KZ" sz="1400" dirty="0" smtClean="0">
              <a:solidFill>
                <a:schemeClr val="tx1"/>
              </a:solidFill>
              <a:latin typeface="Arial" pitchFamily="34" charset="0"/>
              <a:ea typeface="Times New Roman"/>
              <a:cs typeface="Arial" pitchFamily="34" charset="0"/>
            </a:endParaRPr>
          </a:p>
          <a:p>
            <a:pPr algn="just"/>
            <a:r>
              <a:rPr lang="kk-KZ" sz="1400" b="1" u="sng" dirty="0" smtClean="0">
                <a:solidFill>
                  <a:schemeClr val="tx1"/>
                </a:solidFill>
                <a:latin typeface="Arial" pitchFamily="34" charset="0"/>
                <a:cs typeface="Arial" pitchFamily="34" charset="0"/>
              </a:rPr>
              <a:t>Тілдік мақсат:</a:t>
            </a:r>
          </a:p>
          <a:p>
            <a:r>
              <a:rPr lang="kk-KZ" sz="1400" b="1" dirty="0" smtClean="0">
                <a:solidFill>
                  <a:schemeClr val="tx1"/>
                </a:solidFill>
                <a:latin typeface="Arial" pitchFamily="34" charset="0"/>
                <a:cs typeface="Arial" pitchFamily="34" charset="0"/>
              </a:rPr>
              <a:t>Негізгі сөздер мен тіркестер: Теңдеу, теңсіздік, сан аралығы (интервалдар әдісі)</a:t>
            </a:r>
            <a:endParaRPr lang="ru-RU" sz="1400" dirty="0" smtClean="0">
              <a:solidFill>
                <a:schemeClr val="tx1"/>
              </a:solidFill>
              <a:latin typeface="Arial" pitchFamily="34" charset="0"/>
              <a:cs typeface="Arial" pitchFamily="34" charset="0"/>
            </a:endParaRPr>
          </a:p>
          <a:p>
            <a:r>
              <a:rPr lang="kk-KZ" sz="1400" b="1" dirty="0" smtClean="0">
                <a:solidFill>
                  <a:schemeClr val="tx1"/>
                </a:solidFill>
                <a:latin typeface="Arial" pitchFamily="34" charset="0"/>
                <a:cs typeface="Arial" pitchFamily="34" charset="0"/>
              </a:rPr>
              <a:t>Диалогтар мен жазу үшін қолданылатын </a:t>
            </a:r>
            <a:r>
              <a:rPr lang="kk-KZ" sz="1400" b="1" dirty="0" smtClean="0">
                <a:solidFill>
                  <a:schemeClr val="tx1"/>
                </a:solidFill>
                <a:latin typeface="Arial" pitchFamily="34" charset="0"/>
                <a:cs typeface="Arial" pitchFamily="34" charset="0"/>
              </a:rPr>
              <a:t>тіркестер:</a:t>
            </a:r>
            <a:r>
              <a:rPr lang="kk-KZ" sz="1400" b="1" dirty="0" smtClean="0">
                <a:solidFill>
                  <a:schemeClr val="tx1"/>
                </a:solidFill>
                <a:latin typeface="Arial" pitchFamily="34" charset="0"/>
                <a:cs typeface="Arial" pitchFamily="34" charset="0"/>
              </a:rPr>
              <a:t> </a:t>
            </a:r>
            <a:endParaRPr lang="ru-RU" sz="1400" dirty="0" smtClean="0">
              <a:solidFill>
                <a:schemeClr val="tx1"/>
              </a:solidFill>
              <a:latin typeface="Arial" pitchFamily="34" charset="0"/>
              <a:cs typeface="Arial" pitchFamily="34" charset="0"/>
            </a:endParaRPr>
          </a:p>
          <a:p>
            <a:pPr lvl="0"/>
            <a:r>
              <a:rPr lang="kk-KZ" sz="1400" dirty="0" smtClean="0">
                <a:solidFill>
                  <a:schemeClr val="tx1"/>
                </a:solidFill>
                <a:latin typeface="Arial" pitchFamily="34" charset="0"/>
                <a:cs typeface="Arial" pitchFamily="34" charset="0"/>
              </a:rPr>
              <a:t>Мәндес теңдеулер дегенді қалай түсінесіңдер?</a:t>
            </a:r>
            <a:endParaRPr lang="ru-RU" sz="1400" dirty="0" smtClean="0">
              <a:solidFill>
                <a:schemeClr val="tx1"/>
              </a:solidFill>
              <a:latin typeface="Arial" pitchFamily="34" charset="0"/>
              <a:cs typeface="Arial" pitchFamily="34" charset="0"/>
            </a:endParaRPr>
          </a:p>
          <a:p>
            <a:pPr lvl="0"/>
            <a:r>
              <a:rPr lang="kk-KZ" sz="1400" dirty="0" smtClean="0">
                <a:solidFill>
                  <a:schemeClr val="tx1"/>
                </a:solidFill>
                <a:latin typeface="Arial" pitchFamily="34" charset="0"/>
                <a:cs typeface="Arial" pitchFamily="34" charset="0"/>
              </a:rPr>
              <a:t>Бір айнымалысы бар сызықтық теңсіздікті шешудің тәсілдері қандай?</a:t>
            </a:r>
            <a:endParaRPr lang="ru-RU" sz="1400" dirty="0" smtClean="0">
              <a:solidFill>
                <a:schemeClr val="tx1"/>
              </a:solidFill>
              <a:latin typeface="Arial" pitchFamily="34" charset="0"/>
              <a:cs typeface="Arial" pitchFamily="34" charset="0"/>
            </a:endParaRPr>
          </a:p>
          <a:p>
            <a:pPr lvl="0"/>
            <a:r>
              <a:rPr lang="kk-KZ" sz="1400" dirty="0" smtClean="0">
                <a:solidFill>
                  <a:schemeClr val="tx1"/>
                </a:solidFill>
                <a:latin typeface="Arial" pitchFamily="34" charset="0"/>
                <a:cs typeface="Arial" pitchFamily="34" charset="0"/>
              </a:rPr>
              <a:t>Бір айнымалысы бар теңсіздіктер жүйесін қалай шешеміз?</a:t>
            </a:r>
            <a:endParaRPr lang="ru-RU" sz="1400" dirty="0" smtClean="0">
              <a:solidFill>
                <a:schemeClr val="tx1"/>
              </a:solidFill>
              <a:latin typeface="Arial" pitchFamily="34" charset="0"/>
              <a:cs typeface="Arial" pitchFamily="34" charset="0"/>
            </a:endParaRPr>
          </a:p>
          <a:p>
            <a:pPr lvl="0"/>
            <a:r>
              <a:rPr lang="kk-KZ" sz="1400" dirty="0" smtClean="0">
                <a:solidFill>
                  <a:schemeClr val="tx1"/>
                </a:solidFill>
                <a:latin typeface="Arial" pitchFamily="34" charset="0"/>
                <a:cs typeface="Arial" pitchFamily="34" charset="0"/>
              </a:rPr>
              <a:t>Кандай теңсіздік квадрат теңсіздік деп аталады?</a:t>
            </a:r>
            <a:endParaRPr lang="ru-RU" sz="1400" dirty="0" smtClean="0">
              <a:solidFill>
                <a:schemeClr val="tx1"/>
              </a:solidFill>
              <a:latin typeface="Arial" pitchFamily="34" charset="0"/>
              <a:cs typeface="Arial" pitchFamily="34" charset="0"/>
            </a:endParaRPr>
          </a:p>
          <a:p>
            <a:pPr lvl="0"/>
            <a:r>
              <a:rPr lang="ru-RU" sz="1400" dirty="0" smtClean="0">
                <a:solidFill>
                  <a:schemeClr val="tx1"/>
                </a:solidFill>
                <a:latin typeface="Arial" pitchFamily="34" charset="0"/>
                <a:cs typeface="Arial" pitchFamily="34" charset="0"/>
              </a:rPr>
              <a:t>Квадрат </a:t>
            </a:r>
            <a:r>
              <a:rPr lang="ru-RU" sz="1400" dirty="0" err="1" smtClean="0">
                <a:solidFill>
                  <a:schemeClr val="tx1"/>
                </a:solidFill>
                <a:latin typeface="Arial" pitchFamily="34" charset="0"/>
                <a:cs typeface="Arial" pitchFamily="34" charset="0"/>
              </a:rPr>
              <a:t>теңсіздіктерді шешудің қандай әдістері </a:t>
            </a:r>
            <a:r>
              <a:rPr lang="ru-RU" sz="1400" dirty="0" smtClean="0">
                <a:solidFill>
                  <a:schemeClr val="tx1"/>
                </a:solidFill>
                <a:latin typeface="Arial" pitchFamily="34" charset="0"/>
                <a:cs typeface="Arial" pitchFamily="34" charset="0"/>
              </a:rPr>
              <a:t>бар</a:t>
            </a:r>
            <a:r>
              <a:rPr lang="ru-RU" sz="1400" dirty="0" smtClean="0">
                <a:solidFill>
                  <a:schemeClr val="tx1"/>
                </a:solidFill>
                <a:latin typeface="Arial" pitchFamily="34" charset="0"/>
                <a:cs typeface="Arial" pitchFamily="34" charset="0"/>
              </a:rPr>
              <a:t>?</a:t>
            </a:r>
            <a:endParaRPr lang="ru-RU" sz="1400" dirty="0" smtClean="0">
              <a:solidFill>
                <a:schemeClr val="tx1"/>
              </a:solidFill>
              <a:latin typeface="Arial" pitchFamily="34" charset="0"/>
              <a:ea typeface="Times New Roman"/>
              <a:cs typeface="Arial" pitchFamily="34" charset="0"/>
            </a:endParaRPr>
          </a:p>
          <a:p>
            <a:pPr algn="ctr"/>
            <a:endParaRPr lang="ru-RU" sz="1400" dirty="0" smtClean="0">
              <a:solidFill>
                <a:schemeClr val="tx1"/>
              </a:solidFill>
              <a:latin typeface="Arial" pitchFamily="34" charset="0"/>
              <a:ea typeface="Times New Roman"/>
              <a:cs typeface="Arial" pitchFamily="34" charset="0"/>
            </a:endParaRPr>
          </a:p>
          <a:p>
            <a:pPr algn="ctr"/>
            <a:endParaRPr lang="ru-RU" sz="1400" dirty="0">
              <a:latin typeface="Arial" pitchFamily="34" charset="0"/>
              <a:cs typeface="Arial" pitchFamily="34" charset="0"/>
            </a:endParaRPr>
          </a:p>
        </p:txBody>
      </p:sp>
      <p:sp>
        <p:nvSpPr>
          <p:cNvPr id="13" name="Скругленный прямоугольник 12"/>
          <p:cNvSpPr/>
          <p:nvPr/>
        </p:nvSpPr>
        <p:spPr>
          <a:xfrm>
            <a:off x="214282" y="4500570"/>
            <a:ext cx="3571900"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smtClean="0">
                <a:solidFill>
                  <a:schemeClr val="tx1"/>
                </a:solidFill>
                <a:latin typeface="Arial" pitchFamily="34" charset="0"/>
                <a:cs typeface="Arial" pitchFamily="34" charset="0"/>
              </a:rPr>
              <a:t> </a:t>
            </a:r>
            <a:r>
              <a:rPr lang="kk-KZ" sz="1600" b="1" u="sng" dirty="0" smtClean="0">
                <a:solidFill>
                  <a:schemeClr val="tx1"/>
                </a:solidFill>
                <a:latin typeface="Arial" pitchFamily="34" charset="0"/>
                <a:cs typeface="Arial" pitchFamily="34" charset="0"/>
              </a:rPr>
              <a:t>Құндылықты </a:t>
            </a:r>
            <a:r>
              <a:rPr lang="kk-KZ" sz="1600" b="1" u="sng" dirty="0" smtClean="0">
                <a:solidFill>
                  <a:schemeClr val="tx1"/>
                </a:solidFill>
                <a:latin typeface="Arial" pitchFamily="34" charset="0"/>
                <a:cs typeface="Arial" pitchFamily="34" charset="0"/>
              </a:rPr>
              <a:t>дамыту</a:t>
            </a:r>
          </a:p>
          <a:p>
            <a:pPr algn="ctr"/>
            <a:r>
              <a:rPr lang="ru-RU" sz="1600" i="1" dirty="0" smtClean="0">
                <a:latin typeface="Arial" pitchFamily="34" charset="0"/>
                <a:cs typeface="Arial" pitchFamily="34" charset="0"/>
              </a:rPr>
              <a:t>«</a:t>
            </a:r>
            <a:r>
              <a:rPr lang="ru-RU" sz="1600" i="1" dirty="0" err="1" smtClean="0">
                <a:solidFill>
                  <a:schemeClr val="tx1"/>
                </a:solidFill>
                <a:latin typeface="Arial" pitchFamily="34" charset="0"/>
                <a:cs typeface="Arial" pitchFamily="34" charset="0"/>
              </a:rPr>
              <a:t>Зайырлы</a:t>
            </a:r>
            <a:r>
              <a:rPr lang="ru-RU" sz="1600" i="1" dirty="0" smtClean="0">
                <a:solidFill>
                  <a:schemeClr val="tx1"/>
                </a:solidFill>
                <a:latin typeface="Arial" pitchFamily="34" charset="0"/>
                <a:cs typeface="Arial" pitchFamily="34" charset="0"/>
              </a:rPr>
              <a:t> </a:t>
            </a:r>
            <a:r>
              <a:rPr lang="ru-RU" sz="1600" i="1" dirty="0" err="1" smtClean="0">
                <a:solidFill>
                  <a:schemeClr val="tx1"/>
                </a:solidFill>
                <a:latin typeface="Arial" pitchFamily="34" charset="0"/>
                <a:cs typeface="Arial" pitchFamily="34" charset="0"/>
              </a:rPr>
              <a:t>қоғам және жоғары руханият</a:t>
            </a:r>
            <a:r>
              <a:rPr lang="ru-RU" sz="1600" i="1" dirty="0" smtClean="0">
                <a:solidFill>
                  <a:schemeClr val="tx1"/>
                </a:solidFill>
                <a:latin typeface="Arial" pitchFamily="34" charset="0"/>
                <a:cs typeface="Arial" pitchFamily="34" charset="0"/>
              </a:rPr>
              <a:t>»</a:t>
            </a:r>
            <a:endParaRPr lang="ru-RU" sz="1600" dirty="0" smtClean="0">
              <a:solidFill>
                <a:schemeClr val="tx1"/>
              </a:solidFill>
              <a:latin typeface="Arial" pitchFamily="34" charset="0"/>
              <a:ea typeface="Times New Roman"/>
              <a:cs typeface="Arial" pitchFamily="34" charset="0"/>
            </a:endParaRPr>
          </a:p>
          <a:p>
            <a:pPr algn="ctr"/>
            <a:endParaRPr lang="ru-RU" sz="1600" dirty="0">
              <a:latin typeface="Arial" pitchFamily="34" charset="0"/>
              <a:cs typeface="Arial" pitchFamily="34" charset="0"/>
            </a:endParaRPr>
          </a:p>
        </p:txBody>
      </p:sp>
      <p:sp>
        <p:nvSpPr>
          <p:cNvPr id="14" name="Скругленный прямоугольник 13"/>
          <p:cNvSpPr/>
          <p:nvPr/>
        </p:nvSpPr>
        <p:spPr>
          <a:xfrm>
            <a:off x="214282" y="5429264"/>
            <a:ext cx="3714776" cy="11430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1600" b="1" u="sng" dirty="0" smtClean="0">
                <a:solidFill>
                  <a:schemeClr val="tx1"/>
                </a:solidFill>
                <a:latin typeface="Arial" pitchFamily="34" charset="0"/>
                <a:cs typeface="Arial" pitchFamily="34" charset="0"/>
              </a:rPr>
              <a:t>Пәнаралық байланыс </a:t>
            </a:r>
            <a:r>
              <a:rPr lang="kk-KZ" sz="1600" b="1" u="sng" dirty="0" smtClean="0">
                <a:solidFill>
                  <a:schemeClr val="tx1"/>
                </a:solidFill>
                <a:latin typeface="Arial" pitchFamily="34" charset="0"/>
                <a:cs typeface="Arial" pitchFamily="34" charset="0"/>
              </a:rPr>
              <a:t>:</a:t>
            </a:r>
          </a:p>
          <a:p>
            <a:r>
              <a:rPr lang="kk-KZ" sz="1600" b="1" dirty="0" smtClean="0">
                <a:solidFill>
                  <a:schemeClr val="tx1"/>
                </a:solidFill>
                <a:latin typeface="Arial" pitchFamily="34" charset="0"/>
                <a:cs typeface="Arial" pitchFamily="34" charset="0"/>
              </a:rPr>
              <a:t>Физика пәні</a:t>
            </a:r>
            <a:r>
              <a:rPr lang="kk-KZ" sz="1600" dirty="0" smtClean="0">
                <a:solidFill>
                  <a:schemeClr val="tx1"/>
                </a:solidFill>
                <a:latin typeface="Arial" pitchFamily="34" charset="0"/>
                <a:cs typeface="Arial" pitchFamily="34" charset="0"/>
              </a:rPr>
              <a:t>  «бірқалыпты үдемелі қозғалыс».</a:t>
            </a:r>
            <a:endParaRPr lang="ru-RU" sz="1600" dirty="0" smtClean="0">
              <a:solidFill>
                <a:schemeClr val="tx1"/>
              </a:solidFill>
              <a:latin typeface="Arial" pitchFamily="34" charset="0"/>
              <a:cs typeface="Arial" pitchFamily="34" charset="0"/>
            </a:endParaRPr>
          </a:p>
          <a:p>
            <a:r>
              <a:rPr lang="kk-KZ" sz="1600" b="1" dirty="0" smtClean="0">
                <a:solidFill>
                  <a:schemeClr val="tx1"/>
                </a:solidFill>
                <a:latin typeface="Arial" pitchFamily="34" charset="0"/>
                <a:cs typeface="Arial" pitchFamily="34" charset="0"/>
              </a:rPr>
              <a:t>Химия пәні </a:t>
            </a:r>
            <a:r>
              <a:rPr lang="kk-KZ" sz="1600" dirty="0" smtClean="0">
                <a:solidFill>
                  <a:schemeClr val="tx1"/>
                </a:solidFill>
                <a:latin typeface="Arial" pitchFamily="34" charset="0"/>
                <a:cs typeface="Arial" pitchFamily="34" charset="0"/>
              </a:rPr>
              <a:t>«Қоспалардың қосу</a:t>
            </a:r>
            <a:r>
              <a:rPr lang="kk-KZ" sz="1600" dirty="0" smtClean="0">
                <a:solidFill>
                  <a:schemeClr val="tx1"/>
                </a:solidFill>
                <a:latin typeface="Arial" pitchFamily="34" charset="0"/>
                <a:cs typeface="Arial" pitchFamily="34" charset="0"/>
              </a:rPr>
              <a:t>»</a:t>
            </a:r>
            <a:endParaRPr lang="ru-RU" sz="1400" b="1" u="sng" dirty="0" smtClean="0">
              <a:solidFill>
                <a:schemeClr val="tx1"/>
              </a:solidFill>
              <a:latin typeface="Arial" pitchFamily="34" charset="0"/>
              <a:cs typeface="Arial" pitchFamily="34" charset="0"/>
            </a:endParaRPr>
          </a:p>
        </p:txBody>
      </p:sp>
      <p:sp>
        <p:nvSpPr>
          <p:cNvPr id="17" name="Скругленный прямоугольник 16"/>
          <p:cNvSpPr/>
          <p:nvPr/>
        </p:nvSpPr>
        <p:spPr>
          <a:xfrm>
            <a:off x="4071934" y="5786454"/>
            <a:ext cx="4572032" cy="714380"/>
          </a:xfrm>
          <a:prstGeom prst="roundRect">
            <a:avLst/>
          </a:prstGeom>
          <a:solidFill>
            <a:schemeClr val="bg1"/>
          </a:solidFill>
        </p:spPr>
        <p:style>
          <a:lnRef idx="2">
            <a:schemeClr val="accent1">
              <a:shade val="50000"/>
            </a:schemeClr>
          </a:lnRef>
          <a:fillRef idx="1001">
            <a:schemeClr val="lt2"/>
          </a:fillRef>
          <a:effectRef idx="0">
            <a:schemeClr val="accent1"/>
          </a:effectRef>
          <a:fontRef idx="minor">
            <a:schemeClr val="lt1"/>
          </a:fontRef>
        </p:style>
        <p:txBody>
          <a:bodyPr rtlCol="0" anchor="ctr"/>
          <a:lstStyle/>
          <a:p>
            <a:r>
              <a:rPr lang="kk-KZ" sz="1400" b="1" dirty="0" smtClean="0">
                <a:solidFill>
                  <a:schemeClr val="tx1"/>
                </a:solidFill>
                <a:latin typeface="Arial" pitchFamily="34" charset="0"/>
                <a:cs typeface="Arial" pitchFamily="34" charset="0"/>
              </a:rPr>
              <a:t>Ойлау деңгейлері:Білу,түсіну</a:t>
            </a:r>
            <a:r>
              <a:rPr lang="kk-KZ" sz="1400" b="1" dirty="0" smtClean="0">
                <a:solidFill>
                  <a:schemeClr val="tx1"/>
                </a:solidFill>
                <a:latin typeface="Arial" pitchFamily="34" charset="0"/>
                <a:cs typeface="Arial" pitchFamily="34" charset="0"/>
              </a:rPr>
              <a:t>, </a:t>
            </a:r>
            <a:r>
              <a:rPr lang="kk-KZ" sz="1400" b="1" dirty="0" smtClean="0">
                <a:solidFill>
                  <a:schemeClr val="tx1"/>
                </a:solidFill>
                <a:latin typeface="Arial" pitchFamily="34" charset="0"/>
                <a:cs typeface="Arial" pitchFamily="34" charset="0"/>
              </a:rPr>
              <a:t>қолдану</a:t>
            </a:r>
          </a:p>
          <a:p>
            <a:pPr algn="ctr"/>
            <a:r>
              <a:rPr lang="kk-KZ" sz="1400" b="1" dirty="0" smtClean="0">
                <a:solidFill>
                  <a:schemeClr val="tx1"/>
                </a:solidFill>
              </a:rPr>
              <a:t>Алдыңғы </a:t>
            </a:r>
            <a:r>
              <a:rPr lang="kk-KZ" sz="1400" b="1" dirty="0" smtClean="0">
                <a:solidFill>
                  <a:schemeClr val="tx1"/>
                </a:solidFill>
              </a:rPr>
              <a:t>білім</a:t>
            </a:r>
            <a:r>
              <a:rPr lang="kk-KZ" sz="1400" b="1" dirty="0" smtClean="0">
                <a:solidFill>
                  <a:schemeClr val="tx1"/>
                </a:solidFill>
                <a:latin typeface="Arial" pitchFamily="34" charset="0"/>
                <a:cs typeface="Arial" pitchFamily="34" charset="0"/>
              </a:rPr>
              <a:t>: </a:t>
            </a:r>
            <a:r>
              <a:rPr lang="kk-KZ" sz="1400" b="1" dirty="0" smtClean="0">
                <a:solidFill>
                  <a:schemeClr val="tx1"/>
                </a:solidFill>
                <a:latin typeface="Arial" pitchFamily="34" charset="0"/>
                <a:cs typeface="Arial" pitchFamily="34" charset="0"/>
              </a:rPr>
              <a:t>Теңсіздіктерді шешу. Теңдеулер жүйесін шешу.</a:t>
            </a:r>
            <a:endParaRPr lang="ru-RU" sz="1400" b="1" dirty="0">
              <a:solidFill>
                <a:schemeClr val="tx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с двумя скругленными противолежащими углами 5"/>
          <p:cNvSpPr/>
          <p:nvPr/>
        </p:nvSpPr>
        <p:spPr>
          <a:xfrm>
            <a:off x="887808" y="160813"/>
            <a:ext cx="8256192" cy="696419"/>
          </a:xfrm>
          <a:prstGeom prst="round2Diag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a:latin typeface="Arial" pitchFamily="34" charset="0"/>
              <a:cs typeface="Arial" pitchFamily="34" charset="0"/>
            </a:endParaRPr>
          </a:p>
        </p:txBody>
      </p:sp>
      <p:sp>
        <p:nvSpPr>
          <p:cNvPr id="2" name="TextBox 1"/>
          <p:cNvSpPr txBox="1"/>
          <p:nvPr/>
        </p:nvSpPr>
        <p:spPr>
          <a:xfrm>
            <a:off x="1521820" y="232253"/>
            <a:ext cx="7224168" cy="584775"/>
          </a:xfrm>
          <a:prstGeom prst="rect">
            <a:avLst/>
          </a:prstGeom>
        </p:spPr>
        <p:style>
          <a:lnRef idx="0">
            <a:scrgbClr r="0" g="0" b="0"/>
          </a:lnRef>
          <a:fillRef idx="1001">
            <a:schemeClr val="lt2"/>
          </a:fillRef>
          <a:effectRef idx="0">
            <a:scrgbClr r="0" g="0" b="0"/>
          </a:effectRef>
          <a:fontRef idx="major"/>
        </p:style>
        <p:txBody>
          <a:bodyPr wrap="square" rtlCol="0">
            <a:spAutoFit/>
          </a:bodyPr>
          <a:lstStyle/>
          <a:p>
            <a:pPr algn="ctr"/>
            <a:r>
              <a:rPr lang="kk-KZ" sz="3200" b="1" dirty="0" smtClean="0">
                <a:latin typeface="Arial" pitchFamily="34" charset="0"/>
                <a:cs typeface="Arial" pitchFamily="34" charset="0"/>
              </a:rPr>
              <a:t>Белсенді оку әдістері</a:t>
            </a:r>
            <a:endParaRPr lang="ru-RU" sz="3200" b="1" dirty="0">
              <a:latin typeface="Arial" pitchFamily="34" charset="0"/>
              <a:cs typeface="Arial" pitchFamily="34" charset="0"/>
            </a:endParaRPr>
          </a:p>
        </p:txBody>
      </p:sp>
      <p:sp>
        <p:nvSpPr>
          <p:cNvPr id="3" name="TextBox 2"/>
          <p:cNvSpPr txBox="1"/>
          <p:nvPr/>
        </p:nvSpPr>
        <p:spPr>
          <a:xfrm>
            <a:off x="1142976" y="4286256"/>
            <a:ext cx="8572528" cy="1569660"/>
          </a:xfrm>
          <a:prstGeom prst="rect">
            <a:avLst/>
          </a:prstGeom>
          <a:noFill/>
        </p:spPr>
        <p:txBody>
          <a:bodyPr wrap="square" rtlCol="0">
            <a:spAutoFit/>
          </a:bodyPr>
          <a:lstStyle/>
          <a:p>
            <a:pPr algn="just"/>
            <a:endParaRPr lang="ru-RU" sz="1200" b="1" dirty="0" smtClean="0">
              <a:solidFill>
                <a:srgbClr val="002060"/>
              </a:solidFill>
              <a:latin typeface="Arial" pitchFamily="34" charset="0"/>
              <a:cs typeface="Arial" pitchFamily="34" charset="0"/>
            </a:endParaRPr>
          </a:p>
          <a:p>
            <a:pPr algn="just"/>
            <a:endParaRPr lang="ru-RU" sz="1200" b="1" dirty="0" smtClean="0">
              <a:solidFill>
                <a:srgbClr val="002060"/>
              </a:solidFill>
              <a:latin typeface="Arial" pitchFamily="34" charset="0"/>
              <a:cs typeface="Arial" pitchFamily="34" charset="0"/>
            </a:endParaRPr>
          </a:p>
          <a:p>
            <a:pPr algn="just"/>
            <a:endParaRPr lang="ru-RU" sz="1200" b="1" dirty="0" smtClean="0">
              <a:solidFill>
                <a:srgbClr val="002060"/>
              </a:solidFill>
              <a:latin typeface="Arial" pitchFamily="34" charset="0"/>
              <a:cs typeface="Arial" pitchFamily="34" charset="0"/>
            </a:endParaRPr>
          </a:p>
          <a:p>
            <a:pPr algn="just"/>
            <a:endParaRPr lang="ru-RU" sz="1200" b="1" dirty="0" smtClean="0">
              <a:solidFill>
                <a:srgbClr val="002060"/>
              </a:solidFill>
              <a:latin typeface="Arial" pitchFamily="34" charset="0"/>
              <a:cs typeface="Arial" pitchFamily="34" charset="0"/>
            </a:endParaRPr>
          </a:p>
          <a:p>
            <a:pPr algn="just"/>
            <a:endParaRPr lang="ru-RU" sz="1200" b="1" dirty="0" smtClean="0">
              <a:solidFill>
                <a:srgbClr val="002060"/>
              </a:solidFill>
              <a:latin typeface="Arial" pitchFamily="34" charset="0"/>
              <a:cs typeface="Arial" pitchFamily="34" charset="0"/>
            </a:endParaRPr>
          </a:p>
          <a:p>
            <a:pPr algn="just"/>
            <a:endParaRPr lang="ru-RU" sz="1200" b="1" dirty="0" smtClean="0">
              <a:solidFill>
                <a:srgbClr val="002060"/>
              </a:solidFill>
              <a:latin typeface="Arial" pitchFamily="34" charset="0"/>
              <a:cs typeface="Arial" pitchFamily="34" charset="0"/>
            </a:endParaRPr>
          </a:p>
          <a:p>
            <a:pPr algn="just"/>
            <a:endParaRPr lang="ru-RU" sz="1200" b="1" dirty="0" smtClean="0">
              <a:solidFill>
                <a:srgbClr val="002060"/>
              </a:solidFill>
              <a:latin typeface="Arial" pitchFamily="34" charset="0"/>
              <a:cs typeface="Arial" pitchFamily="34" charset="0"/>
            </a:endParaRPr>
          </a:p>
          <a:p>
            <a:pPr algn="just"/>
            <a:r>
              <a:rPr lang="kk-KZ" sz="1200" b="1" dirty="0" smtClean="0">
                <a:solidFill>
                  <a:srgbClr val="002060"/>
                </a:solidFill>
                <a:latin typeface="Arial" pitchFamily="34" charset="0"/>
                <a:cs typeface="Arial" pitchFamily="34" charset="0"/>
              </a:rPr>
              <a:t> </a:t>
            </a:r>
            <a:endParaRPr lang="ru-RU" sz="1200" b="1" dirty="0">
              <a:solidFill>
                <a:srgbClr val="002060"/>
              </a:solidFill>
              <a:latin typeface="Arial" pitchFamily="34" charset="0"/>
              <a:cs typeface="Arial" pitchFamily="34" charset="0"/>
            </a:endParaRPr>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3" name="Скругленный прямоугольник 12"/>
          <p:cNvSpPr/>
          <p:nvPr/>
        </p:nvSpPr>
        <p:spPr>
          <a:xfrm>
            <a:off x="500034" y="1071546"/>
            <a:ext cx="4643470" cy="5500726"/>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lvl="0"/>
            <a:r>
              <a:rPr lang="en-US" sz="1600" dirty="0" smtClean="0">
                <a:solidFill>
                  <a:schemeClr val="tx1"/>
                </a:solidFill>
                <a:latin typeface="Arial" pitchFamily="34" charset="0"/>
                <a:cs typeface="Arial" pitchFamily="34" charset="0"/>
              </a:rPr>
              <a:t>IDEAL</a:t>
            </a:r>
            <a:r>
              <a:rPr lang="kk-KZ" sz="1600" dirty="0" smtClean="0">
                <a:solidFill>
                  <a:schemeClr val="tx1"/>
                </a:solidFill>
                <a:latin typeface="Arial" pitchFamily="34" charset="0"/>
                <a:cs typeface="Arial" pitchFamily="34" charset="0"/>
              </a:rPr>
              <a:t> әдісі</a:t>
            </a:r>
          </a:p>
          <a:p>
            <a:pPr lvl="0"/>
            <a:r>
              <a:rPr lang="kk-KZ" sz="1600" dirty="0" smtClean="0">
                <a:solidFill>
                  <a:schemeClr val="tx1"/>
                </a:solidFill>
                <a:latin typeface="Arial" pitchFamily="34" charset="0"/>
                <a:cs typeface="Arial" pitchFamily="34" charset="0"/>
              </a:rPr>
              <a:t>Сабақтың басынан аяғына дейін </a:t>
            </a:r>
            <a:r>
              <a:rPr lang="en-US" sz="1600" dirty="0" smtClean="0">
                <a:solidFill>
                  <a:schemeClr val="tx1"/>
                </a:solidFill>
                <a:latin typeface="Arial" pitchFamily="34" charset="0"/>
                <a:cs typeface="Arial" pitchFamily="34" charset="0"/>
              </a:rPr>
              <a:t>IDEAL</a:t>
            </a:r>
            <a:r>
              <a:rPr lang="kk-KZ" sz="1600" dirty="0" smtClean="0">
                <a:solidFill>
                  <a:schemeClr val="tx1"/>
                </a:solidFill>
                <a:latin typeface="Arial" pitchFamily="34" charset="0"/>
                <a:cs typeface="Arial" pitchFamily="34" charset="0"/>
              </a:rPr>
              <a:t> әдісіне құрылған. </a:t>
            </a:r>
          </a:p>
          <a:p>
            <a:r>
              <a:rPr lang="en-US" sz="1600" dirty="0" smtClean="0">
                <a:solidFill>
                  <a:schemeClr val="tx1"/>
                </a:solidFill>
                <a:latin typeface="Arial" pitchFamily="34" charset="0"/>
                <a:cs typeface="Arial" pitchFamily="34" charset="0"/>
              </a:rPr>
              <a:t>I</a:t>
            </a:r>
            <a:r>
              <a:rPr lang="kk-KZ" sz="1600" dirty="0" smtClean="0">
                <a:solidFill>
                  <a:schemeClr val="tx1"/>
                </a:solidFill>
                <a:latin typeface="Arial" pitchFamily="34" charset="0"/>
                <a:cs typeface="Arial" pitchFamily="34" charset="0"/>
              </a:rPr>
              <a:t>,</a:t>
            </a:r>
            <a:r>
              <a:rPr lang="en-US" sz="1600" dirty="0" smtClean="0">
                <a:solidFill>
                  <a:schemeClr val="tx1"/>
                </a:solidFill>
                <a:latin typeface="Arial" pitchFamily="34" charset="0"/>
                <a:cs typeface="Arial" pitchFamily="34" charset="0"/>
              </a:rPr>
              <a:t>D</a:t>
            </a:r>
            <a:r>
              <a:rPr lang="kk-KZ" sz="1600" dirty="0" smtClean="0">
                <a:solidFill>
                  <a:schemeClr val="tx1"/>
                </a:solidFill>
                <a:latin typeface="Arial" pitchFamily="34" charset="0"/>
                <a:cs typeface="Arial" pitchFamily="34" charset="0"/>
              </a:rPr>
              <a:t> бөлімінде ақпаратпен жұмыс жасалып, проблема анықталады. Толық квадрат теңсіздік пен сызықтық теңсіздік арқылы берілген жүйені шешу</a:t>
            </a:r>
            <a:endParaRPr lang="ru-RU" sz="1600" dirty="0" smtClean="0">
              <a:solidFill>
                <a:schemeClr val="tx1"/>
              </a:solidFill>
              <a:latin typeface="Arial" pitchFamily="34" charset="0"/>
              <a:cs typeface="Arial" pitchFamily="34" charset="0"/>
            </a:endParaRPr>
          </a:p>
          <a:p>
            <a:r>
              <a:rPr lang="kk-KZ" sz="1600" dirty="0" smtClean="0">
                <a:solidFill>
                  <a:schemeClr val="tx1"/>
                </a:solidFill>
                <a:latin typeface="Arial" pitchFamily="34" charset="0"/>
                <a:cs typeface="Arial" pitchFamily="34" charset="0"/>
              </a:rPr>
              <a:t> </a:t>
            </a:r>
            <a:r>
              <a:rPr lang="kk-KZ" sz="1600" dirty="0" smtClean="0">
                <a:solidFill>
                  <a:schemeClr val="tx1"/>
                </a:solidFill>
                <a:latin typeface="Arial" pitchFamily="34" charset="0"/>
                <a:cs typeface="Arial" pitchFamily="34" charset="0"/>
              </a:rPr>
              <a:t>Алгоритмі көрсетіліп,</a:t>
            </a:r>
            <a:endParaRPr lang="ru-RU" sz="1600" dirty="0" smtClean="0">
              <a:solidFill>
                <a:schemeClr val="tx1"/>
              </a:solidFill>
              <a:latin typeface="Arial" pitchFamily="34" charset="0"/>
              <a:cs typeface="Arial" pitchFamily="34" charset="0"/>
            </a:endParaRPr>
          </a:p>
          <a:p>
            <a:pPr lvl="0"/>
            <a:r>
              <a:rPr lang="kk-KZ" sz="1600" dirty="0" smtClean="0">
                <a:solidFill>
                  <a:schemeClr val="tx1"/>
                </a:solidFill>
                <a:latin typeface="Arial" pitchFamily="34" charset="0"/>
                <a:cs typeface="Arial" pitchFamily="34" charset="0"/>
              </a:rPr>
              <a:t>Алдыңғы білім бойынша бұл алгаритмді оқушылар біледі. Осы алгаритм теңсіздік жүйелерін шешуде өзгере ма</a:t>
            </a:r>
            <a:r>
              <a:rPr lang="kk-KZ" sz="1600" dirty="0" smtClean="0">
                <a:solidFill>
                  <a:schemeClr val="tx1"/>
                </a:solidFill>
                <a:latin typeface="Arial" pitchFamily="34" charset="0"/>
                <a:cs typeface="Arial" pitchFamily="34" charset="0"/>
              </a:rPr>
              <a:t>? Деген пробелмалық </a:t>
            </a:r>
            <a:r>
              <a:rPr lang="kk-KZ" sz="1600" dirty="0" smtClean="0">
                <a:solidFill>
                  <a:schemeClr val="tx1"/>
                </a:solidFill>
                <a:latin typeface="Arial" pitchFamily="34" charset="0"/>
                <a:cs typeface="Arial" pitchFamily="34" charset="0"/>
              </a:rPr>
              <a:t>сұрақ туады</a:t>
            </a:r>
          </a:p>
          <a:p>
            <a:r>
              <a:rPr lang="en-US" sz="1600" dirty="0" smtClean="0">
                <a:solidFill>
                  <a:schemeClr val="tx1"/>
                </a:solidFill>
                <a:latin typeface="Arial" pitchFamily="34" charset="0"/>
                <a:cs typeface="Arial" pitchFamily="34" charset="0"/>
              </a:rPr>
              <a:t>E</a:t>
            </a:r>
            <a:r>
              <a:rPr lang="kk-KZ" sz="1600" dirty="0" smtClean="0">
                <a:solidFill>
                  <a:schemeClr val="tx1"/>
                </a:solidFill>
                <a:latin typeface="Arial" pitchFamily="34" charset="0"/>
                <a:cs typeface="Arial" pitchFamily="34" charset="0"/>
              </a:rPr>
              <a:t> бөлімінде </a:t>
            </a:r>
            <a:r>
              <a:rPr lang="kk-KZ" sz="1600" b="1" dirty="0" smtClean="0">
                <a:solidFill>
                  <a:schemeClr val="tx1"/>
                </a:solidFill>
                <a:latin typeface="Arial" pitchFamily="34" charset="0"/>
                <a:cs typeface="Arial" pitchFamily="34" charset="0"/>
              </a:rPr>
              <a:t>Bilimland </a:t>
            </a:r>
            <a:r>
              <a:rPr lang="kk-KZ" sz="1600" dirty="0" smtClean="0">
                <a:solidFill>
                  <a:schemeClr val="tx1"/>
                </a:solidFill>
                <a:latin typeface="Arial" pitchFamily="34" charset="0"/>
                <a:cs typeface="Arial" pitchFamily="34" charset="0"/>
              </a:rPr>
              <a:t>ақпараттық ресурс арқылы жаңа   </a:t>
            </a:r>
            <a:r>
              <a:rPr lang="kk-KZ" sz="1600" dirty="0" smtClean="0">
                <a:solidFill>
                  <a:schemeClr val="tx1"/>
                </a:solidFill>
                <a:latin typeface="Arial" pitchFamily="34" charset="0"/>
                <a:cs typeface="Arial" pitchFamily="34" charset="0"/>
              </a:rPr>
              <a:t>тақырыпты </a:t>
            </a:r>
            <a:r>
              <a:rPr lang="kk-KZ" sz="1600" dirty="0" smtClean="0">
                <a:solidFill>
                  <a:schemeClr val="tx1"/>
                </a:solidFill>
                <a:latin typeface="Arial" pitchFamily="34" charset="0"/>
                <a:cs typeface="Arial" pitchFamily="34" charset="0"/>
              </a:rPr>
              <a:t>ашатын бейнеролик көріп, өз ойларын,  </a:t>
            </a:r>
            <a:r>
              <a:rPr lang="kk-KZ" sz="1600" dirty="0" smtClean="0">
                <a:solidFill>
                  <a:schemeClr val="tx1"/>
                </a:solidFill>
                <a:latin typeface="Arial" pitchFamily="34" charset="0"/>
                <a:cs typeface="Arial" pitchFamily="34" charset="0"/>
              </a:rPr>
              <a:t>идеяларын </a:t>
            </a:r>
            <a:r>
              <a:rPr lang="kk-KZ" sz="1600" dirty="0" smtClean="0">
                <a:solidFill>
                  <a:schemeClr val="tx1"/>
                </a:solidFill>
                <a:latin typeface="Arial" pitchFamily="34" charset="0"/>
                <a:cs typeface="Arial" pitchFamily="34" charset="0"/>
              </a:rPr>
              <a:t>және есепті шығару жолдарын алады</a:t>
            </a:r>
            <a:r>
              <a:rPr lang="kk-KZ" sz="1600" dirty="0" smtClean="0">
                <a:solidFill>
                  <a:schemeClr val="tx1"/>
                </a:solidFill>
                <a:latin typeface="Arial" pitchFamily="34" charset="0"/>
                <a:cs typeface="Arial" pitchFamily="34" charset="0"/>
              </a:rPr>
              <a:t>.</a:t>
            </a:r>
            <a:endParaRPr lang="kk-KZ" sz="1600" dirty="0" smtClean="0">
              <a:solidFill>
                <a:schemeClr val="tx1"/>
              </a:solidFill>
              <a:latin typeface="Arial" pitchFamily="34" charset="0"/>
              <a:cs typeface="Arial" pitchFamily="34" charset="0"/>
            </a:endParaRPr>
          </a:p>
          <a:p>
            <a:r>
              <a:rPr lang="en-US" sz="1600" dirty="0" smtClean="0">
                <a:solidFill>
                  <a:schemeClr val="tx1"/>
                </a:solidFill>
                <a:latin typeface="Arial" pitchFamily="34" charset="0"/>
                <a:cs typeface="Arial" pitchFamily="34" charset="0"/>
              </a:rPr>
              <a:t>A</a:t>
            </a:r>
            <a:r>
              <a:rPr lang="kk-KZ" sz="1600" dirty="0" smtClean="0">
                <a:solidFill>
                  <a:schemeClr val="tx1"/>
                </a:solidFill>
                <a:latin typeface="Arial" pitchFamily="34" charset="0"/>
                <a:cs typeface="Arial" pitchFamily="34" charset="0"/>
              </a:rPr>
              <a:t> бөлімінде жұптық жұмыс </a:t>
            </a:r>
            <a:r>
              <a:rPr lang="kk-KZ" sz="1600" b="1" dirty="0" smtClean="0">
                <a:solidFill>
                  <a:schemeClr val="tx1"/>
                </a:solidFill>
                <a:latin typeface="Arial" pitchFamily="34" charset="0"/>
                <a:cs typeface="Arial" pitchFamily="34" charset="0"/>
              </a:rPr>
              <a:t>«Көршіңмен талқыла» әдісі</a:t>
            </a:r>
            <a:r>
              <a:rPr lang="kk-KZ" sz="1600" dirty="0" smtClean="0">
                <a:solidFill>
                  <a:schemeClr val="tx1"/>
                </a:solidFill>
                <a:latin typeface="Arial" pitchFamily="34" charset="0"/>
                <a:cs typeface="Arial" pitchFamily="34" charset="0"/>
              </a:rPr>
              <a:t>: арқылы есептер шығарылады.</a:t>
            </a:r>
            <a:endParaRPr lang="kk-KZ" sz="1600" dirty="0" smtClean="0">
              <a:solidFill>
                <a:schemeClr val="tx1"/>
              </a:solidFill>
              <a:latin typeface="Arial" pitchFamily="34" charset="0"/>
              <a:cs typeface="Arial" pitchFamily="34" charset="0"/>
            </a:endParaRPr>
          </a:p>
          <a:p>
            <a:pPr lvl="0"/>
            <a:r>
              <a:rPr lang="en-US" sz="1600" dirty="0" smtClean="0">
                <a:solidFill>
                  <a:schemeClr val="tx1"/>
                </a:solidFill>
                <a:latin typeface="Arial" pitchFamily="34" charset="0"/>
                <a:cs typeface="Arial" pitchFamily="34" charset="0"/>
              </a:rPr>
              <a:t>L</a:t>
            </a:r>
            <a:r>
              <a:rPr lang="kk-KZ" sz="1600" dirty="0" smtClean="0">
                <a:solidFill>
                  <a:schemeClr val="tx1"/>
                </a:solidFill>
                <a:latin typeface="Arial" pitchFamily="34" charset="0"/>
                <a:cs typeface="Arial" pitchFamily="34" charset="0"/>
              </a:rPr>
              <a:t>- қалыптастырушы бағалау алынады</a:t>
            </a:r>
          </a:p>
          <a:p>
            <a:pPr algn="ctr"/>
            <a:endParaRPr lang="ru-RU" dirty="0">
              <a:solidFill>
                <a:schemeClr val="tx1"/>
              </a:solidFill>
            </a:endParaRPr>
          </a:p>
        </p:txBody>
      </p:sp>
      <p:sp>
        <p:nvSpPr>
          <p:cNvPr id="22" name="Скругленный прямоугольник 21"/>
          <p:cNvSpPr/>
          <p:nvPr/>
        </p:nvSpPr>
        <p:spPr>
          <a:xfrm>
            <a:off x="5357818" y="2857496"/>
            <a:ext cx="3571900" cy="3643338"/>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r>
              <a:rPr lang="kk-KZ" b="1" i="1" dirty="0" smtClean="0">
                <a:solidFill>
                  <a:schemeClr val="tx1"/>
                </a:solidFill>
                <a:latin typeface="Arial" pitchFamily="34" charset="0"/>
                <a:cs typeface="Arial" pitchFamily="34" charset="0"/>
              </a:rPr>
              <a:t>Корытынды «5-5-1» әдісі арқылы оқушылар қорытындылайды.</a:t>
            </a:r>
            <a:endParaRPr lang="ru-RU" dirty="0" smtClean="0">
              <a:solidFill>
                <a:schemeClr val="tx1"/>
              </a:solidFill>
              <a:latin typeface="Arial" pitchFamily="34" charset="0"/>
              <a:cs typeface="Arial" pitchFamily="34" charset="0"/>
            </a:endParaRPr>
          </a:p>
          <a:p>
            <a:r>
              <a:rPr lang="kk-KZ" b="1" dirty="0" smtClean="0">
                <a:solidFill>
                  <a:schemeClr val="tx1"/>
                </a:solidFill>
                <a:latin typeface="Arial" pitchFamily="34" charset="0"/>
                <a:cs typeface="Arial" pitchFamily="34" charset="0"/>
              </a:rPr>
              <a:t>    </a:t>
            </a:r>
            <a:r>
              <a:rPr lang="kk-KZ" dirty="0" smtClean="0">
                <a:solidFill>
                  <a:schemeClr val="tx1"/>
                </a:solidFill>
                <a:latin typeface="Arial" pitchFamily="34" charset="0"/>
                <a:cs typeface="Arial" pitchFamily="34" charset="0"/>
              </a:rPr>
              <a:t>Оқушылар сабақ кезінде нені меңгергендері жайлы 3 сөйлем жазады. Одан кейін сол 3 сөйлемді 3 сөзге дейін қысқартады. Соңында 3 сөзді 1 сөзге қысқартады. Оқушылар өздерінің түйінді сөзін бүкіл сыныппен бөліседі:</a:t>
            </a:r>
            <a:endParaRPr lang="ru-RU" dirty="0" smtClean="0">
              <a:solidFill>
                <a:schemeClr val="tx1"/>
              </a:solidFill>
              <a:latin typeface="Arial" pitchFamily="34" charset="0"/>
              <a:cs typeface="Arial" pitchFamily="34" charset="0"/>
            </a:endParaRPr>
          </a:p>
          <a:p>
            <a:pPr algn="ctr"/>
            <a:endParaRPr lang="ru-RU" dirty="0">
              <a:solidFill>
                <a:schemeClr val="tx1"/>
              </a:solidFill>
              <a:latin typeface="Arial" pitchFamily="34" charset="0"/>
              <a:cs typeface="Arial" pitchFamily="34" charset="0"/>
            </a:endParaRPr>
          </a:p>
        </p:txBody>
      </p:sp>
      <p:sp>
        <p:nvSpPr>
          <p:cNvPr id="23" name="Скругленный прямоугольник 22"/>
          <p:cNvSpPr/>
          <p:nvPr/>
        </p:nvSpPr>
        <p:spPr>
          <a:xfrm>
            <a:off x="5357818" y="1071546"/>
            <a:ext cx="3571900" cy="1571636"/>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r>
              <a:rPr lang="kk-KZ" dirty="0" smtClean="0">
                <a:solidFill>
                  <a:schemeClr val="tx1"/>
                </a:solidFill>
              </a:rPr>
              <a:t>«Т» әдісі </a:t>
            </a:r>
            <a:r>
              <a:rPr lang="kk-KZ" dirty="0" smtClean="0">
                <a:solidFill>
                  <a:schemeClr val="tx1"/>
                </a:solidFill>
              </a:rPr>
              <a:t>арқылы проблемалық </a:t>
            </a:r>
            <a:r>
              <a:rPr lang="kk-KZ" dirty="0" smtClean="0">
                <a:solidFill>
                  <a:schemeClr val="tx1"/>
                </a:solidFill>
              </a:rPr>
              <a:t>сұрақ </a:t>
            </a:r>
            <a:r>
              <a:rPr lang="kk-KZ" dirty="0" smtClean="0">
                <a:solidFill>
                  <a:schemeClr val="tx1"/>
                </a:solidFill>
              </a:rPr>
              <a:t>беріліп,  </a:t>
            </a:r>
            <a:r>
              <a:rPr lang="kk-KZ" dirty="0" smtClean="0">
                <a:solidFill>
                  <a:schemeClr val="tx1"/>
                </a:solidFill>
              </a:rPr>
              <a:t>теңсіздіктерді қалай шешетінін анықтайды?</a:t>
            </a:r>
            <a:endParaRPr lang="ru-RU" dirty="0" smtClean="0">
              <a:solidFill>
                <a:schemeClr val="tx1"/>
              </a:solidFill>
              <a:latin typeface="Arial" pitchFamily="34" charset="0"/>
              <a:cs typeface="Arial" pitchFamily="34" charset="0"/>
            </a:endParaRPr>
          </a:p>
          <a:p>
            <a:pPr algn="ctr"/>
            <a:endParaRPr lang="ru-RU" dirty="0">
              <a:solidFill>
                <a:schemeClr val="tx1"/>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Блок-схема: перфолента 4"/>
          <p:cNvSpPr/>
          <p:nvPr/>
        </p:nvSpPr>
        <p:spPr>
          <a:xfrm>
            <a:off x="1214414" y="214290"/>
            <a:ext cx="7215238" cy="928694"/>
          </a:xfrm>
          <a:prstGeom prst="flowChartPunchedTap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3571868" y="428604"/>
            <a:ext cx="2783711" cy="461665"/>
          </a:xfrm>
          <a:prstGeom prst="rect">
            <a:avLst/>
          </a:prstGeom>
          <a:noFill/>
        </p:spPr>
        <p:txBody>
          <a:bodyPr wrap="none" rtlCol="0">
            <a:spAutoFit/>
          </a:bodyPr>
          <a:lstStyle/>
          <a:p>
            <a:r>
              <a:rPr lang="kk-KZ" sz="2400" b="1" dirty="0" smtClean="0">
                <a:latin typeface="Arial" pitchFamily="34" charset="0"/>
                <a:cs typeface="Arial" pitchFamily="34" charset="0"/>
              </a:rPr>
              <a:t>Саралау әдістері</a:t>
            </a:r>
            <a:endParaRPr lang="ru-RU" sz="2400" b="1" dirty="0">
              <a:latin typeface="Arial" pitchFamily="34" charset="0"/>
              <a:cs typeface="Arial" pitchFamily="34" charset="0"/>
            </a:endParaRPr>
          </a:p>
        </p:txBody>
      </p:sp>
      <p:sp>
        <p:nvSpPr>
          <p:cNvPr id="4" name="Скругленный прямоугольник 3"/>
          <p:cNvSpPr/>
          <p:nvPr/>
        </p:nvSpPr>
        <p:spPr>
          <a:xfrm>
            <a:off x="500034" y="1428736"/>
            <a:ext cx="8286808" cy="50006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dirty="0" smtClean="0">
                <a:solidFill>
                  <a:schemeClr val="tx1"/>
                </a:solidFill>
                <a:latin typeface="Arial" pitchFamily="34" charset="0"/>
                <a:cs typeface="Arial" pitchFamily="34" charset="0"/>
              </a:rPr>
              <a:t>1-тапсырма«Дерек көздер  сараланды:</a:t>
            </a:r>
            <a:endParaRPr lang="ru-RU" sz="2400" dirty="0" smtClean="0">
              <a:solidFill>
                <a:schemeClr val="tx1"/>
              </a:solidFill>
              <a:latin typeface="Arial" pitchFamily="34" charset="0"/>
              <a:cs typeface="Arial" pitchFamily="34" charset="0"/>
            </a:endParaRPr>
          </a:p>
          <a:p>
            <a:r>
              <a:rPr lang="kk-KZ" sz="2400" dirty="0" smtClean="0">
                <a:solidFill>
                  <a:schemeClr val="tx1"/>
                </a:solidFill>
                <a:latin typeface="Arial" pitchFamily="34" charset="0"/>
                <a:cs typeface="Arial" pitchFamily="34" charset="0"/>
              </a:rPr>
              <a:t>Жаңа ақпаратты түрлендіру үшін топтық , жұптық жұмыстар жүргізу жоспарланды. Бірінші оқу мақсатына 6 сағат берілгендіктен бірінші сабағына А,В деңгейіндегі есептер алынады.</a:t>
            </a:r>
            <a:endParaRPr lang="ru-RU" sz="2400" dirty="0" smtClean="0">
              <a:solidFill>
                <a:schemeClr val="tx1"/>
              </a:solidFill>
              <a:latin typeface="Arial" pitchFamily="34" charset="0"/>
              <a:cs typeface="Arial" pitchFamily="34" charset="0"/>
            </a:endParaRPr>
          </a:p>
          <a:p>
            <a:r>
              <a:rPr lang="kk-KZ" sz="2400" dirty="0" smtClean="0">
                <a:solidFill>
                  <a:schemeClr val="tx1"/>
                </a:solidFill>
                <a:latin typeface="Arial" pitchFamily="34" charset="0"/>
                <a:cs typeface="Arial" pitchFamily="34" charset="0"/>
              </a:rPr>
              <a:t>№5,40 В тобының есебі болғандықтан күрделілігіне қарай топтың жұмысқа жоспарланды. Көмек қажет ететін оқушылардың бір топта болмауын ескере отырып, құрылымдалған топ құрылды.</a:t>
            </a:r>
            <a:endParaRPr lang="ru-RU" sz="2400" dirty="0" smtClean="0">
              <a:solidFill>
                <a:schemeClr val="tx1"/>
              </a:solidFill>
              <a:latin typeface="Arial" pitchFamily="34" charset="0"/>
              <a:cs typeface="Arial" pitchFamily="34" charset="0"/>
            </a:endParaRPr>
          </a:p>
          <a:p>
            <a:r>
              <a:rPr lang="kk-KZ" sz="2400" dirty="0" smtClean="0">
                <a:solidFill>
                  <a:schemeClr val="tx1"/>
                </a:solidFill>
                <a:latin typeface="Arial" pitchFamily="34" charset="0"/>
                <a:cs typeface="Arial" pitchFamily="34" charset="0"/>
              </a:rPr>
              <a:t>Қарқын. Қалыптастырушы бағалауды жылдам  орындап болған оқушы оқулықтан  В деңгейіндегі 5.43 есепті беруді жоспарладым.</a:t>
            </a:r>
            <a:endParaRPr lang="ru-RU" sz="2400" dirty="0">
              <a:solidFill>
                <a:schemeClr val="tx1"/>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Блок-схема: перфолента 4"/>
          <p:cNvSpPr/>
          <p:nvPr/>
        </p:nvSpPr>
        <p:spPr>
          <a:xfrm>
            <a:off x="500034" y="214290"/>
            <a:ext cx="7786742" cy="857256"/>
          </a:xfrm>
          <a:prstGeom prst="flowChartPunchedTap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2285984" y="428604"/>
            <a:ext cx="5626303" cy="461665"/>
          </a:xfrm>
          <a:prstGeom prst="rect">
            <a:avLst/>
          </a:prstGeom>
          <a:noFill/>
        </p:spPr>
        <p:txBody>
          <a:bodyPr wrap="square" rtlCol="0">
            <a:spAutoFit/>
          </a:bodyPr>
          <a:lstStyle/>
          <a:p>
            <a:r>
              <a:rPr lang="ru-RU" sz="2400" b="1" dirty="0" err="1" smtClean="0">
                <a:latin typeface="Arial" pitchFamily="34" charset="0"/>
                <a:cs typeface="Arial" pitchFamily="34" charset="0"/>
              </a:rPr>
              <a:t>Қалыптастырушы </a:t>
            </a:r>
            <a:r>
              <a:rPr lang="ru-RU" sz="2400" b="1" dirty="0" err="1" smtClean="0">
                <a:latin typeface="Arial" pitchFamily="34" charset="0"/>
                <a:cs typeface="Arial" pitchFamily="34" charset="0"/>
              </a:rPr>
              <a:t>бағалау</a:t>
            </a:r>
            <a:r>
              <a:rPr lang="ru-RU" sz="2400" b="1" dirty="0" smtClean="0">
                <a:latin typeface="Arial" pitchFamily="34" charset="0"/>
                <a:cs typeface="Arial" pitchFamily="34" charset="0"/>
              </a:rPr>
              <a:t> </a:t>
            </a:r>
            <a:endParaRPr lang="ru-RU" sz="2400" b="1" dirty="0">
              <a:latin typeface="Arial" pitchFamily="34" charset="0"/>
              <a:cs typeface="Arial" pitchFamily="34" charset="0"/>
            </a:endParaRPr>
          </a:p>
        </p:txBody>
      </p:sp>
      <p:sp>
        <p:nvSpPr>
          <p:cNvPr id="4" name="Скругленный прямоугольник 3"/>
          <p:cNvSpPr/>
          <p:nvPr/>
        </p:nvSpPr>
        <p:spPr>
          <a:xfrm>
            <a:off x="5072066" y="1071546"/>
            <a:ext cx="3643338" cy="578645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k-KZ" sz="1200" dirty="0" smtClean="0">
              <a:solidFill>
                <a:schemeClr val="tx1"/>
              </a:solidFill>
              <a:latin typeface="Arial" pitchFamily="34" charset="0"/>
              <a:cs typeface="Arial" pitchFamily="34" charset="0"/>
            </a:endParaRPr>
          </a:p>
          <a:p>
            <a:pPr algn="just"/>
            <a:endParaRPr lang="kk-KZ" sz="1200" dirty="0" smtClean="0">
              <a:solidFill>
                <a:schemeClr val="tx1"/>
              </a:solidFill>
              <a:latin typeface="Arial" pitchFamily="34" charset="0"/>
              <a:cs typeface="Arial" pitchFamily="34" charset="0"/>
            </a:endParaRPr>
          </a:p>
          <a:p>
            <a:r>
              <a:rPr lang="kk-KZ" sz="1600" b="1" dirty="0" smtClean="0">
                <a:solidFill>
                  <a:schemeClr val="tx1"/>
                </a:solidFill>
                <a:latin typeface="Arial" pitchFamily="34" charset="0"/>
                <a:cs typeface="Arial" pitchFamily="34" charset="0"/>
              </a:rPr>
              <a:t>«</a:t>
            </a:r>
            <a:r>
              <a:rPr lang="kk-KZ" sz="1600" b="1" dirty="0" smtClean="0">
                <a:solidFill>
                  <a:schemeClr val="tx1"/>
                </a:solidFill>
                <a:latin typeface="Arial" pitchFamily="34" charset="0"/>
                <a:cs typeface="Arial" pitchFamily="34" charset="0"/>
              </a:rPr>
              <a:t>Т» кестесі әдісінде мұғалімнің мадақтау арқылы бағаланады. Уақытты тиімді пайдалану мақсатында үй тапсырмасы жұптық жұмыс әдісімен тексерілді. Бүкіл сынып орындайтын қалыптастырушы бағалау жұмысында тапсырмалардың барлығы бір оқу мақсатын анықтайтындықтан дескриптор пайдаланылады, дескриптор арқылы  өзін – өзі бағалау жүргізіледі.</a:t>
            </a:r>
            <a:endParaRPr lang="ru-RU" sz="1600" b="1" dirty="0" smtClean="0">
              <a:solidFill>
                <a:schemeClr val="tx1"/>
              </a:solidFill>
              <a:latin typeface="Arial" pitchFamily="34" charset="0"/>
              <a:cs typeface="Arial" pitchFamily="34" charset="0"/>
            </a:endParaRPr>
          </a:p>
          <a:p>
            <a:r>
              <a:rPr lang="kk-KZ" sz="1600" b="1" dirty="0" smtClean="0">
                <a:solidFill>
                  <a:schemeClr val="tx1"/>
                </a:solidFill>
                <a:latin typeface="Arial" pitchFamily="34" charset="0"/>
                <a:cs typeface="Arial" pitchFamily="34" charset="0"/>
              </a:rPr>
              <a:t> «Көршіңмен талқыла» әдісі кезінде оқушылар өзара медальдармен бағаланады. Сабаққа белсене араласқан, сұрақтарға дұрыс жауап берген оқушыларға </a:t>
            </a:r>
            <a:r>
              <a:rPr lang="kk-KZ" sz="1600" b="1" dirty="0" smtClean="0">
                <a:solidFill>
                  <a:schemeClr val="tx1"/>
                </a:solidFill>
                <a:latin typeface="Arial" pitchFamily="34" charset="0"/>
                <a:cs typeface="Arial" pitchFamily="34" charset="0"/>
              </a:rPr>
              <a:t>ынталандырушы және жігерлендіруші </a:t>
            </a:r>
            <a:r>
              <a:rPr lang="kk-KZ" sz="1600" b="1" dirty="0" smtClean="0">
                <a:solidFill>
                  <a:schemeClr val="tx1"/>
                </a:solidFill>
                <a:latin typeface="Arial" pitchFamily="34" charset="0"/>
                <a:cs typeface="Arial" pitchFamily="34" charset="0"/>
              </a:rPr>
              <a:t>бағалаулар жүргізіледі.</a:t>
            </a:r>
            <a:endParaRPr lang="ru-RU" sz="1600" b="1" dirty="0" smtClean="0">
              <a:solidFill>
                <a:schemeClr val="tx1"/>
              </a:solidFill>
              <a:latin typeface="Arial" pitchFamily="34" charset="0"/>
              <a:cs typeface="Arial" pitchFamily="34" charset="0"/>
            </a:endParaRPr>
          </a:p>
          <a:p>
            <a:pPr algn="just"/>
            <a:endParaRPr lang="kk-KZ" sz="1200" dirty="0" smtClean="0">
              <a:solidFill>
                <a:schemeClr val="tx1"/>
              </a:solidFill>
              <a:latin typeface="Arial" pitchFamily="34" charset="0"/>
              <a:cs typeface="Arial" pitchFamily="34" charset="0"/>
            </a:endParaRP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3" name="Picture 2"/>
          <p:cNvPicPr>
            <a:picLocks noChangeAspect="1" noChangeArrowheads="1"/>
          </p:cNvPicPr>
          <p:nvPr/>
        </p:nvPicPr>
        <p:blipFill>
          <a:blip r:embed="rId2"/>
          <a:srcRect l="25255" t="24490" r="20792" b="10204"/>
          <a:stretch>
            <a:fillRect/>
          </a:stretch>
        </p:blipFill>
        <p:spPr bwMode="auto">
          <a:xfrm>
            <a:off x="214282" y="1142984"/>
            <a:ext cx="4786346" cy="3571900"/>
          </a:xfrm>
          <a:prstGeom prst="rect">
            <a:avLst/>
          </a:prstGeom>
          <a:noFill/>
          <a:ln w="9525">
            <a:noFill/>
            <a:miter lim="800000"/>
            <a:headEnd/>
            <a:tailEnd/>
          </a:ln>
          <a:effectLst/>
        </p:spPr>
      </p:pic>
      <p:pic>
        <p:nvPicPr>
          <p:cNvPr id="31747" name="Picture 3"/>
          <p:cNvPicPr>
            <a:picLocks noChangeAspect="1" noChangeArrowheads="1"/>
          </p:cNvPicPr>
          <p:nvPr/>
        </p:nvPicPr>
        <p:blipFill>
          <a:blip r:embed="rId3"/>
          <a:srcRect l="25390" t="25000" r="20703" b="33333"/>
          <a:stretch>
            <a:fillRect/>
          </a:stretch>
        </p:blipFill>
        <p:spPr bwMode="auto">
          <a:xfrm>
            <a:off x="214282" y="4714884"/>
            <a:ext cx="4786346" cy="1928826"/>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198</TotalTime>
  <Words>434</Words>
  <PresentationFormat>Экран (4:3)</PresentationFormat>
  <Paragraphs>64</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Трек</vt:lpstr>
      <vt:lpstr>Слайд 1</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Сергей Пак</dc:creator>
  <cp:lastModifiedBy>User</cp:lastModifiedBy>
  <cp:revision>19</cp:revision>
  <dcterms:created xsi:type="dcterms:W3CDTF">2020-03-04T18:33:04Z</dcterms:created>
  <dcterms:modified xsi:type="dcterms:W3CDTF">2020-03-05T14:29:46Z</dcterms:modified>
</cp:coreProperties>
</file>