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5" r:id="rId4"/>
    <p:sldId id="269" r:id="rId5"/>
    <p:sldId id="266" r:id="rId6"/>
    <p:sldId id="273" r:id="rId7"/>
    <p:sldId id="267" r:id="rId8"/>
    <p:sldId id="271" r:id="rId9"/>
    <p:sldId id="268" r:id="rId10"/>
    <p:sldId id="272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arar.com/1203-abay_kunanbaev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91"/>
            <a:ext cx="91883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981" y="1700808"/>
            <a:ext cx="84227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 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әдебиеті</a:t>
            </a:r>
          </a:p>
          <a:p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6-сынып</a:t>
            </a:r>
          </a:p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Бөлім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«Абайды оқы, таңырқа!»</a:t>
            </a:r>
          </a:p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Сабақ № 2</a:t>
            </a:r>
            <a:endParaRPr lang="kk-KZ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Абай Құнанбаев «Ғылым таппай мақтанба»</a:t>
            </a:r>
          </a:p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Әзірлеген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Абубакирова Тогжан Манарбековна </a:t>
            </a:r>
            <a:endParaRPr lang="kk-KZ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Нұр-Сұлтан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қаласы Райымбек батыр атындағы №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«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Қазғарыш» мектеп-лицейі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8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37873" y="838865"/>
            <a:ext cx="3430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 бойынша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2550" y="172084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Бағалау критерийі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kk-KZ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Көркем шығармалардан орта көлемді үзінділерді мәнерлеп жатқа 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айтады.</a:t>
            </a:r>
          </a:p>
          <a:p>
            <a:endParaRPr lang="kk-KZ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kk-KZ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ұнаған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өлең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жолдарын таңдап алады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kk-KZ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лең үзіндісін жатқа айтады.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9996" y="6157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Қорытынды </a:t>
            </a:r>
            <a:r>
              <a:rPr lang="kk-KZ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бөлім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579069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Үйге тапсырма</a:t>
            </a:r>
          </a:p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Көркемдегіш құралдарды пайдалана отырып, Абай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көрсеткен  бес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асыл істің адам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баласына тигізетін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пайдасын көрсетіп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сипаттау мәтінін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жазыңыз. </a:t>
            </a:r>
          </a:p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саны –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80 - 100.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8727" y="2117404"/>
            <a:ext cx="7257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www.zharar.com/1203-abay_kunanbaev.html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0262" y="1377107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Құнанбаевтың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«Ғылым таппай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мақтанба» </a:t>
            </a:r>
          </a:p>
          <a:p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өлеңінің толық нұсқасы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9931"/>
            <a:ext cx="1872208" cy="229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0" y="2579742"/>
            <a:ext cx="83288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Абай Құнанбаев «Ғылым таппай мақтанба</a:t>
            </a:r>
            <a:r>
              <a:rPr lang="kk-KZ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kk-KZ" sz="24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А/И3.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Шығармадағы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көркем ауыстыруларды (троптарды: метафора, кейіптеу, метонимия, гипербола,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литота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аллегория, антитеза, градация, арнау)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Т/Ж4.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Көркем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шығармалардан орта көлемді үзінділерді мәнерлеп жатқа 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айту.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8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760" y="204115"/>
            <a:ext cx="82089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kk-KZ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Кіріспе </a:t>
            </a:r>
            <a:r>
              <a:rPr lang="kk-KZ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бөлім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Ішіне-сыртына» әдісі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талдаған  жақсы қасиеттерді </a:t>
            </a:r>
            <a:r>
              <a:rPr lang="kk-K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ішіне, жаман 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қасиеттерді сыртына  </a:t>
            </a:r>
            <a:r>
              <a:rPr lang="kk-K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толтырыңыз.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71799" y="3429000"/>
            <a:ext cx="3002700" cy="26642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5580112" y="4095836"/>
            <a:ext cx="1927632" cy="2879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5076056" y="5301208"/>
            <a:ext cx="2232248" cy="3834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355230" y="5301208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шіне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3144" y="3911170"/>
            <a:ext cx="1133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сыртына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" y="0"/>
            <a:ext cx="9216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1" y="692696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34444" y="2727178"/>
            <a:ext cx="3744416" cy="31558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</a:t>
            </a:r>
          </a:p>
          <a:p>
            <a:pPr>
              <a:spcAft>
                <a:spcPts val="0"/>
              </a:spcAft>
            </a:pPr>
            <a:r>
              <a:rPr lang="kk-KZ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</a:t>
            </a:r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талап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еңбек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терең </a:t>
            </a: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қанағат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рақым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6040605" y="3823483"/>
            <a:ext cx="1927632" cy="2879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5402157" y="4947422"/>
            <a:ext cx="2258381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680515" y="4792530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шіне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58376" y="3742066"/>
            <a:ext cx="1133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сыртына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1844" y="3104167"/>
            <a:ext cx="186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kk-KZ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</a:t>
            </a:r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94647" y="3104167"/>
            <a:ext cx="1187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өтірік</a:t>
            </a:r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78528" y="5884824"/>
            <a:ext cx="19401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мақтаншақ</a:t>
            </a:r>
            <a:r>
              <a:rPr lang="kk-KZ" b="1" dirty="0"/>
              <a:t/>
            </a:r>
            <a:br>
              <a:rPr lang="kk-KZ" b="1" dirty="0"/>
            </a:b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40605" y="4305100"/>
            <a:ext cx="1644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еріншек</a:t>
            </a:r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9020" y="4353437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Бекер мал </a:t>
            </a:r>
          </a:p>
          <a:p>
            <a:r>
              <a:rPr lang="kk-KZ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шашпақ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206826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8619" y="734106"/>
            <a:ext cx="82223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Тапсырма.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Өлең жолдарындағы көркемдегіш құралдарды анықтаңыз.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787821"/>
              </p:ext>
            </p:extLst>
          </p:nvPr>
        </p:nvGraphicFramePr>
        <p:xfrm>
          <a:off x="323528" y="1988839"/>
          <a:ext cx="8187067" cy="448943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96344"/>
                <a:gridCol w="1008112"/>
                <a:gridCol w="1371595"/>
                <a:gridCol w="1440160"/>
                <a:gridCol w="1270856"/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Мысалдар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эпитет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метафора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метонимия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аллите</a:t>
                      </a:r>
                    </a:p>
                    <a:p>
                      <a:pPr algn="ctr"/>
                      <a:r>
                        <a:rPr lang="kk-KZ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рация</a:t>
                      </a:r>
                      <a:endParaRPr lang="ru-RU" sz="19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Еріншек, бекер мал шашпақ- </a:t>
                      </a:r>
                      <a:b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1800" u="non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</a:t>
                      </a:r>
                      <a:r>
                        <a:rPr lang="kk-KZ" sz="1800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дұшпаның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білсеңіз.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8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8489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Біреу үшін үйренсең,</a:t>
                      </a:r>
                      <a:b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Біреу білмес, сен білсең,</a:t>
                      </a:r>
                      <a:b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Білгеніңнің бәрі - тұл.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8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Талап</a:t>
                      </a: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еңбек</a:t>
                      </a: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терең</a:t>
                      </a: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Қанағат</a:t>
                      </a: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рақым</a:t>
                      </a: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ойлап</a:t>
                      </a: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қой</a:t>
                      </a: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</a:t>
                      </a:r>
                      <a:r>
                        <a:rPr lang="ru-RU" sz="18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800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асыл іс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көнсеңіз.</a:t>
                      </a:r>
                      <a:endParaRPr lang="ru-RU" sz="18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4141">
                <a:tc>
                  <a:txBody>
                    <a:bodyPr/>
                    <a:lstStyle/>
                    <a:p>
                      <a:r>
                        <a:rPr lang="kk-KZ" sz="1800" u="non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Дүние</a:t>
                      </a:r>
                      <a:r>
                        <a:rPr lang="kk-KZ" sz="1800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 өзі</a:t>
                      </a:r>
                      <a:r>
                        <a:rPr lang="kk-KZ" sz="1800" u="non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kk-KZ" sz="1800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мал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 өзі, </a:t>
                      </a:r>
                      <a:b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Ғылымға көңіл 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бөлсеңіз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53044" y="18864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бөлім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Тапсырма 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998744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7" y="188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8619" y="734106"/>
            <a:ext cx="822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63147"/>
              </p:ext>
            </p:extLst>
          </p:nvPr>
        </p:nvGraphicFramePr>
        <p:xfrm>
          <a:off x="683568" y="1168206"/>
          <a:ext cx="7704856" cy="48501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02601"/>
                <a:gridCol w="5402255"/>
              </a:tblGrid>
              <a:tr h="792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эпитет</a:t>
                      </a:r>
                      <a:endParaRPr lang="ru-RU" sz="2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Заттың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құбылыстың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айырықша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сипаты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сапасын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анықтап,ерекше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көріктендіру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үшін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қолданылатын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</a:t>
                      </a:r>
                      <a:r>
                        <a:rPr lang="kk-KZ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өз.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942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метафора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</a:t>
                      </a:r>
                      <a:r>
                        <a:rPr lang="ru-RU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 </a:t>
                      </a:r>
                      <a:r>
                        <a:rPr lang="ru-RU" sz="2000" b="0" i="0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құбылыстардың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сыртқы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ішкі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белгілеріндегі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ұқсастыққа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қарап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заттың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атауы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басқа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затқа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атау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болуы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8489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метонимия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құбылыстың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қасиет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сапасын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түр-түсін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алмастыра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суреттеу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Метонимияны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алмастыру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атайды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8489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аллитерация</a:t>
                      </a:r>
                      <a:endParaRPr lang="ru-RU" sz="2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Өлең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жолдарының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бірыңғай</a:t>
                      </a:r>
                      <a:endParaRPr lang="ru-RU" sz="2000" b="0" i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дауыссыз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дыбыстан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келіп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үндесуі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41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ассонанс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Шумақтың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алғашқы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дыбыстары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бірдей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дауысты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дыбыстан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келіп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үндес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табуы</a:t>
                      </a:r>
                      <a:r>
                        <a:rPr lang="ru-RU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53044" y="1886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34076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Бағалау критерийі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kk-KZ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Шығармадағы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көркем ауыстыруларды (троптарды: метафора, кейіптеу, метонимия, гипербола,   литота, аллегория, антитеза, градация, арнау)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анықтайды.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өркем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ауыстыруларды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лең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жолдарынан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өркемдегіш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құралдарды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қолданып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76672"/>
            <a:ext cx="3527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 бойынша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4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597441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8" y="0"/>
            <a:ext cx="9171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8619" y="734106"/>
            <a:ext cx="82223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Тапсырма. </a:t>
            </a:r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Өлең жолдарындағы көркемдегіш құралдарды анықтаңыз.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279768"/>
              </p:ext>
            </p:extLst>
          </p:nvPr>
        </p:nvGraphicFramePr>
        <p:xfrm>
          <a:off x="611560" y="1988841"/>
          <a:ext cx="7848872" cy="42868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33148"/>
                <a:gridCol w="1014881"/>
                <a:gridCol w="1164359"/>
                <a:gridCol w="1226580"/>
                <a:gridCol w="1309904"/>
              </a:tblGrid>
              <a:tr h="701379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Мысалдар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эпитет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метафора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метони</a:t>
                      </a:r>
                      <a:endParaRPr lang="ru-RU" sz="20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мия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аллите</a:t>
                      </a:r>
                      <a:endParaRPr lang="ru-RU" sz="20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рация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2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Еріншек, бекер мал шашпақ- </a:t>
                      </a:r>
                      <a:b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1800" b="1" u="sng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 дұшпаның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білсеңіз.</a:t>
                      </a:r>
                      <a:endParaRPr lang="ru-RU" sz="18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b="1" dirty="0" smtClean="0"/>
                        <a:t>        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7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u="sng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іреу үшін үйренсең,</a:t>
                      </a:r>
                      <a:b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1800" b="1" u="sng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іреу білмес, сен білсең,</a:t>
                      </a:r>
                      <a:b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1800" b="1" u="sng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ілгеніңнің бәрі - тұл.</a:t>
                      </a:r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</a:t>
                      </a:r>
                    </a:p>
                    <a:p>
                      <a:r>
                        <a:rPr lang="kk-KZ" dirty="0" smtClean="0"/>
                        <a:t>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b="1" dirty="0" smtClean="0"/>
                        <a:t>        +</a:t>
                      </a:r>
                      <a:endParaRPr lang="ru-RU" b="1" dirty="0"/>
                    </a:p>
                  </a:txBody>
                  <a:tcPr/>
                </a:tc>
              </a:tr>
              <a:tr h="877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Талап</a:t>
                      </a:r>
                      <a:r>
                        <a:rPr lang="ru-RU" sz="18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еңбек</a:t>
                      </a:r>
                      <a:r>
                        <a:rPr lang="ru-RU" sz="18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i="0" u="sng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терең</a:t>
                      </a:r>
                      <a:r>
                        <a:rPr lang="ru-RU" sz="1800" b="1" i="0" u="sng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ой, </a:t>
                      </a:r>
                      <a:r>
                        <a:rPr lang="ru-RU" sz="18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Қанағат</a:t>
                      </a:r>
                      <a:r>
                        <a:rPr lang="ru-RU" sz="18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рақым</a:t>
                      </a:r>
                      <a:r>
                        <a:rPr lang="ru-RU" sz="18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ойлап</a:t>
                      </a:r>
                      <a:r>
                        <a:rPr lang="ru-RU" sz="18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қой</a:t>
                      </a:r>
                      <a:r>
                        <a:rPr lang="ru-RU" sz="18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</a:t>
                      </a:r>
                      <a:r>
                        <a:rPr lang="ru-RU" sz="18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800" b="1" u="sng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асыл іс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көнсеңіз.</a:t>
                      </a:r>
                      <a:endParaRPr lang="ru-RU" sz="18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</a:t>
                      </a:r>
                    </a:p>
                    <a:p>
                      <a:r>
                        <a:rPr lang="kk-KZ" dirty="0" smtClean="0"/>
                        <a:t>        </a:t>
                      </a:r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</a:p>
                    <a:p>
                      <a:r>
                        <a:rPr lang="ru-RU" dirty="0" smtClean="0"/>
                        <a:t>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7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u="sng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Дүние 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 өзі</a:t>
                      </a:r>
                      <a:r>
                        <a:rPr lang="kk-KZ" sz="1800" u="sng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kk-KZ" sz="1800" b="1" u="sng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 өзі, </a:t>
                      </a:r>
                      <a:b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Ғылымға көңіл 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бөлсеңіз</a:t>
                      </a:r>
                      <a:r>
                        <a:rPr lang="kk-KZ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8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</a:t>
                      </a:r>
                      <a:r>
                        <a:rPr lang="ru-RU" b="1" dirty="0" smtClean="0"/>
                        <a:t>+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</a:p>
                    <a:p>
                      <a:r>
                        <a:rPr lang="ru-RU" dirty="0" smtClean="0"/>
                        <a:t>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53044" y="18864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Тапсырма 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6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22261" y="476672"/>
            <a:ext cx="2155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 </a:t>
            </a:r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08583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Саған 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ұнаған өлең жолдары қандай? Ұнаған жолдарды жаттап </a:t>
            </a:r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алыңыз.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1" b="19254"/>
          <a:stretch/>
        </p:blipFill>
        <p:spPr bwMode="auto">
          <a:xfrm>
            <a:off x="1941647" y="2420888"/>
            <a:ext cx="5576753" cy="3404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6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428</Words>
  <Application>Microsoft Office PowerPoint</Application>
  <PresentationFormat>Экран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МагжанМ</dc:creator>
  <cp:lastModifiedBy>Магжан</cp:lastModifiedBy>
  <cp:revision>44</cp:revision>
  <dcterms:created xsi:type="dcterms:W3CDTF">2020-10-17T00:54:40Z</dcterms:created>
  <dcterms:modified xsi:type="dcterms:W3CDTF">2020-10-18T07:46:20Z</dcterms:modified>
</cp:coreProperties>
</file>