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85" r:id="rId5"/>
    <p:sldId id="280" r:id="rId6"/>
    <p:sldId id="282" r:id="rId7"/>
    <p:sldId id="267" r:id="rId8"/>
    <p:sldId id="265" r:id="rId9"/>
    <p:sldId id="281" r:id="rId10"/>
    <p:sldId id="283" r:id="rId11"/>
    <p:sldId id="284" r:id="rId12"/>
    <p:sldId id="286"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72"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3646440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2799472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2630124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270674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374705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44236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280757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152091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2423574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757039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1A1E784D-D8EA-4D72-917F-24E925E778B0}" type="datetimeFigureOut">
              <a:rPr lang="ru-RU" smtClean="0"/>
              <a:pPr/>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D4B5AE-4DAE-4A03-80E3-E7BCE7772299}" type="slidenum">
              <a:rPr lang="ru-RU" smtClean="0"/>
              <a:pPr/>
              <a:t>‹#›</a:t>
            </a:fld>
            <a:endParaRPr lang="ru-RU"/>
          </a:p>
        </p:txBody>
      </p:sp>
    </p:spTree>
    <p:extLst>
      <p:ext uri="{BB962C8B-B14F-4D97-AF65-F5344CB8AC3E}">
        <p14:creationId xmlns:p14="http://schemas.microsoft.com/office/powerpoint/2010/main" val="2903788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1E784D-D8EA-4D72-917F-24E925E778B0}" type="datetimeFigureOut">
              <a:rPr lang="ru-RU" smtClean="0"/>
              <a:pPr/>
              <a:t>29.10.2020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4B5AE-4DAE-4A03-80E3-E7BCE7772299}" type="slidenum">
              <a:rPr lang="ru-RU" smtClean="0"/>
              <a:pPr/>
              <a:t>‹#›</a:t>
            </a:fld>
            <a:endParaRPr lang="ru-RU"/>
          </a:p>
        </p:txBody>
      </p:sp>
    </p:spTree>
    <p:extLst>
      <p:ext uri="{BB962C8B-B14F-4D97-AF65-F5344CB8AC3E}">
        <p14:creationId xmlns:p14="http://schemas.microsoft.com/office/powerpoint/2010/main" val="111610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ds05.infourok.ru/uploads/ex/0325/0007dedc-1a3f45af/img1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276271" y="371841"/>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
        <p:nvSpPr>
          <p:cNvPr id="6" name="TextBox 5"/>
          <p:cNvSpPr txBox="1"/>
          <p:nvPr/>
        </p:nvSpPr>
        <p:spPr>
          <a:xfrm>
            <a:off x="1648691" y="1496291"/>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Прямоугольник 6"/>
          <p:cNvSpPr/>
          <p:nvPr/>
        </p:nvSpPr>
        <p:spPr>
          <a:xfrm>
            <a:off x="1421279" y="1490212"/>
            <a:ext cx="8853054" cy="3108543"/>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kk-KZ" sz="2800" b="1" i="0" u="none" strike="noStrike" kern="1200" cap="none" spc="0" normalizeH="0" baseline="0" noProof="0" dirty="0">
                <a:ln>
                  <a:noFill/>
                </a:ln>
                <a:solidFill>
                  <a:srgbClr val="002060"/>
                </a:solidFill>
                <a:effectLst/>
                <a:uLnTx/>
                <a:uFillTx/>
                <a:latin typeface="Times New Roman" panose="02020603050405020304" pitchFamily="18" charset="0"/>
                <a:ea typeface="Cambria" panose="02040503050406030204" pitchFamily="18" charset="0"/>
                <a:cs typeface="+mn-cs"/>
              </a:rPr>
              <a:t>Бөлім  атауы</a:t>
            </a:r>
            <a:r>
              <a:rPr kumimoji="0" lang="kk-KZ" sz="2800" b="0" i="0" u="none" strike="noStrike" kern="1200" cap="none" spc="0" normalizeH="0" baseline="0" noProof="0" dirty="0">
                <a:ln>
                  <a:noFill/>
                </a:ln>
                <a:solidFill>
                  <a:srgbClr val="002060"/>
                </a:solidFill>
                <a:effectLst/>
                <a:uLnTx/>
                <a:uFillTx/>
                <a:latin typeface="Times New Roman" panose="02020603050405020304" pitchFamily="18" charset="0"/>
                <a:ea typeface="Cambria" panose="02040503050406030204" pitchFamily="18" charset="0"/>
                <a:cs typeface="+mn-cs"/>
              </a:rPr>
              <a:t>:</a:t>
            </a:r>
          </a:p>
          <a:p>
            <a:pPr lvl="0" algn="ctr">
              <a:defRPr/>
            </a:pPr>
            <a:r>
              <a:rPr lang="kk-KZ" sz="2800" b="1" dirty="0">
                <a:latin typeface="Times New Roman" panose="02020603050405020304" pitchFamily="18" charset="0"/>
                <a:cs typeface="Times New Roman" panose="02020603050405020304" pitchFamily="18" charset="0"/>
              </a:rPr>
              <a:t>Туған жерім-аялы алтын бесігім</a:t>
            </a:r>
            <a:r>
              <a:rPr kumimoji="0" lang="kk-KZ" sz="2800" b="1" i="0" u="none" strike="noStrike" kern="1200" cap="none" spc="0" normalizeH="0" baseline="0" noProof="0" dirty="0" smtClean="0">
                <a:ln>
                  <a:noFill/>
                </a:ln>
                <a:solidFill>
                  <a:srgbClr val="002060"/>
                </a:solidFill>
                <a:effectLst/>
                <a:uLnTx/>
                <a:uFillTx/>
                <a:latin typeface="Times New Roman" panose="02020603050405020304" pitchFamily="18" charset="0"/>
                <a:ea typeface="Cambria" panose="02040503050406030204" pitchFamily="18" charset="0"/>
                <a:cs typeface="Times New Roman" panose="02020603050405020304" pitchFamily="18" charset="0"/>
              </a:rPr>
              <a:t> </a:t>
            </a:r>
            <a:endParaRPr kumimoji="0" lang="kk-KZ" sz="2800" b="1" i="0" u="none" strike="noStrike" kern="1200" cap="none" spc="0" normalizeH="0" baseline="0" noProof="0" dirty="0">
              <a:ln>
                <a:noFill/>
              </a:ln>
              <a:solidFill>
                <a:srgbClr val="002060"/>
              </a:solidFill>
              <a:effectLst/>
              <a:uLnTx/>
              <a:uFillTx/>
              <a:latin typeface="Times New Roman" panose="02020603050405020304" pitchFamily="18" charset="0"/>
              <a:ea typeface="Cambria" panose="020405030504060302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k-KZ" sz="2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kk-KZ" sz="2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mn-cs"/>
              </a:rPr>
              <a:t>Сабақтың тақырыбы</a:t>
            </a:r>
            <a:r>
              <a:rPr kumimoji="0" lang="kk-KZ" sz="2800" b="0" i="0" u="none" strike="noStrike" kern="1200" cap="none" spc="0" normalizeH="0" baseline="0" noProof="0" dirty="0">
                <a:ln>
                  <a:noFill/>
                </a:ln>
                <a:solidFill>
                  <a:srgbClr val="002060"/>
                </a:solidFill>
                <a:effectLst/>
                <a:uLnTx/>
                <a:uFillTx/>
                <a:latin typeface="Times New Roman" panose="02020603050405020304" pitchFamily="18" charset="0"/>
                <a:ea typeface="+mn-ea"/>
                <a:cs typeface="+mn-cs"/>
              </a:rPr>
              <a:t>:</a:t>
            </a:r>
            <a:r>
              <a:rPr kumimoji="0" lang="kk-KZ" sz="2800" b="0" i="0" u="none" strike="noStrike" kern="1200" cap="none" spc="0" normalizeH="0" noProof="0" dirty="0">
                <a:ln>
                  <a:noFill/>
                </a:ln>
                <a:solidFill>
                  <a:srgbClr val="002060"/>
                </a:solidFill>
                <a:effectLst/>
                <a:uLnTx/>
                <a:uFillTx/>
                <a:latin typeface="Times New Roman" panose="02020603050405020304" pitchFamily="18"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kk-KZ" sz="2800" b="0" i="0" u="none" strike="noStrike" kern="1200" cap="none" spc="0" normalizeH="0" noProof="0" dirty="0" smtClean="0">
                <a:ln>
                  <a:noFill/>
                </a:ln>
                <a:solidFill>
                  <a:srgbClr val="002060"/>
                </a:solidFill>
                <a:effectLst/>
                <a:uLnTx/>
                <a:uFillTx/>
                <a:latin typeface="Times New Roman" panose="02020603050405020304" pitchFamily="18" charset="0"/>
                <a:ea typeface="+mn-ea"/>
                <a:cs typeface="+mn-cs"/>
              </a:rPr>
              <a:t>Доспамбет жырау «Айналайын, Ақ Жайық</a:t>
            </a:r>
            <a:r>
              <a:rPr kumimoji="0" lang="kk-KZ" sz="2800" b="0" i="0" u="none" strike="noStrike" kern="1200" cap="none" spc="0" normalizeH="0" noProof="0" dirty="0" smtClean="0">
                <a:ln>
                  <a:noFill/>
                </a:ln>
                <a:solidFill>
                  <a:srgbClr val="002060"/>
                </a:solidFill>
                <a:effectLst/>
                <a:uLnTx/>
                <a:uFillTx/>
                <a:latin typeface="Times New Roman" panose="02020603050405020304" pitchFamily="18" charset="0"/>
                <a:ea typeface="+mn-ea"/>
                <a:cs typeface="+mn-cs"/>
              </a:rPr>
              <a:t>» толғауындағы әлеуметтік-қоғамдық мәселе. </a:t>
            </a:r>
          </a:p>
          <a:p>
            <a:pPr lvl="0" algn="ctr">
              <a:defRPr/>
            </a:pPr>
            <a:r>
              <a:rPr lang="ru-RU" sz="2800" dirty="0" smtClean="0">
                <a:solidFill>
                  <a:schemeClr val="accent1">
                    <a:lumMod val="50000"/>
                  </a:schemeClr>
                </a:solidFill>
                <a:latin typeface="Times New Roman" panose="02020603050405020304" pitchFamily="18" charset="0"/>
                <a:cs typeface="Times New Roman" panose="02020603050405020304" pitchFamily="18" charset="0"/>
              </a:rPr>
              <a:t>Гипербола</a:t>
            </a:r>
            <a:r>
              <a:rPr lang="ru-RU" sz="2800" dirty="0">
                <a:solidFill>
                  <a:schemeClr val="accent1">
                    <a:lumMod val="50000"/>
                  </a:schemeClr>
                </a:solidFill>
                <a:latin typeface="Times New Roman" panose="02020603050405020304" pitchFamily="18" charset="0"/>
                <a:cs typeface="Times New Roman" panose="02020603050405020304" pitchFamily="18" charset="0"/>
              </a:rPr>
              <a:t>. </a:t>
            </a:r>
            <a:r>
              <a:rPr lang="ru-RU" sz="2800" dirty="0" err="1" smtClean="0">
                <a:solidFill>
                  <a:schemeClr val="accent1">
                    <a:lumMod val="50000"/>
                  </a:schemeClr>
                </a:solidFill>
                <a:latin typeface="Times New Roman" panose="02020603050405020304" pitchFamily="18" charset="0"/>
                <a:cs typeface="Times New Roman" panose="02020603050405020304" pitchFamily="18" charset="0"/>
              </a:rPr>
              <a:t>Риторикалық</a:t>
            </a:r>
            <a:r>
              <a:rPr lang="ru-RU" sz="2800" dirty="0" smtClean="0">
                <a:solidFill>
                  <a:schemeClr val="accent1">
                    <a:lumMod val="50000"/>
                  </a:schemeClr>
                </a:solidFill>
                <a:latin typeface="Times New Roman" panose="02020603050405020304" pitchFamily="18" charset="0"/>
                <a:cs typeface="Times New Roman" panose="02020603050405020304" pitchFamily="18" charset="0"/>
              </a:rPr>
              <a:t> </a:t>
            </a:r>
            <a:r>
              <a:rPr lang="ru-RU" sz="2800" dirty="0" err="1" smtClean="0">
                <a:solidFill>
                  <a:schemeClr val="accent1">
                    <a:lumMod val="50000"/>
                  </a:schemeClr>
                </a:solidFill>
                <a:latin typeface="Times New Roman" panose="02020603050405020304" pitchFamily="18" charset="0"/>
                <a:cs typeface="Times New Roman" panose="02020603050405020304" pitchFamily="18" charset="0"/>
              </a:rPr>
              <a:t>сұрау</a:t>
            </a:r>
            <a:r>
              <a:rPr lang="ru-RU" sz="2800" dirty="0" smtClean="0">
                <a:solidFill>
                  <a:schemeClr val="accent1">
                    <a:lumMod val="50000"/>
                  </a:schemeClr>
                </a:solidFill>
                <a:latin typeface="Times New Roman" panose="02020603050405020304" pitchFamily="18" charset="0"/>
                <a:cs typeface="Times New Roman" panose="02020603050405020304" pitchFamily="18" charset="0"/>
              </a:rPr>
              <a:t>. Эпифора. Аллитерация.</a:t>
            </a:r>
            <a:endParaRPr kumimoji="0" lang="ru-RU" sz="2800" b="0" i="0" u="none" strike="noStrike" kern="1200" cap="none" spc="0" normalizeH="0" baseline="0" noProof="0" dirty="0">
              <a:ln>
                <a:noFill/>
              </a:ln>
              <a:solidFill>
                <a:schemeClr val="accent1">
                  <a:lumMod val="50000"/>
                </a:schemeClr>
              </a:solidFill>
              <a:effectLst/>
              <a:uLnTx/>
              <a:uFillTx/>
              <a:latin typeface="Times New Roman" panose="02020603050405020304" pitchFamily="18" charset="0"/>
              <a:cs typeface="Times New Roman" panose="02020603050405020304" pitchFamily="18" charset="0"/>
            </a:endParaRPr>
          </a:p>
        </p:txBody>
      </p:sp>
      <p:sp>
        <p:nvSpPr>
          <p:cNvPr id="2" name="TextBox 1"/>
          <p:cNvSpPr txBox="1"/>
          <p:nvPr/>
        </p:nvSpPr>
        <p:spPr>
          <a:xfrm>
            <a:off x="193480" y="6000062"/>
            <a:ext cx="1912703" cy="64633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Қазақ </a:t>
            </a:r>
            <a:r>
              <a:rPr lang="kk-KZ" b="1" dirty="0" smtClean="0">
                <a:solidFill>
                  <a:srgbClr val="002060"/>
                </a:solidFill>
                <a:latin typeface="Times New Roman" panose="02020603050405020304" pitchFamily="18" charset="0"/>
                <a:cs typeface="Times New Roman" panose="02020603050405020304" pitchFamily="18" charset="0"/>
              </a:rPr>
              <a:t>әдеб</a:t>
            </a:r>
            <a:r>
              <a:rPr kumimoji="0" lang="kk-KZ" sz="1800" b="1" i="0" u="none" strike="noStrike" kern="1200" cap="none" spc="0" normalizeH="0" baseline="0" noProof="0" dirty="0" smtClean="0">
                <a:ln>
                  <a:noFill/>
                </a:ln>
                <a:solidFill>
                  <a:srgbClr val="002060"/>
                </a:solidFill>
                <a:effectLst/>
                <a:uLnTx/>
                <a:uFillTx/>
                <a:latin typeface="Times New Roman" panose="02020603050405020304" pitchFamily="18" charset="0"/>
                <a:ea typeface="+mn-ea"/>
                <a:cs typeface="Times New Roman" panose="02020603050405020304" pitchFamily="18" charset="0"/>
              </a:rPr>
              <a:t>иеті </a:t>
            </a:r>
            <a:endParaRPr kumimoji="0" lang="kk-KZ"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kk-KZ"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rPr>
              <a:t>              6-сынып</a:t>
            </a:r>
            <a:endParaRPr kumimoji="0" lang="ru-RU" sz="18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34444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0" y="30162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700" b="0" i="0" u="none" strike="noStrike" cap="none" normalizeH="0" baseline="0" smtClean="0">
                <a:ln>
                  <a:noFill/>
                </a:ln>
                <a:solidFill>
                  <a:srgbClr val="000000"/>
                </a:solidFill>
                <a:effectLst/>
                <a:latin typeface="Open Sans"/>
              </a:rPr>
              <a:t/>
            </a:r>
            <a:br>
              <a:rPr kumimoji="0" lang="ru-RU" sz="700" b="0" i="0" u="none" strike="noStrike" cap="none" normalizeH="0" baseline="0" smtClean="0">
                <a:ln>
                  <a:noFill/>
                </a:ln>
                <a:solidFill>
                  <a:srgbClr val="000000"/>
                </a:solidFill>
                <a:effectLst/>
                <a:latin typeface="Open Sans"/>
              </a:rPr>
            </a:br>
            <a:endParaRPr kumimoji="0" lang="ru-RU" sz="1800" b="0" i="0" u="none" strike="noStrike" cap="none" normalizeH="0" baseline="0" smtClean="0">
              <a:ln>
                <a:noFill/>
              </a:ln>
              <a:solidFill>
                <a:schemeClr val="tx1"/>
              </a:solidFill>
              <a:effectLst/>
              <a:latin typeface="Arial" panose="020B0604020202020204" pitchFamily="34" charset="0"/>
            </a:endParaRPr>
          </a:p>
        </p:txBody>
      </p:sp>
      <p:sp>
        <p:nvSpPr>
          <p:cNvPr id="8" name="Прямоугольник 7"/>
          <p:cNvSpPr/>
          <p:nvPr/>
        </p:nvSpPr>
        <p:spPr>
          <a:xfrm>
            <a:off x="589547" y="421104"/>
            <a:ext cx="11261558" cy="3416320"/>
          </a:xfrm>
          <a:prstGeom prst="rect">
            <a:avLst/>
          </a:prstGeom>
        </p:spPr>
        <p:txBody>
          <a:bodyPr wrap="square">
            <a:spAutoFit/>
          </a:bodyPr>
          <a:lstStyle/>
          <a:p>
            <a:pPr>
              <a:spcAft>
                <a:spcPts val="0"/>
              </a:spcAft>
            </a:pPr>
            <a:r>
              <a:rPr lang="kk-KZ" dirty="0" smtClean="0">
                <a:latin typeface="Times New Roman" panose="02020603050405020304" pitchFamily="18" charset="0"/>
              </a:rPr>
              <a:t>2-тапсырма</a:t>
            </a:r>
            <a:r>
              <a:rPr lang="kk-KZ" dirty="0">
                <a:latin typeface="Times New Roman" panose="02020603050405020304" pitchFamily="18" charset="0"/>
              </a:rPr>
              <a:t>. «Доспамбет» жырауға АКРОНИМ жаса.</a:t>
            </a:r>
          </a:p>
          <a:p>
            <a:pPr>
              <a:spcAft>
                <a:spcPts val="0"/>
              </a:spcAft>
            </a:pPr>
            <a:r>
              <a:rPr lang="kk-KZ" dirty="0">
                <a:latin typeface="Times New Roman" panose="02020603050405020304" pitchFamily="18" charset="0"/>
              </a:rPr>
              <a:t>Д –дауылпаз ақын</a:t>
            </a:r>
          </a:p>
          <a:p>
            <a:pPr>
              <a:spcAft>
                <a:spcPts val="0"/>
              </a:spcAft>
            </a:pPr>
            <a:r>
              <a:rPr lang="kk-KZ" dirty="0">
                <a:latin typeface="Times New Roman" panose="02020603050405020304" pitchFamily="18" charset="0"/>
              </a:rPr>
              <a:t>О-отаншылдық рухты биік қойған</a:t>
            </a:r>
          </a:p>
          <a:p>
            <a:pPr>
              <a:spcAft>
                <a:spcPts val="0"/>
              </a:spcAft>
            </a:pPr>
            <a:r>
              <a:rPr lang="kk-KZ" dirty="0">
                <a:latin typeface="Times New Roman" panose="02020603050405020304" pitchFamily="18" charset="0"/>
              </a:rPr>
              <a:t>С-Стамбулда болған</a:t>
            </a:r>
          </a:p>
          <a:p>
            <a:pPr>
              <a:spcAft>
                <a:spcPts val="0"/>
              </a:spcAft>
            </a:pPr>
            <a:r>
              <a:rPr lang="kk-KZ" dirty="0">
                <a:latin typeface="Times New Roman" panose="02020603050405020304" pitchFamily="18" charset="0"/>
              </a:rPr>
              <a:t>П-парасатты</a:t>
            </a:r>
          </a:p>
          <a:p>
            <a:pPr>
              <a:spcAft>
                <a:spcPts val="0"/>
              </a:spcAft>
            </a:pPr>
            <a:r>
              <a:rPr lang="kk-KZ" dirty="0">
                <a:latin typeface="Times New Roman" panose="02020603050405020304" pitchFamily="18" charset="0"/>
              </a:rPr>
              <a:t>А-Азу қаласында дүниеге келген</a:t>
            </a:r>
          </a:p>
          <a:p>
            <a:pPr>
              <a:spcAft>
                <a:spcPts val="0"/>
              </a:spcAft>
            </a:pPr>
            <a:r>
              <a:rPr lang="kk-KZ" dirty="0">
                <a:latin typeface="Times New Roman" panose="02020603050405020304" pitchFamily="18" charset="0"/>
              </a:rPr>
              <a:t>М –махабатын еліне,жеріне білдірген</a:t>
            </a:r>
          </a:p>
          <a:p>
            <a:pPr>
              <a:spcAft>
                <a:spcPts val="0"/>
              </a:spcAft>
            </a:pPr>
            <a:r>
              <a:rPr lang="kk-KZ" dirty="0">
                <a:latin typeface="Times New Roman" panose="02020603050405020304" pitchFamily="18" charset="0"/>
              </a:rPr>
              <a:t>Б –батыр</a:t>
            </a:r>
          </a:p>
          <a:p>
            <a:pPr>
              <a:spcAft>
                <a:spcPts val="0"/>
              </a:spcAft>
            </a:pPr>
            <a:r>
              <a:rPr lang="kk-KZ" dirty="0">
                <a:latin typeface="Times New Roman" panose="02020603050405020304" pitchFamily="18" charset="0"/>
              </a:rPr>
              <a:t>Е-ержүрек</a:t>
            </a:r>
          </a:p>
          <a:p>
            <a:pPr>
              <a:spcAft>
                <a:spcPts val="0"/>
              </a:spcAft>
            </a:pPr>
            <a:r>
              <a:rPr lang="kk-KZ" dirty="0">
                <a:latin typeface="Times New Roman" panose="02020603050405020304" pitchFamily="18" charset="0"/>
              </a:rPr>
              <a:t>Т-тайпааралық ұрысқа қатысқан</a:t>
            </a:r>
          </a:p>
          <a:p>
            <a:r>
              <a:rPr lang="kk-KZ" dirty="0">
                <a:latin typeface="Times New Roman" panose="02020603050405020304" pitchFamily="18" charset="0"/>
              </a:rPr>
              <a:t/>
            </a:r>
            <a:br>
              <a:rPr lang="kk-KZ" dirty="0">
                <a:latin typeface="Times New Roman" panose="02020603050405020304" pitchFamily="18" charset="0"/>
              </a:rPr>
            </a:br>
            <a:endParaRPr lang="ru-RU" dirty="0"/>
          </a:p>
        </p:txBody>
      </p:sp>
    </p:spTree>
    <p:extLst>
      <p:ext uri="{BB962C8B-B14F-4D97-AF65-F5344CB8AC3E}">
        <p14:creationId xmlns:p14="http://schemas.microsoft.com/office/powerpoint/2010/main" val="363098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pic>
        <p:nvPicPr>
          <p:cNvPr id="11266" name="Picture 2" descr="https://onlinemektep.org/upload/online_mektep/lesson/75874d864a4769610e95c461c5f1dd68/1.png?v15978264475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0362" y="5253734"/>
            <a:ext cx="1905000" cy="1411939"/>
          </a:xfrm>
          <a:prstGeom prst="rect">
            <a:avLst/>
          </a:prstGeom>
          <a:noFill/>
          <a:extLst>
            <a:ext uri="{909E8E84-426E-40DD-AFC4-6F175D3DCCD1}">
              <a14:hiddenFill xmlns:a14="http://schemas.microsoft.com/office/drawing/2010/main">
                <a:solidFill>
                  <a:srgbClr val="FFFFFF"/>
                </a:solidFill>
              </a14:hiddenFill>
            </a:ext>
          </a:extLst>
        </p:spPr>
      </p:pic>
      <p:pic>
        <p:nvPicPr>
          <p:cNvPr id="11267" name="Picture 3" descr="https://onlinemektep.org/upload/online_mektep/lesson/75874d864a4769610e95c461c5f1dd68/2.jpg?v15978264700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9832" y="3813806"/>
            <a:ext cx="1791536" cy="1330024"/>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https://onlinemektep.org/upload/online_mektep/lesson/75874d864a4769610e95c461c5f1dd68/3.jpg?v15978264858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3100" y="2425984"/>
            <a:ext cx="1905000" cy="1332870"/>
          </a:xfrm>
          <a:prstGeom prst="rect">
            <a:avLst/>
          </a:prstGeom>
          <a:noFill/>
          <a:extLst>
            <a:ext uri="{909E8E84-426E-40DD-AFC4-6F175D3DCCD1}">
              <a14:hiddenFill xmlns:a14="http://schemas.microsoft.com/office/drawing/2010/main">
                <a:solidFill>
                  <a:srgbClr val="FFFFFF"/>
                </a:solidFill>
              </a14:hiddenFill>
            </a:ext>
          </a:extLst>
        </p:spPr>
      </p:pic>
      <p:pic>
        <p:nvPicPr>
          <p:cNvPr id="11269" name="Picture 5" descr="https://onlinemektep.org/upload/online_mektep/lesson/75874d864a4769610e95c461c5f1dd68/4.png?v15978265027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61729" y="825234"/>
            <a:ext cx="1905000" cy="1513598"/>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17702" y="280430"/>
            <a:ext cx="8778622" cy="584775"/>
          </a:xfrm>
          <a:prstGeom prst="rect">
            <a:avLst/>
          </a:prstGeom>
        </p:spPr>
        <p:txBody>
          <a:bodyPr wrap="none">
            <a:spAutoFit/>
          </a:bodyPr>
          <a:lstStyle/>
          <a:p>
            <a:pPr lvl="0" eaLnBrk="0" fontAlgn="base" hangingPunct="0">
              <a:spcBef>
                <a:spcPct val="0"/>
              </a:spcBef>
              <a:spcAft>
                <a:spcPct val="0"/>
              </a:spcAft>
            </a:pPr>
            <a:r>
              <a:rPr lang="ru-RU" sz="3200" b="1" dirty="0" smtClean="0">
                <a:solidFill>
                  <a:srgbClr val="3D4651"/>
                </a:solidFill>
                <a:latin typeface="Times New Roman" panose="02020603050405020304" pitchFamily="18" charset="0"/>
                <a:cs typeface="Times New Roman" panose="02020603050405020304" pitchFamily="18" charset="0"/>
              </a:rPr>
              <a:t>3-тапсырма. </a:t>
            </a:r>
            <a:r>
              <a:rPr lang="ru-RU" sz="3200" b="1" dirty="0" err="1" smtClean="0">
                <a:solidFill>
                  <a:srgbClr val="3D4651"/>
                </a:solidFill>
                <a:latin typeface="Times New Roman" panose="02020603050405020304" pitchFamily="18" charset="0"/>
                <a:cs typeface="Times New Roman" panose="02020603050405020304" pitchFamily="18" charset="0"/>
              </a:rPr>
              <a:t>Өлең</a:t>
            </a:r>
            <a:r>
              <a:rPr lang="ru-RU" sz="3200" b="1" dirty="0" smtClean="0">
                <a:solidFill>
                  <a:srgbClr val="3D4651"/>
                </a:solidFill>
                <a:latin typeface="Times New Roman" panose="02020603050405020304" pitchFamily="18" charset="0"/>
                <a:cs typeface="Times New Roman" panose="02020603050405020304" pitchFamily="18" charset="0"/>
              </a:rPr>
              <a:t> </a:t>
            </a:r>
            <a:r>
              <a:rPr lang="ru-RU" sz="3200" b="1" dirty="0" err="1">
                <a:solidFill>
                  <a:srgbClr val="3D4651"/>
                </a:solidFill>
                <a:latin typeface="Times New Roman" panose="02020603050405020304" pitchFamily="18" charset="0"/>
                <a:cs typeface="Times New Roman" panose="02020603050405020304" pitchFamily="18" charset="0"/>
              </a:rPr>
              <a:t>жолдарын</a:t>
            </a:r>
            <a:r>
              <a:rPr lang="ru-RU" sz="3200" b="1" dirty="0">
                <a:solidFill>
                  <a:srgbClr val="3D4651"/>
                </a:solidFill>
                <a:latin typeface="Times New Roman" panose="02020603050405020304" pitchFamily="18" charset="0"/>
                <a:cs typeface="Times New Roman" panose="02020603050405020304" pitchFamily="18" charset="0"/>
              </a:rPr>
              <a:t> </a:t>
            </a:r>
            <a:r>
              <a:rPr lang="ru-RU" sz="3200" b="1" dirty="0" err="1" smtClean="0">
                <a:solidFill>
                  <a:srgbClr val="3D4651"/>
                </a:solidFill>
                <a:latin typeface="Times New Roman" panose="02020603050405020304" pitchFamily="18" charset="0"/>
                <a:cs typeface="Times New Roman" panose="02020603050405020304" pitchFamily="18" charset="0"/>
              </a:rPr>
              <a:t>сәйкестендіріңіз</a:t>
            </a:r>
            <a:r>
              <a:rPr lang="ru-RU" sz="3200" b="1" dirty="0" smtClean="0">
                <a:solidFill>
                  <a:srgbClr val="3D4651"/>
                </a:solidFill>
                <a:latin typeface="Times New Roman" panose="02020603050405020304" pitchFamily="18" charset="0"/>
                <a:cs typeface="Times New Roman" panose="02020603050405020304" pitchFamily="18" charset="0"/>
              </a:rPr>
              <a:t>.</a:t>
            </a:r>
            <a:endParaRPr lang="ru-RU" sz="3200" b="1"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17702" y="1140910"/>
            <a:ext cx="3473258" cy="523220"/>
          </a:xfrm>
          <a:prstGeom prst="rect">
            <a:avLst/>
          </a:prstGeom>
        </p:spPr>
        <p:txBody>
          <a:bodyPr wrap="square">
            <a:spAutoFit/>
          </a:bodyPr>
          <a:lstStyle/>
          <a:p>
            <a:pPr lvl="0" eaLnBrk="0" fontAlgn="base" hangingPunct="0">
              <a:spcBef>
                <a:spcPct val="0"/>
              </a:spcBef>
              <a:spcAft>
                <a:spcPct val="0"/>
              </a:spcAft>
              <a:buFontTx/>
              <a:buChar char="•"/>
            </a:pPr>
            <a:r>
              <a:rPr lang="ru-RU" sz="2800" dirty="0" err="1">
                <a:solidFill>
                  <a:srgbClr val="3D4651"/>
                </a:solidFill>
                <a:latin typeface="Open Sans"/>
              </a:rPr>
              <a:t>Айналайын</a:t>
            </a:r>
            <a:r>
              <a:rPr lang="ru-RU" sz="2800" dirty="0">
                <a:solidFill>
                  <a:srgbClr val="3D4651"/>
                </a:solidFill>
                <a:latin typeface="Open Sans"/>
              </a:rPr>
              <a:t> ...</a:t>
            </a:r>
            <a:endParaRPr lang="ru-RU" sz="2800" dirty="0">
              <a:latin typeface="Open Sans"/>
            </a:endParaRPr>
          </a:p>
        </p:txBody>
      </p:sp>
      <p:sp>
        <p:nvSpPr>
          <p:cNvPr id="6" name="Прямоугольник 5"/>
          <p:cNvSpPr/>
          <p:nvPr/>
        </p:nvSpPr>
        <p:spPr>
          <a:xfrm>
            <a:off x="363938" y="2546726"/>
            <a:ext cx="4808496" cy="523220"/>
          </a:xfrm>
          <a:prstGeom prst="rect">
            <a:avLst/>
          </a:prstGeom>
        </p:spPr>
        <p:txBody>
          <a:bodyPr wrap="none">
            <a:spAutoFit/>
          </a:bodyPr>
          <a:lstStyle/>
          <a:p>
            <a:pPr lvl="0" eaLnBrk="0" fontAlgn="base" hangingPunct="0">
              <a:spcBef>
                <a:spcPct val="0"/>
              </a:spcBef>
              <a:spcAft>
                <a:spcPct val="0"/>
              </a:spcAft>
              <a:buFontTx/>
              <a:buChar char="•"/>
            </a:pPr>
            <a:r>
              <a:rPr lang="ru-RU" sz="2800" dirty="0">
                <a:solidFill>
                  <a:srgbClr val="3D4651"/>
                </a:solidFill>
                <a:latin typeface="Open Sans"/>
              </a:rPr>
              <a:t>... </a:t>
            </a:r>
            <a:r>
              <a:rPr lang="ru-RU" sz="2800" dirty="0" err="1">
                <a:solidFill>
                  <a:srgbClr val="3D4651"/>
                </a:solidFill>
                <a:latin typeface="Open Sans"/>
              </a:rPr>
              <a:t>салмай</a:t>
            </a:r>
            <a:r>
              <a:rPr lang="ru-RU" sz="2800" dirty="0">
                <a:solidFill>
                  <a:srgbClr val="3D4651"/>
                </a:solidFill>
                <a:latin typeface="Open Sans"/>
              </a:rPr>
              <a:t> </a:t>
            </a:r>
            <a:r>
              <a:rPr lang="ru-RU" sz="2800" dirty="0" err="1">
                <a:solidFill>
                  <a:srgbClr val="3D4651"/>
                </a:solidFill>
                <a:latin typeface="Open Sans"/>
              </a:rPr>
              <a:t>өтер</a:t>
            </a:r>
            <a:r>
              <a:rPr lang="ru-RU" sz="2800" dirty="0">
                <a:solidFill>
                  <a:srgbClr val="3D4651"/>
                </a:solidFill>
                <a:latin typeface="Open Sans"/>
              </a:rPr>
              <a:t> </a:t>
            </a:r>
            <a:r>
              <a:rPr lang="ru-RU" sz="2800" dirty="0" err="1">
                <a:solidFill>
                  <a:srgbClr val="3D4651"/>
                </a:solidFill>
                <a:latin typeface="Open Sans"/>
              </a:rPr>
              <a:t>күн</a:t>
            </a:r>
            <a:r>
              <a:rPr lang="ru-RU" sz="2800" dirty="0">
                <a:solidFill>
                  <a:srgbClr val="3D4651"/>
                </a:solidFill>
                <a:latin typeface="Open Sans"/>
              </a:rPr>
              <a:t> </a:t>
            </a:r>
            <a:r>
              <a:rPr lang="ru-RU" sz="2800" dirty="0" err="1">
                <a:solidFill>
                  <a:srgbClr val="3D4651"/>
                </a:solidFill>
                <a:latin typeface="Open Sans"/>
              </a:rPr>
              <a:t>қайда</a:t>
            </a:r>
            <a:r>
              <a:rPr lang="ru-RU" sz="2800" dirty="0">
                <a:solidFill>
                  <a:srgbClr val="3D4651"/>
                </a:solidFill>
                <a:latin typeface="Open Sans"/>
              </a:rPr>
              <a:t>?!</a:t>
            </a:r>
            <a:endParaRPr lang="ru-RU" sz="2800" dirty="0">
              <a:latin typeface="Open Sans"/>
            </a:endParaRPr>
          </a:p>
        </p:txBody>
      </p:sp>
      <p:sp>
        <p:nvSpPr>
          <p:cNvPr id="7" name="Прямоугольник 6"/>
          <p:cNvSpPr/>
          <p:nvPr/>
        </p:nvSpPr>
        <p:spPr>
          <a:xfrm>
            <a:off x="517702" y="4182501"/>
            <a:ext cx="3192669" cy="523220"/>
          </a:xfrm>
          <a:prstGeom prst="rect">
            <a:avLst/>
          </a:prstGeom>
        </p:spPr>
        <p:txBody>
          <a:bodyPr wrap="none">
            <a:spAutoFit/>
          </a:bodyPr>
          <a:lstStyle/>
          <a:p>
            <a:pPr lvl="0" eaLnBrk="0" fontAlgn="base" hangingPunct="0">
              <a:spcBef>
                <a:spcPct val="0"/>
              </a:spcBef>
              <a:spcAft>
                <a:spcPct val="0"/>
              </a:spcAft>
              <a:buFontTx/>
              <a:buChar char="•"/>
            </a:pPr>
            <a:r>
              <a:rPr lang="ru-RU" sz="2800" dirty="0" err="1">
                <a:solidFill>
                  <a:srgbClr val="3D4651"/>
                </a:solidFill>
                <a:latin typeface="Open Sans"/>
              </a:rPr>
              <a:t>Еңсесі</a:t>
            </a:r>
            <a:r>
              <a:rPr lang="ru-RU" sz="2800" dirty="0">
                <a:solidFill>
                  <a:srgbClr val="3D4651"/>
                </a:solidFill>
                <a:latin typeface="Open Sans"/>
              </a:rPr>
              <a:t> </a:t>
            </a:r>
            <a:r>
              <a:rPr lang="ru-RU" sz="2800" dirty="0" err="1">
                <a:solidFill>
                  <a:srgbClr val="3D4651"/>
                </a:solidFill>
                <a:latin typeface="Open Sans"/>
              </a:rPr>
              <a:t>биік</a:t>
            </a:r>
            <a:r>
              <a:rPr lang="ru-RU" sz="2800" dirty="0">
                <a:solidFill>
                  <a:srgbClr val="3D4651"/>
                </a:solidFill>
                <a:latin typeface="Open Sans"/>
              </a:rPr>
              <a:t> </a:t>
            </a:r>
            <a:r>
              <a:rPr lang="ru-RU" sz="2800" dirty="0" err="1">
                <a:solidFill>
                  <a:srgbClr val="3D4651"/>
                </a:solidFill>
                <a:latin typeface="Open Sans"/>
              </a:rPr>
              <a:t>боз</a:t>
            </a:r>
            <a:r>
              <a:rPr lang="ru-RU" sz="2800" dirty="0">
                <a:solidFill>
                  <a:srgbClr val="3D4651"/>
                </a:solidFill>
                <a:latin typeface="Open Sans"/>
              </a:rPr>
              <a:t> ...</a:t>
            </a:r>
            <a:endParaRPr lang="ru-RU" sz="2800" dirty="0">
              <a:latin typeface="Open Sans"/>
            </a:endParaRPr>
          </a:p>
        </p:txBody>
      </p:sp>
      <p:sp>
        <p:nvSpPr>
          <p:cNvPr id="8" name="Прямоугольник 7"/>
          <p:cNvSpPr/>
          <p:nvPr/>
        </p:nvSpPr>
        <p:spPr>
          <a:xfrm>
            <a:off x="438445" y="5588317"/>
            <a:ext cx="4659481" cy="523220"/>
          </a:xfrm>
          <a:prstGeom prst="rect">
            <a:avLst/>
          </a:prstGeom>
        </p:spPr>
        <p:txBody>
          <a:bodyPr wrap="square">
            <a:spAutoFit/>
          </a:bodyPr>
          <a:lstStyle/>
          <a:p>
            <a:pPr lvl="0" eaLnBrk="0" fontAlgn="base" hangingPunct="0">
              <a:spcBef>
                <a:spcPct val="0"/>
              </a:spcBef>
              <a:spcAft>
                <a:spcPct val="0"/>
              </a:spcAft>
              <a:buFontTx/>
              <a:buChar char="•"/>
            </a:pPr>
            <a:r>
              <a:rPr lang="ru-RU" sz="2800" dirty="0" err="1">
                <a:solidFill>
                  <a:srgbClr val="3D4651"/>
                </a:solidFill>
                <a:latin typeface="Open Sans"/>
              </a:rPr>
              <a:t>Еңкеймей</a:t>
            </a:r>
            <a:r>
              <a:rPr lang="ru-RU" sz="2800" dirty="0">
                <a:solidFill>
                  <a:srgbClr val="3D4651"/>
                </a:solidFill>
                <a:latin typeface="Open Sans"/>
              </a:rPr>
              <a:t> </a:t>
            </a:r>
            <a:r>
              <a:rPr lang="ru-RU" sz="2800" dirty="0" err="1">
                <a:solidFill>
                  <a:srgbClr val="3D4651"/>
                </a:solidFill>
                <a:latin typeface="Open Sans"/>
              </a:rPr>
              <a:t>кірер</a:t>
            </a:r>
            <a:r>
              <a:rPr lang="ru-RU" sz="2800" dirty="0">
                <a:solidFill>
                  <a:srgbClr val="3D4651"/>
                </a:solidFill>
                <a:latin typeface="Open Sans"/>
              </a:rPr>
              <a:t> ... </a:t>
            </a:r>
            <a:r>
              <a:rPr lang="ru-RU" sz="2800" dirty="0" err="1">
                <a:solidFill>
                  <a:srgbClr val="3D4651"/>
                </a:solidFill>
                <a:latin typeface="Open Sans"/>
              </a:rPr>
              <a:t>қайда</a:t>
            </a:r>
            <a:r>
              <a:rPr lang="ru-RU" sz="2800" dirty="0">
                <a:solidFill>
                  <a:srgbClr val="3D4651"/>
                </a:solidFill>
                <a:latin typeface="Open Sans"/>
              </a:rPr>
              <a:t>?!</a:t>
            </a:r>
            <a:endParaRPr lang="ru-RU" sz="2800" dirty="0">
              <a:latin typeface="Open Sans"/>
            </a:endParaRPr>
          </a:p>
        </p:txBody>
      </p:sp>
    </p:spTree>
    <p:extLst>
      <p:ext uri="{BB962C8B-B14F-4D97-AF65-F5344CB8AC3E}">
        <p14:creationId xmlns:p14="http://schemas.microsoft.com/office/powerpoint/2010/main" val="457163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s://ds05.infourok.ru/uploads/ex/0212/000ff419-c6bc4935/hello_html_m62f819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662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ds05.infourok.ru/uploads/ex/0325/0007dedc-1a3f45af/img1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571" y="-311414"/>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276271" y="371841"/>
            <a:ext cx="184731" cy="461665"/>
          </a:xfrm>
          <a:prstGeom prst="rect">
            <a:avLst/>
          </a:prstGeom>
        </p:spPr>
        <p:txBody>
          <a:bodyPr wrap="none">
            <a:spAutoFit/>
          </a:bodyPr>
          <a:lstStyle/>
          <a:p>
            <a:pPr lvl="0"/>
            <a:endParaRPr lang="ru-RU" sz="2400" b="1" dirty="0">
              <a:solidFill>
                <a:srgbClr val="00206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648691" y="1496291"/>
            <a:ext cx="184731" cy="369332"/>
          </a:xfrm>
          <a:prstGeom prst="rect">
            <a:avLst/>
          </a:prstGeom>
          <a:noFill/>
        </p:spPr>
        <p:txBody>
          <a:bodyPr wrap="none" rtlCol="0">
            <a:spAutoFit/>
          </a:bodyPr>
          <a:lstStyle/>
          <a:p>
            <a:endParaRPr lang="ru-RU" dirty="0"/>
          </a:p>
        </p:txBody>
      </p:sp>
      <p:sp>
        <p:nvSpPr>
          <p:cNvPr id="3" name="Прямоугольник 2"/>
          <p:cNvSpPr/>
          <p:nvPr/>
        </p:nvSpPr>
        <p:spPr>
          <a:xfrm>
            <a:off x="967305" y="1212808"/>
            <a:ext cx="3511603" cy="461665"/>
          </a:xfrm>
          <a:prstGeom prst="rect">
            <a:avLst/>
          </a:prstGeom>
        </p:spPr>
        <p:txBody>
          <a:bodyPr wrap="none">
            <a:spAutoFit/>
          </a:bodyPr>
          <a:lstStyle/>
          <a:p>
            <a:pPr algn="ctr"/>
            <a:r>
              <a:rPr lang="kk-KZ" sz="2400" dirty="0" smtClean="0">
                <a:solidFill>
                  <a:srgbClr val="002060"/>
                </a:solidFill>
              </a:rPr>
              <a:t>Сабақтың оқу мақсаты:    </a:t>
            </a:r>
            <a:endParaRPr lang="ru-RU" sz="2400" dirty="0">
              <a:solidFill>
                <a:srgbClr val="002060"/>
              </a:solidFill>
            </a:endParaRPr>
          </a:p>
        </p:txBody>
      </p:sp>
      <p:sp>
        <p:nvSpPr>
          <p:cNvPr id="16386" name="AutoShape 2" descr="Уроки рисовани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6388" name="AutoShape 4" descr="Уроки рисовани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 name="Rectangle 1"/>
          <p:cNvSpPr>
            <a:spLocks noChangeArrowheads="1"/>
          </p:cNvSpPr>
          <p:nvPr/>
        </p:nvSpPr>
        <p:spPr bwMode="auto">
          <a:xfrm>
            <a:off x="967305" y="1637211"/>
            <a:ext cx="861882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kk-KZ" sz="2000" dirty="0">
                <a:latin typeface="Times New Roman" panose="02020603050405020304" pitchFamily="18" charset="0"/>
                <a:cs typeface="Times New Roman" panose="02020603050405020304" pitchFamily="18" charset="0"/>
              </a:rPr>
              <a:t>6.2.2.1 Әдеби шығармада көтерілген </a:t>
            </a:r>
            <a:r>
              <a:rPr lang="kk-KZ" sz="2000" dirty="0" smtClean="0">
                <a:latin typeface="Times New Roman" panose="02020603050405020304" pitchFamily="18" charset="0"/>
                <a:cs typeface="Times New Roman" panose="02020603050405020304" pitchFamily="18" charset="0"/>
              </a:rPr>
              <a:t>әлеуметтік-қоғамдық  </a:t>
            </a:r>
            <a:r>
              <a:rPr lang="kk-KZ" sz="2000" dirty="0">
                <a:latin typeface="Times New Roman" panose="02020603050405020304" pitchFamily="18" charset="0"/>
                <a:cs typeface="Times New Roman" panose="02020603050405020304" pitchFamily="18" charset="0"/>
              </a:rPr>
              <a:t>мәселені идеясы арқылы түсіндіру.</a:t>
            </a:r>
            <a:endParaRPr lang="ru-RU" sz="2000" dirty="0">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endParaRPr lang="kk-KZ" sz="2000" dirty="0" smtClean="0">
              <a:latin typeface="Times New Roman" panose="02020603050405020304" pitchFamily="18" charset="0"/>
              <a:cs typeface="Times New Roman" panose="02020603050405020304" pitchFamily="18" charset="0"/>
            </a:endParaRPr>
          </a:p>
          <a:p>
            <a:pPr eaLnBrk="0" fontAlgn="base" hangingPunct="0">
              <a:spcBef>
                <a:spcPct val="0"/>
              </a:spcBef>
              <a:spcAft>
                <a:spcPct val="0"/>
              </a:spcAft>
            </a:pPr>
            <a:r>
              <a:rPr lang="kk-KZ" sz="2000" dirty="0" smtClean="0">
                <a:latin typeface="Times New Roman" panose="02020603050405020304" pitchFamily="18" charset="0"/>
                <a:cs typeface="Times New Roman" panose="02020603050405020304" pitchFamily="18" charset="0"/>
              </a:rPr>
              <a:t>6.2.3.1 Шығармадағы </a:t>
            </a:r>
            <a:r>
              <a:rPr lang="kk-KZ" sz="2000" dirty="0">
                <a:latin typeface="Times New Roman" panose="02020603050405020304" pitchFamily="18" charset="0"/>
                <a:cs typeface="Times New Roman" panose="02020603050405020304" pitchFamily="18" charset="0"/>
              </a:rPr>
              <a:t>көркем ауыстыруларды (троптарды: метафора, кейіптеу, метонимия, гипербола, литота, аллегория, антитеза, градация, арнау) анықтау;</a:t>
            </a:r>
            <a:endParaRPr kumimoji="0" lang="kk-KZ"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728409505"/>
              </p:ext>
            </p:extLst>
          </p:nvPr>
        </p:nvGraphicFramePr>
        <p:xfrm>
          <a:off x="566894" y="3930874"/>
          <a:ext cx="10515600" cy="1696203"/>
        </p:xfrm>
        <a:graphic>
          <a:graphicData uri="http://schemas.openxmlformats.org/drawingml/2006/table">
            <a:tbl>
              <a:tblPr>
                <a:tableStyleId>{5C22544A-7EE6-4342-B048-85BDC9FD1C3A}</a:tableStyleId>
              </a:tblPr>
              <a:tblGrid>
                <a:gridCol w="10515600"/>
              </a:tblGrid>
              <a:tr h="1696203">
                <a:tc>
                  <a:txBody>
                    <a:bodyPr/>
                    <a:lstStyle/>
                    <a:p>
                      <a:pPr algn="l">
                        <a:lnSpc>
                          <a:spcPct val="115000"/>
                        </a:lnSpc>
                        <a:spcAft>
                          <a:spcPts val="0"/>
                        </a:spcAft>
                      </a:pPr>
                      <a:r>
                        <a:rPr lang="kk-KZ" sz="1200" dirty="0" smtClean="0">
                          <a:effectLst/>
                        </a:rPr>
                        <a:t> </a:t>
                      </a:r>
                    </a:p>
                    <a:p>
                      <a:pPr algn="l">
                        <a:lnSpc>
                          <a:spcPct val="115000"/>
                        </a:lnSpc>
                        <a:spcAft>
                          <a:spcPts val="0"/>
                        </a:spcAft>
                      </a:pPr>
                      <a:r>
                        <a:rPr lang="kk-KZ" sz="2000" dirty="0" smtClean="0">
                          <a:effectLst/>
                          <a:latin typeface="Times New Roman" panose="02020603050405020304" pitchFamily="18" charset="0"/>
                          <a:cs typeface="Times New Roman" panose="02020603050405020304" pitchFamily="18" charset="0"/>
                        </a:rPr>
                        <a:t>Доспамбет </a:t>
                      </a:r>
                      <a:r>
                        <a:rPr lang="kk-KZ" sz="2000" dirty="0">
                          <a:effectLst/>
                          <a:latin typeface="Times New Roman" panose="02020603050405020304" pitchFamily="18" charset="0"/>
                          <a:cs typeface="Times New Roman" panose="02020603050405020304" pitchFamily="18" charset="0"/>
                        </a:rPr>
                        <a:t>жыраудың «Айналайын, Ақ Жайық» </a:t>
                      </a:r>
                      <a:r>
                        <a:rPr lang="kk-KZ" sz="2000" dirty="0" smtClean="0">
                          <a:effectLst/>
                          <a:latin typeface="Times New Roman" panose="02020603050405020304" pitchFamily="18" charset="0"/>
                          <a:cs typeface="Times New Roman" panose="02020603050405020304" pitchFamily="18" charset="0"/>
                        </a:rPr>
                        <a:t>толғауының</a:t>
                      </a:r>
                      <a:r>
                        <a:rPr lang="kk-KZ" sz="2000" baseline="0" dirty="0" smtClean="0">
                          <a:effectLst/>
                          <a:latin typeface="Times New Roman" panose="02020603050405020304" pitchFamily="18" charset="0"/>
                          <a:cs typeface="Times New Roman" panose="02020603050405020304" pitchFamily="18" charset="0"/>
                        </a:rPr>
                        <a:t> әлеуметтік қоғамдық мәсені анықтайды. Гипербола, литота, аллегория, антитеза градация, арнау көркем ауыстырударды табады. </a:t>
                      </a:r>
                      <a:endParaRPr lang="ru-RU"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tc>
              </a:tr>
            </a:tbl>
          </a:graphicData>
        </a:graphic>
      </p:graphicFrame>
      <p:sp>
        <p:nvSpPr>
          <p:cNvPr id="16" name="Прямоугольник 15"/>
          <p:cNvSpPr/>
          <p:nvPr/>
        </p:nvSpPr>
        <p:spPr>
          <a:xfrm>
            <a:off x="967306" y="3486290"/>
            <a:ext cx="2493696" cy="461665"/>
          </a:xfrm>
          <a:prstGeom prst="rect">
            <a:avLst/>
          </a:prstGeom>
        </p:spPr>
        <p:txBody>
          <a:bodyPr wrap="none">
            <a:spAutoFit/>
          </a:bodyPr>
          <a:lstStyle/>
          <a:p>
            <a:pPr algn="ctr"/>
            <a:r>
              <a:rPr lang="kk-KZ" sz="2400" dirty="0" smtClean="0">
                <a:solidFill>
                  <a:srgbClr val="002060"/>
                </a:solidFill>
              </a:rPr>
              <a:t>Сабақ мақсаты:    </a:t>
            </a:r>
            <a:endParaRPr lang="ru-RU" sz="2400" dirty="0">
              <a:solidFill>
                <a:srgbClr val="002060"/>
              </a:solidFill>
            </a:endParaRPr>
          </a:p>
        </p:txBody>
      </p:sp>
    </p:spTree>
    <p:extLst>
      <p:ext uri="{BB962C8B-B14F-4D97-AF65-F5344CB8AC3E}">
        <p14:creationId xmlns:p14="http://schemas.microsoft.com/office/powerpoint/2010/main" val="1301851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76271" y="371841"/>
            <a:ext cx="184731" cy="461665"/>
          </a:xfrm>
          <a:prstGeom prst="rect">
            <a:avLst/>
          </a:prstGeom>
        </p:spPr>
        <p:txBody>
          <a:bodyPr wrap="none">
            <a:spAutoFit/>
          </a:bodyPr>
          <a:lstStyle/>
          <a:p>
            <a:pPr lvl="0"/>
            <a:endParaRPr lang="ru-RU" sz="2400" b="1" dirty="0">
              <a:solidFill>
                <a:srgbClr val="00206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1648691" y="1496291"/>
            <a:ext cx="184731" cy="369332"/>
          </a:xfrm>
          <a:prstGeom prst="rect">
            <a:avLst/>
          </a:prstGeom>
          <a:noFill/>
        </p:spPr>
        <p:txBody>
          <a:bodyPr wrap="none" rtlCol="0">
            <a:spAutoFit/>
          </a:bodyPr>
          <a:lstStyle/>
          <a:p>
            <a:endParaRPr lang="ru-RU" dirty="0"/>
          </a:p>
        </p:txBody>
      </p:sp>
      <p:sp>
        <p:nvSpPr>
          <p:cNvPr id="2" name="TextBox 1"/>
          <p:cNvSpPr txBox="1"/>
          <p:nvPr/>
        </p:nvSpPr>
        <p:spPr>
          <a:xfrm>
            <a:off x="1302327" y="5195455"/>
            <a:ext cx="184731" cy="369332"/>
          </a:xfrm>
          <a:prstGeom prst="rect">
            <a:avLst/>
          </a:prstGeom>
          <a:noFill/>
        </p:spPr>
        <p:txBody>
          <a:bodyPr wrap="none" rtlCol="0">
            <a:spAutoFit/>
          </a:bodyPr>
          <a:lstStyle/>
          <a:p>
            <a:endParaRPr lang="ru-RU"/>
          </a:p>
        </p:txBody>
      </p:sp>
      <p:sp>
        <p:nvSpPr>
          <p:cNvPr id="7" name="Заголовок 6"/>
          <p:cNvSpPr>
            <a:spLocks noGrp="1"/>
          </p:cNvSpPr>
          <p:nvPr>
            <p:ph type="title"/>
          </p:nvPr>
        </p:nvSpPr>
        <p:spPr>
          <a:xfrm>
            <a:off x="838200" y="1205347"/>
            <a:ext cx="9501554" cy="1125871"/>
          </a:xfrm>
        </p:spPr>
        <p:txBody>
          <a:bodyPr>
            <a:normAutofit fontScale="90000"/>
          </a:bodyPr>
          <a:lstStyle/>
          <a:p>
            <a:r>
              <a:rPr lang="ru-RU" b="1" dirty="0"/>
              <a:t> </a:t>
            </a:r>
            <a:r>
              <a:rPr lang="ru-RU" b="1" dirty="0" smtClean="0"/>
              <a:t/>
            </a:r>
            <a:br>
              <a:rPr lang="ru-RU" b="1" dirty="0" smtClean="0"/>
            </a:br>
            <a:r>
              <a:rPr lang="ru-RU" b="1" dirty="0"/>
              <a:t/>
            </a:r>
            <a:br>
              <a:rPr lang="ru-RU" b="1" dirty="0"/>
            </a:br>
            <a:r>
              <a:rPr lang="ru-RU" b="1" dirty="0" smtClean="0"/>
              <a:t/>
            </a:r>
            <a:br>
              <a:rPr lang="ru-RU" b="1" dirty="0" smtClean="0"/>
            </a:br>
            <a:r>
              <a:rPr lang="kk-KZ" dirty="0" smtClean="0"/>
              <a:t/>
            </a:r>
            <a:br>
              <a:rPr lang="kk-KZ" dirty="0" smtClean="0"/>
            </a:br>
            <a:r>
              <a:rPr lang="kk-KZ" dirty="0"/>
              <a:t/>
            </a:r>
            <a:br>
              <a:rPr lang="kk-KZ" dirty="0"/>
            </a:br>
            <a:r>
              <a:rPr lang="kk-KZ" dirty="0" smtClean="0"/>
              <a:t/>
            </a:r>
            <a:br>
              <a:rPr lang="kk-KZ" dirty="0" smtClean="0"/>
            </a:br>
            <a:endParaRPr lang="ru-RU" dirty="0"/>
          </a:p>
        </p:txBody>
      </p:sp>
      <p:pic>
        <p:nvPicPr>
          <p:cNvPr id="7174" name="Picture 6" descr="https://cf2.ppt-online.org/files2/slide/w/WniStDGrmcxoEQBHlyg7uqbpOA1J9vPUMR5z4s0a3k/slid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0"/>
            <a:ext cx="1056062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96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0316" y="1"/>
            <a:ext cx="12071684" cy="685799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Autofit/>
          </a:bodyPr>
          <a:lstStyle/>
          <a:p>
            <a:r>
              <a:rPr lang="kk-KZ" sz="4000" dirty="0" smtClean="0">
                <a:latin typeface="Times New Roman" panose="02020603050405020304" pitchFamily="18" charset="0"/>
                <a:cs typeface="Times New Roman" panose="02020603050405020304" pitchFamily="18" charset="0"/>
              </a:rPr>
              <a:t>Үй </a:t>
            </a:r>
            <a:r>
              <a:rPr lang="kk-KZ" sz="4000" dirty="0">
                <a:latin typeface="Times New Roman" panose="02020603050405020304" pitchFamily="18" charset="0"/>
                <a:cs typeface="Times New Roman" panose="02020603050405020304" pitchFamily="18" charset="0"/>
              </a:rPr>
              <a:t>тапсырмасын сұрау.</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Өткенді </a:t>
            </a:r>
            <a:r>
              <a:rPr lang="kk-KZ" sz="4000" dirty="0" smtClean="0">
                <a:latin typeface="Times New Roman" panose="02020603050405020304" pitchFamily="18" charset="0"/>
                <a:cs typeface="Times New Roman" panose="02020603050405020304" pitchFamily="18" charset="0"/>
              </a:rPr>
              <a:t>қайталау. </a:t>
            </a:r>
            <a:r>
              <a:rPr lang="kk-KZ" sz="4000" dirty="0">
                <a:latin typeface="Times New Roman" panose="02020603050405020304" pitchFamily="18" charset="0"/>
                <a:cs typeface="Times New Roman" panose="02020603050405020304" pitchFamily="18" charset="0"/>
              </a:rPr>
              <a:t>«Кофе таяқшалары» </a:t>
            </a:r>
            <a:r>
              <a:rPr lang="kk-KZ" sz="4000" dirty="0" smtClean="0">
                <a:latin typeface="Times New Roman" panose="02020603050405020304" pitchFamily="18" charset="0"/>
                <a:cs typeface="Times New Roman" panose="02020603050405020304" pitchFamily="18" charset="0"/>
              </a:rPr>
              <a:t>сұрақ-жауап әдісі арқылы</a:t>
            </a:r>
            <a:r>
              <a:rPr lang="kk-KZ" sz="4000" dirty="0">
                <a:latin typeface="Times New Roman" panose="02020603050405020304" pitchFamily="18" charset="0"/>
                <a:cs typeface="Times New Roman" panose="02020603050405020304" pitchFamily="18" charset="0"/>
              </a:rPr>
              <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1.Доспамбет кім?</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2.Жырау қай жылы дүниеге келген?1490</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3.Қай жерде туылған? Азау қаласы</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4.Қай жерлерде болған?</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5.Қай ғасырдың дауылпаз жырауы?16 ғас</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6.Қай орданың қолбасшысы болған?</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7.Қай жылы дүниеден өтті?1523ж</a:t>
            </a:r>
            <a:br>
              <a:rPr lang="kk-KZ" sz="4000" dirty="0">
                <a:latin typeface="Times New Roman" panose="02020603050405020304" pitchFamily="18" charset="0"/>
                <a:cs typeface="Times New Roman" panose="02020603050405020304" pitchFamily="18" charset="0"/>
              </a:rPr>
            </a:br>
            <a:r>
              <a:rPr lang="kk-KZ" sz="4000" dirty="0">
                <a:latin typeface="Times New Roman" panose="02020603050405020304" pitchFamily="18" charset="0"/>
                <a:cs typeface="Times New Roman" panose="02020603050405020304" pitchFamily="18" charset="0"/>
              </a:rPr>
              <a:t>8.Қай жерде дүниеден өтті? Астрахань маңы</a:t>
            </a:r>
            <a:br>
              <a:rPr lang="kk-KZ" sz="4000" dirty="0">
                <a:latin typeface="Times New Roman" panose="02020603050405020304" pitchFamily="18" charset="0"/>
                <a:cs typeface="Times New Roman" panose="02020603050405020304" pitchFamily="18" charset="0"/>
              </a:rPr>
            </a:b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3934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212320"/>
          </a:xfrm>
        </p:spPr>
        <p:txBody>
          <a:bodyPr numCol="2">
            <a:noAutofit/>
          </a:bodyPr>
          <a:lstStyle/>
          <a:p>
            <a:r>
              <a:rPr lang="ru-RU" sz="2800" b="1" i="1" dirty="0" err="1">
                <a:latin typeface="Times New Roman" panose="02020603050405020304" pitchFamily="18" charset="0"/>
                <a:cs typeface="Times New Roman" panose="02020603050405020304" pitchFamily="18" charset="0"/>
              </a:rPr>
              <a:t>Доспамбет</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жырау</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Айналайын</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Ақ</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Жайық</a:t>
            </a:r>
            <a:r>
              <a:rPr lang="ru-RU" sz="2800" b="1" i="1" dirty="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Айналайын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Жайық</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Ат</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салмай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өтер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Еңсесі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биік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боз</a:t>
            </a:r>
            <a:r>
              <a:rPr lang="ru-RU" sz="2800" dirty="0">
                <a:latin typeface="Times New Roman" panose="02020603050405020304" pitchFamily="18" charset="0"/>
                <a:cs typeface="Times New Roman" panose="02020603050405020304" pitchFamily="18" charset="0"/>
              </a:rPr>
              <a:t> орда,</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Еңкеймей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кірер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Қара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бұлан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терісін</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Етік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қылар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Күдеріден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тағып</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Кіреуке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киер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Күмбір-күмбір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кісінетіп</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Күреңді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мінер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Толғамалы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балта</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Толғап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ұстар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err="1" smtClean="0">
                <a:latin typeface="Times New Roman" panose="02020603050405020304" pitchFamily="18" charset="0"/>
                <a:cs typeface="Times New Roman" panose="02020603050405020304" pitchFamily="18" charset="0"/>
              </a:rPr>
              <a:t>Алты</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құлаш</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найза</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smtClean="0">
                <a:latin typeface="Times New Roman" panose="02020603050405020304" pitchFamily="18" charset="0"/>
                <a:cs typeface="Times New Roman" panose="02020603050405020304" pitchFamily="18" charset="0"/>
              </a:rPr>
              <a:t>Ұсынып</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шаншар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Садақ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толған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сайгез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оқ</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Масағынан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өткеріп</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Басын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қолға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жеткеріп</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Созып</a:t>
            </a:r>
            <a:r>
              <a:rPr lang="ru-RU" sz="2800" dirty="0">
                <a:latin typeface="Times New Roman" panose="02020603050405020304" pitchFamily="18" charset="0"/>
                <a:cs typeface="Times New Roman" panose="02020603050405020304" pitchFamily="18" charset="0"/>
              </a:rPr>
              <a:t> тартар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Кетбұғадай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билерден</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Кеңес</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сұрар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Еділдің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бойын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жайлап</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Шалғынына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бие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байлап</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Орнықты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қара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сабадан</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Бозбаламен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күліп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ойнап</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Қымыз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ішер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күн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қайда</a:t>
            </a:r>
            <a:r>
              <a:rPr lang="ru-RU" sz="2800" dirty="0">
                <a:latin typeface="Times New Roman" panose="02020603050405020304" pitchFamily="18" charset="0"/>
                <a:cs typeface="Times New Roman" panose="02020603050405020304" pitchFamily="18" charset="0"/>
              </a:rPr>
              <a:t>?</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152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773" y="394855"/>
            <a:ext cx="11710554" cy="6317672"/>
          </a:xfrm>
        </p:spPr>
        <p:txBody>
          <a:bodyPr>
            <a:normAutofit/>
          </a:bodyPr>
          <a:lstStyle/>
          <a:p>
            <a:r>
              <a:rPr lang="ru-RU" sz="3200" b="1" i="1" dirty="0" err="1" smtClean="0">
                <a:latin typeface="Times New Roman" panose="02020603050405020304" pitchFamily="18" charset="0"/>
                <a:cs typeface="Times New Roman" panose="02020603050405020304" pitchFamily="18" charset="0"/>
              </a:rPr>
              <a:t>Доспамбет</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жырау</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толғауларында</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көтерілген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әлеуметтік</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мәселе</a:t>
            </a:r>
            <a:r>
              <a:rPr lang="ru-RU" sz="3200" b="1" i="1" dirty="0" smtClean="0">
                <a:latin typeface="Times New Roman" panose="02020603050405020304" pitchFamily="18" charset="0"/>
                <a:cs typeface="Times New Roman" panose="02020603050405020304" pitchFamily="18" charset="0"/>
              </a:rPr>
              <a:t> – </a:t>
            </a:r>
            <a:r>
              <a:rPr lang="ru-RU" sz="3200" b="1" i="1" dirty="0" err="1" smtClean="0">
                <a:latin typeface="Times New Roman" panose="02020603050405020304" pitchFamily="18" charset="0"/>
                <a:cs typeface="Times New Roman" panose="02020603050405020304" pitchFamily="18" charset="0"/>
              </a:rPr>
              <a:t>қазақ</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халқының</a:t>
            </a:r>
            <a:r>
              <a:rPr lang="ru-RU" sz="3200" b="1" i="1" dirty="0" smtClean="0">
                <a:latin typeface="Times New Roman" panose="02020603050405020304" pitchFamily="18" charset="0"/>
                <a:cs typeface="Times New Roman" panose="02020603050405020304" pitchFamily="18" charset="0"/>
              </a:rPr>
              <a:t> сан </a:t>
            </a:r>
            <a:r>
              <a:rPr lang="ru-RU" sz="3200" b="1" i="1" dirty="0" err="1" smtClean="0">
                <a:latin typeface="Times New Roman" panose="02020603050405020304" pitchFamily="18" charset="0"/>
                <a:cs typeface="Times New Roman" panose="02020603050405020304" pitchFamily="18" charset="0"/>
              </a:rPr>
              <a:t>ғасырлардан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бері</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күресіп</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келе</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жатқан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өзекті</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мәселесі.Жер</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үшін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болған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күрес</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қай</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ғасырда</a:t>
            </a:r>
            <a:r>
              <a:rPr lang="ru-RU" sz="3200" b="1" i="1" dirty="0" smtClean="0">
                <a:latin typeface="Times New Roman" panose="02020603050405020304" pitchFamily="18" charset="0"/>
                <a:cs typeface="Times New Roman" panose="02020603050405020304" pitchFamily="18" charset="0"/>
              </a:rPr>
              <a:t> да </a:t>
            </a:r>
            <a:r>
              <a:rPr lang="ru-RU" sz="3200" b="1" i="1" dirty="0" err="1" smtClean="0">
                <a:latin typeface="Times New Roman" panose="02020603050405020304" pitchFamily="18" charset="0"/>
                <a:cs typeface="Times New Roman" panose="02020603050405020304" pitchFamily="18" charset="0"/>
              </a:rPr>
              <a:t>толастаған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емес</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Ұлан-ғайыр</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кең</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даланы</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бабаларымыз</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білектің</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күшімен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найзаның</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ұшымен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қорғап</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кейінгі</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ұрпаққа</a:t>
            </a:r>
            <a:r>
              <a:rPr lang="ru-RU" sz="3200" b="1" i="1" dirty="0" smtClean="0">
                <a:latin typeface="Times New Roman" panose="02020603050405020304" pitchFamily="18" charset="0"/>
                <a:cs typeface="Times New Roman" panose="02020603050405020304" pitchFamily="18" charset="0"/>
              </a:rPr>
              <a:t> аманат </a:t>
            </a:r>
            <a:r>
              <a:rPr lang="ru-RU" sz="3200" b="1" i="1" dirty="0" err="1" smtClean="0">
                <a:latin typeface="Times New Roman" panose="02020603050405020304" pitchFamily="18" charset="0"/>
                <a:cs typeface="Times New Roman" panose="02020603050405020304" pitchFamily="18" charset="0"/>
              </a:rPr>
              <a:t>етіп</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қалдырды</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Есімі</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аңызға</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айналған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батырлардың</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әрқайсысы</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әр</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заманда</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өмір</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сүрсе</a:t>
            </a:r>
            <a:r>
              <a:rPr lang="ru-RU" sz="3200" b="1" i="1" dirty="0" smtClean="0">
                <a:latin typeface="Times New Roman" panose="02020603050405020304" pitchFamily="18" charset="0"/>
                <a:cs typeface="Times New Roman" panose="02020603050405020304" pitchFamily="18" charset="0"/>
              </a:rPr>
              <a:t> де, </a:t>
            </a:r>
            <a:r>
              <a:rPr lang="ru-RU" sz="3200" b="1" i="1" dirty="0" err="1" smtClean="0">
                <a:latin typeface="Times New Roman" panose="02020603050405020304" pitchFamily="18" charset="0"/>
                <a:cs typeface="Times New Roman" panose="02020603050405020304" pitchFamily="18" charset="0"/>
              </a:rPr>
              <a:t>олардың</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мақсаты</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көтерілген</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мәселесі</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бір</a:t>
            </a:r>
            <a:r>
              <a:rPr lang="ru-RU" sz="3200" b="1" i="1" dirty="0" smtClean="0">
                <a:latin typeface="Times New Roman" panose="02020603050405020304" pitchFamily="18" charset="0"/>
                <a:cs typeface="Times New Roman" panose="02020603050405020304" pitchFamily="18" charset="0"/>
              </a:rPr>
              <a:t> </a:t>
            </a:r>
            <a:r>
              <a:rPr lang="ru-RU" sz="3200" b="1" i="1" dirty="0" err="1" smtClean="0">
                <a:latin typeface="Times New Roman" panose="02020603050405020304" pitchFamily="18" charset="0"/>
                <a:cs typeface="Times New Roman" panose="02020603050405020304" pitchFamily="18" charset="0"/>
              </a:rPr>
              <a:t>болған</a:t>
            </a:r>
            <a:r>
              <a:rPr lang="ru-RU" sz="3200" b="1" i="1" dirty="0" smtClean="0">
                <a:latin typeface="Times New Roman" panose="02020603050405020304" pitchFamily="18" charset="0"/>
                <a:cs typeface="Times New Roman" panose="02020603050405020304" pitchFamily="18" charset="0"/>
              </a:rPr>
              <a:t>. </a:t>
            </a:r>
            <a:br>
              <a:rPr lang="ru-RU" sz="3200" b="1" i="1" dirty="0" smtClean="0">
                <a:latin typeface="Times New Roman" panose="02020603050405020304" pitchFamily="18" charset="0"/>
                <a:cs typeface="Times New Roman" panose="02020603050405020304" pitchFamily="18" charset="0"/>
              </a:rPr>
            </a:br>
            <a:r>
              <a:rPr lang="ru-RU" sz="3200" b="1" i="1" dirty="0" err="1" smtClean="0">
                <a:latin typeface="Times New Roman" panose="02020603050405020304" pitchFamily="18" charset="0"/>
                <a:cs typeface="Times New Roman" panose="02020603050405020304" pitchFamily="18" charset="0"/>
              </a:rPr>
              <a:t>Шығармада</a:t>
            </a:r>
            <a:r>
              <a:rPr lang="ru-RU" sz="3200" b="1" i="1" dirty="0" smtClean="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көтерілген</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мәселе</a:t>
            </a:r>
            <a:r>
              <a:rPr lang="ru-RU" sz="3200" dirty="0">
                <a:latin typeface="Times New Roman" panose="02020603050405020304" pitchFamily="18" charset="0"/>
                <a:cs typeface="Times New Roman" panose="02020603050405020304" pitchFamily="18" charset="0"/>
              </a:rPr>
              <a:t> – </a:t>
            </a:r>
            <a:r>
              <a:rPr lang="ru-RU" sz="3200" dirty="0" err="1">
                <a:latin typeface="Times New Roman" panose="02020603050405020304" pitchFamily="18" charset="0"/>
                <a:cs typeface="Times New Roman" panose="02020603050405020304" pitchFamily="18" charset="0"/>
              </a:rPr>
              <a:t>халқының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іргесі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бүтін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бірлігі</a:t>
            </a:r>
            <a:r>
              <a:rPr lang="ru-RU" sz="3200" dirty="0">
                <a:latin typeface="Times New Roman" panose="02020603050405020304" pitchFamily="18" charset="0"/>
                <a:cs typeface="Times New Roman" panose="02020603050405020304" pitchFamily="18" charset="0"/>
              </a:rPr>
              <a:t> мол, </a:t>
            </a:r>
            <a:r>
              <a:rPr lang="ru-RU" sz="3200" dirty="0" err="1">
                <a:latin typeface="Times New Roman" panose="02020603050405020304" pitchFamily="18" charset="0"/>
                <a:cs typeface="Times New Roman" panose="02020603050405020304" pitchFamily="18" charset="0"/>
              </a:rPr>
              <a:t>ешкімге</a:t>
            </a:r>
            <a:r>
              <a:rPr lang="ru-RU" sz="3200" dirty="0">
                <a:latin typeface="Times New Roman" panose="02020603050405020304" pitchFamily="18" charset="0"/>
                <a:cs typeface="Times New Roman" panose="02020603050405020304" pitchFamily="18" charset="0"/>
              </a:rPr>
              <a:t> бас </a:t>
            </a:r>
            <a:r>
              <a:rPr lang="ru-RU" sz="3200" dirty="0" err="1">
                <a:latin typeface="Times New Roman" panose="02020603050405020304" pitchFamily="18" charset="0"/>
                <a:cs typeface="Times New Roman" panose="02020603050405020304" pitchFamily="18" charset="0"/>
              </a:rPr>
              <a:t>имейтін</a:t>
            </a:r>
            <a:r>
              <a:rPr lang="ru-RU" sz="3200" dirty="0">
                <a:latin typeface="Times New Roman" panose="02020603050405020304" pitchFamily="18" charset="0"/>
                <a:cs typeface="Times New Roman" panose="02020603050405020304" pitchFamily="18" charset="0"/>
              </a:rPr>
              <a:t> ел </a:t>
            </a:r>
            <a:r>
              <a:rPr lang="ru-RU" sz="3200" dirty="0" err="1">
                <a:latin typeface="Times New Roman" panose="02020603050405020304" pitchFamily="18" charset="0"/>
                <a:cs typeface="Times New Roman" panose="02020603050405020304" pitchFamily="18" charset="0"/>
              </a:rPr>
              <a:t>болуын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аңсау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Аталған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мәселенің</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әлеуметтік</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рөлі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туралы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өзіндік</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көзқарасыңды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ішкі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ойыңды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сыни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пікіріңді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білдіріп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көр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Ол</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үшін</a:t>
            </a:r>
            <a:r>
              <a:rPr lang="ru-RU" sz="3200" dirty="0">
                <a:latin typeface="Times New Roman" panose="02020603050405020304" pitchFamily="18" charset="0"/>
                <a:cs typeface="Times New Roman" panose="02020603050405020304" pitchFamily="18" charset="0"/>
              </a:rPr>
              <a:t>:</a:t>
            </a:r>
            <a:r>
              <a:rPr lang="ru-RU" sz="3200" dirty="0"/>
              <a:t/>
            </a:r>
            <a:br>
              <a:rPr lang="ru-RU" sz="3200" dirty="0"/>
            </a:br>
            <a:endParaRPr lang="ru-RU" sz="3200" dirty="0"/>
          </a:p>
        </p:txBody>
      </p:sp>
    </p:spTree>
    <p:extLst>
      <p:ext uri="{BB962C8B-B14F-4D97-AF65-F5344CB8AC3E}">
        <p14:creationId xmlns:p14="http://schemas.microsoft.com/office/powerpoint/2010/main" val="4243869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76271" y="371841"/>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
        <p:nvSpPr>
          <p:cNvPr id="6" name="TextBox 5"/>
          <p:cNvSpPr txBox="1"/>
          <p:nvPr/>
        </p:nvSpPr>
        <p:spPr>
          <a:xfrm>
            <a:off x="1648691" y="1496291"/>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Прямоугольник 2"/>
          <p:cNvSpPr/>
          <p:nvPr/>
        </p:nvSpPr>
        <p:spPr>
          <a:xfrm>
            <a:off x="1638423" y="1865623"/>
            <a:ext cx="9055412" cy="589072"/>
          </a:xfrm>
          <a:prstGeom prst="rect">
            <a:avLst/>
          </a:prstGeom>
        </p:spPr>
        <p:txBody>
          <a:bodyPr wrap="square">
            <a:spAutoFit/>
          </a:bodyPr>
          <a:lstStyle/>
          <a:p>
            <a:pPr>
              <a:lnSpc>
                <a:spcPct val="150000"/>
              </a:lnSpc>
            </a:pPr>
            <a:endParaRPr lang="ru-RU" sz="2400" b="1" dirty="0">
              <a:solidFill>
                <a:schemeClr val="tx2"/>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159883037"/>
              </p:ext>
            </p:extLst>
          </p:nvPr>
        </p:nvGraphicFramePr>
        <p:xfrm>
          <a:off x="0" y="0"/>
          <a:ext cx="12192000" cy="6858000"/>
        </p:xfrm>
        <a:graphic>
          <a:graphicData uri="http://schemas.openxmlformats.org/drawingml/2006/table">
            <a:tbl>
              <a:tblPr>
                <a:tableStyleId>{5C22544A-7EE6-4342-B048-85BDC9FD1C3A}</a:tableStyleId>
              </a:tblPr>
              <a:tblGrid>
                <a:gridCol w="12192000"/>
              </a:tblGrid>
              <a:tr h="6858000">
                <a:tc>
                  <a:txBody>
                    <a:bodyPr/>
                    <a:lstStyle/>
                    <a:p>
                      <a:pPr algn="l">
                        <a:lnSpc>
                          <a:spcPct val="115000"/>
                        </a:lnSpc>
                        <a:spcAft>
                          <a:spcPts val="0"/>
                        </a:spcAft>
                      </a:pPr>
                      <a:r>
                        <a:rPr lang="kk-KZ" sz="2400" b="1" dirty="0" smtClean="0">
                          <a:effectLst/>
                          <a:latin typeface="Times New Roman" panose="02020603050405020304" pitchFamily="18" charset="0"/>
                          <a:cs typeface="Times New Roman" panose="02020603050405020304" pitchFamily="18" charset="0"/>
                        </a:rPr>
                        <a:t>1-тапсырма</a:t>
                      </a:r>
                      <a:r>
                        <a:rPr lang="kk-KZ" sz="2400" dirty="0" smtClean="0">
                          <a:effectLst/>
                          <a:latin typeface="Times New Roman" panose="02020603050405020304" pitchFamily="18" charset="0"/>
                          <a:cs typeface="Times New Roman" panose="02020603050405020304" pitchFamily="18" charset="0"/>
                        </a:rPr>
                        <a:t> </a:t>
                      </a:r>
                      <a:r>
                        <a:rPr lang="kk-KZ" sz="2400" b="1" dirty="0" smtClean="0">
                          <a:effectLst/>
                          <a:latin typeface="Times New Roman" panose="02020603050405020304" pitchFamily="18" charset="0"/>
                          <a:cs typeface="Times New Roman" panose="02020603050405020304" pitchFamily="18" charset="0"/>
                        </a:rPr>
                        <a:t>«Балық қаңқасы» </a:t>
                      </a:r>
                      <a:r>
                        <a:rPr lang="kk-KZ" sz="2400" b="1" dirty="0">
                          <a:effectLst/>
                          <a:latin typeface="Times New Roman" panose="02020603050405020304" pitchFamily="18" charset="0"/>
                          <a:cs typeface="Times New Roman" panose="02020603050405020304" pitchFamily="18" charset="0"/>
                        </a:rPr>
                        <a:t>әдісі арқылы </a:t>
                      </a:r>
                      <a:r>
                        <a:rPr lang="kk-KZ" sz="2400" b="1" dirty="0" smtClean="0">
                          <a:effectLst/>
                          <a:latin typeface="Times New Roman" panose="02020603050405020304" pitchFamily="18" charset="0"/>
                          <a:cs typeface="Times New Roman" panose="02020603050405020304" pitchFamily="18" charset="0"/>
                        </a:rPr>
                        <a:t>шығармада көтерілген</a:t>
                      </a:r>
                      <a:r>
                        <a:rPr lang="kk-KZ" sz="2400" b="1" baseline="0" dirty="0" smtClean="0">
                          <a:effectLst/>
                          <a:latin typeface="Times New Roman" panose="02020603050405020304" pitchFamily="18" charset="0"/>
                          <a:cs typeface="Times New Roman" panose="02020603050405020304" pitchFamily="18" charset="0"/>
                        </a:rPr>
                        <a:t> мәселеге талдау жасаңыз</a:t>
                      </a:r>
                      <a:r>
                        <a:rPr lang="kk-KZ" sz="2400" b="1" dirty="0" smtClean="0">
                          <a:effectLst/>
                          <a:latin typeface="Times New Roman" panose="02020603050405020304" pitchFamily="18" charset="0"/>
                          <a:cs typeface="Times New Roman" panose="02020603050405020304" pitchFamily="18" charset="0"/>
                        </a:rPr>
                        <a:t>. </a:t>
                      </a:r>
                      <a:endParaRPr lang="ru-RU" sz="2400" b="1" dirty="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endParaRPr lang="kk-KZ" sz="2400" b="1" dirty="0" smtClean="0">
                        <a:effectLst/>
                        <a:latin typeface="Times New Roman" panose="02020603050405020304" pitchFamily="18" charset="0"/>
                        <a:cs typeface="Times New Roman" panose="02020603050405020304" pitchFamily="18" charset="0"/>
                      </a:endParaRPr>
                    </a:p>
                    <a:p>
                      <a:pPr algn="just">
                        <a:lnSpc>
                          <a:spcPct val="115000"/>
                        </a:lnSpc>
                        <a:spcAft>
                          <a:spcPts val="0"/>
                        </a:spcAft>
                      </a:pPr>
                      <a:r>
                        <a:rPr lang="kk-KZ" sz="2400" b="1" dirty="0" smtClean="0">
                          <a:effectLst/>
                          <a:latin typeface="Times New Roman" panose="02020603050405020304" pitchFamily="18" charset="0"/>
                          <a:cs typeface="Times New Roman" panose="02020603050405020304" pitchFamily="18" charset="0"/>
                        </a:rPr>
                        <a:t>Бағалау критерийі: </a:t>
                      </a:r>
                    </a:p>
                    <a:p>
                      <a:pPr algn="just">
                        <a:lnSpc>
                          <a:spcPct val="115000"/>
                        </a:lnSpc>
                        <a:spcAft>
                          <a:spcPts val="0"/>
                        </a:spcAft>
                      </a:pPr>
                      <a:r>
                        <a:rPr lang="kk-KZ" sz="2400" b="0" dirty="0" smtClean="0">
                          <a:effectLst/>
                          <a:latin typeface="Times New Roman" panose="02020603050405020304" pitchFamily="18" charset="0"/>
                          <a:cs typeface="Times New Roman" panose="02020603050405020304" pitchFamily="18" charset="0"/>
                        </a:rPr>
                        <a:t>Шығармада көрсетілген</a:t>
                      </a:r>
                      <a:r>
                        <a:rPr lang="kk-KZ" sz="2400" b="0" baseline="0" dirty="0" smtClean="0">
                          <a:effectLst/>
                          <a:latin typeface="Times New Roman" panose="02020603050405020304" pitchFamily="18" charset="0"/>
                          <a:cs typeface="Times New Roman" panose="02020603050405020304" pitchFamily="18" charset="0"/>
                        </a:rPr>
                        <a:t> әлеуметтік мәселені анықтап, талдау жасайды.</a:t>
                      </a:r>
                      <a:r>
                        <a:rPr lang="kk-KZ" sz="2400" b="0" dirty="0" smtClean="0">
                          <a:effectLst/>
                          <a:latin typeface="Times New Roman" panose="02020603050405020304" pitchFamily="18" charset="0"/>
                          <a:cs typeface="Times New Roman" panose="02020603050405020304" pitchFamily="18" charset="0"/>
                        </a:rPr>
                        <a:t> </a:t>
                      </a:r>
                    </a:p>
                    <a:p>
                      <a:pPr algn="just">
                        <a:lnSpc>
                          <a:spcPct val="115000"/>
                        </a:lnSpc>
                        <a:spcAft>
                          <a:spcPts val="0"/>
                        </a:spcAft>
                      </a:pPr>
                      <a:r>
                        <a:rPr lang="kk-KZ" sz="2400" b="1" dirty="0" smtClean="0">
                          <a:effectLst/>
                          <a:latin typeface="Times New Roman" panose="02020603050405020304" pitchFamily="18" charset="0"/>
                          <a:cs typeface="Times New Roman" panose="02020603050405020304" pitchFamily="18" charset="0"/>
                        </a:rPr>
                        <a:t>Дескриптор:</a:t>
                      </a:r>
                    </a:p>
                    <a:p>
                      <a:pPr algn="just">
                        <a:lnSpc>
                          <a:spcPct val="115000"/>
                        </a:lnSpc>
                        <a:spcAft>
                          <a:spcPts val="0"/>
                        </a:spcAft>
                      </a:pPr>
                      <a:r>
                        <a:rPr lang="kk-KZ" sz="2400" b="0" dirty="0" smtClean="0">
                          <a:effectLst/>
                          <a:latin typeface="Times New Roman" panose="02020603050405020304" pitchFamily="18" charset="0"/>
                          <a:cs typeface="Times New Roman" panose="02020603050405020304" pitchFamily="18" charset="0"/>
                        </a:rPr>
                        <a:t>Шығармада</a:t>
                      </a:r>
                      <a:r>
                        <a:rPr lang="kk-KZ" sz="2400" b="0" baseline="0" dirty="0" smtClean="0">
                          <a:effectLst/>
                          <a:latin typeface="Times New Roman" panose="02020603050405020304" pitchFamily="18" charset="0"/>
                          <a:cs typeface="Times New Roman" panose="02020603050405020304" pitchFamily="18" charset="0"/>
                        </a:rPr>
                        <a:t> көтерілген мәселені анықтайды.</a:t>
                      </a:r>
                    </a:p>
                    <a:p>
                      <a:pPr algn="just">
                        <a:lnSpc>
                          <a:spcPct val="115000"/>
                        </a:lnSpc>
                        <a:spcAft>
                          <a:spcPts val="0"/>
                        </a:spcAft>
                      </a:pPr>
                      <a:r>
                        <a:rPr lang="kk-KZ" sz="2400" b="0" baseline="0" dirty="0" smtClean="0">
                          <a:effectLst/>
                          <a:latin typeface="Times New Roman" panose="02020603050405020304" pitchFamily="18" charset="0"/>
                          <a:cs typeface="Times New Roman" panose="02020603050405020304" pitchFamily="18" charset="0"/>
                        </a:rPr>
                        <a:t>Мәселеге талдау жасайды.</a:t>
                      </a:r>
                      <a:endParaRPr lang="ru-RU" sz="2400" b="0" dirty="0">
                        <a:effectLst/>
                        <a:latin typeface="Times New Roman" panose="02020603050405020304" pitchFamily="18" charset="0"/>
                        <a:cs typeface="Times New Roman" panose="02020603050405020304" pitchFamily="18" charset="0"/>
                      </a:endParaRPr>
                    </a:p>
                  </a:txBody>
                  <a:tcPr marL="114300" marR="114300" marT="0" marB="0"/>
                </a:tc>
              </a:tr>
            </a:tbl>
          </a:graphicData>
        </a:graphic>
      </p:graphicFrame>
      <p:pic>
        <p:nvPicPr>
          <p:cNvPr id="7" name="Picture 4" descr="https://ds05.infourok.ru/uploads/ex/0d03/00101292-d5803e20/hello_html_m1e07084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2052" y="833506"/>
            <a:ext cx="5911747" cy="3748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ds05.infourok.ru/uploads/ex/0325/0007dedc-1a3f45af/img1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276271" y="371841"/>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dirty="0">
              <a:ln>
                <a:noFill/>
              </a:ln>
              <a:solidFill>
                <a:srgbClr val="002060"/>
              </a:solidFill>
              <a:effectLst/>
              <a:uLnTx/>
              <a:uFillTx/>
              <a:latin typeface="Times New Roman" panose="02020603050405020304" pitchFamily="18" charset="0"/>
              <a:ea typeface="+mn-ea"/>
              <a:cs typeface="Times New Roman" panose="02020603050405020304" pitchFamily="18" charset="0"/>
            </a:endParaRPr>
          </a:p>
        </p:txBody>
      </p:sp>
      <p:sp>
        <p:nvSpPr>
          <p:cNvPr id="6" name="TextBox 5"/>
          <p:cNvSpPr txBox="1"/>
          <p:nvPr/>
        </p:nvSpPr>
        <p:spPr>
          <a:xfrm>
            <a:off x="1648691" y="1496291"/>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4" name="Таблица 3"/>
          <p:cNvGraphicFramePr>
            <a:graphicFrameLocks noGrp="1"/>
          </p:cNvGraphicFramePr>
          <p:nvPr>
            <p:extLst>
              <p:ext uri="{D42A27DB-BD31-4B8C-83A1-F6EECF244321}">
                <p14:modId xmlns:p14="http://schemas.microsoft.com/office/powerpoint/2010/main" val="742107155"/>
              </p:ext>
            </p:extLst>
          </p:nvPr>
        </p:nvGraphicFramePr>
        <p:xfrm>
          <a:off x="838200" y="1155560"/>
          <a:ext cx="10515600" cy="5294186"/>
        </p:xfrm>
        <a:graphic>
          <a:graphicData uri="http://schemas.openxmlformats.org/drawingml/2006/table">
            <a:tbl>
              <a:tblPr>
                <a:tableStyleId>{5C22544A-7EE6-4342-B048-85BDC9FD1C3A}</a:tableStyleId>
              </a:tblPr>
              <a:tblGrid>
                <a:gridCol w="10515600"/>
              </a:tblGrid>
              <a:tr h="1627833">
                <a:tc>
                  <a:txBody>
                    <a:bodyPr/>
                    <a:lstStyle/>
                    <a:p>
                      <a:pPr algn="l">
                        <a:lnSpc>
                          <a:spcPct val="115000"/>
                        </a:lnSpc>
                        <a:spcAft>
                          <a:spcPts val="0"/>
                        </a:spcAft>
                      </a:pPr>
                      <a:r>
                        <a:rPr lang="kk-KZ" sz="3200" b="1" dirty="0" smtClean="0">
                          <a:effectLst/>
                          <a:latin typeface="Times New Roman" panose="02020603050405020304" pitchFamily="18" charset="0"/>
                          <a:ea typeface="Times New Roman" panose="02020603050405020304" pitchFamily="18" charset="0"/>
                          <a:cs typeface="Times New Roman" panose="02020603050405020304" pitchFamily="18" charset="0"/>
                        </a:rPr>
                        <a:t>Шығармада</a:t>
                      </a:r>
                      <a:r>
                        <a:rPr lang="kk-KZ" sz="32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 көтерілген мәселе: </a:t>
                      </a:r>
                      <a:r>
                        <a:rPr lang="kk-KZ" sz="32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бұрынғы өткен заманды аңсау, батырлықты дәріптеу. </a:t>
                      </a:r>
                    </a:p>
                    <a:p>
                      <a:pPr algn="l">
                        <a:lnSpc>
                          <a:spcPct val="115000"/>
                        </a:lnSpc>
                        <a:spcAft>
                          <a:spcPts val="0"/>
                        </a:spcAft>
                      </a:pPr>
                      <a:r>
                        <a:rPr lang="kk-KZ" sz="32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Себептері: </a:t>
                      </a:r>
                      <a:r>
                        <a:rPr lang="kk-KZ" sz="32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Дарқан даласына көз тіккен сыртқы жаулардың көптігі, шұрайлы жерлерден айырылуы;</a:t>
                      </a:r>
                    </a:p>
                    <a:p>
                      <a:pPr algn="l">
                        <a:lnSpc>
                          <a:spcPct val="115000"/>
                        </a:lnSpc>
                        <a:spcAft>
                          <a:spcPts val="0"/>
                        </a:spcAft>
                      </a:pPr>
                      <a:r>
                        <a:rPr lang="kk-KZ" sz="32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Дәлелдері: </a:t>
                      </a:r>
                      <a:r>
                        <a:rPr lang="kk-KZ" sz="32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«Айналайын, Ақ Жайық» толғауы дәлел бола алады. </a:t>
                      </a:r>
                    </a:p>
                    <a:p>
                      <a:pPr algn="l">
                        <a:lnSpc>
                          <a:spcPct val="115000"/>
                        </a:lnSpc>
                        <a:spcAft>
                          <a:spcPts val="0"/>
                        </a:spcAft>
                      </a:pPr>
                      <a:r>
                        <a:rPr lang="kk-KZ" sz="3200" b="1"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Қорытынды: </a:t>
                      </a:r>
                      <a:r>
                        <a:rPr lang="kk-KZ" sz="3200" baseline="0" dirty="0" smtClean="0">
                          <a:effectLst/>
                          <a:latin typeface="Times New Roman" panose="02020603050405020304" pitchFamily="18" charset="0"/>
                          <a:ea typeface="Times New Roman" panose="02020603050405020304" pitchFamily="18" charset="0"/>
                          <a:cs typeface="Times New Roman" panose="02020603050405020304" pitchFamily="18" charset="0"/>
                        </a:rPr>
                        <a:t>Жырау Отанын, елін, жерін қорғауды өзінің азаматтық парызы санайды. </a:t>
                      </a:r>
                      <a:endParaRPr lang="kk-KZ" sz="32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0"/>
                        </a:spcAft>
                      </a:pPr>
                      <a:endParaRPr lang="kk-KZ" sz="24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15000"/>
                        </a:lnSpc>
                        <a:spcAft>
                          <a:spcPts val="0"/>
                        </a:spcAft>
                      </a:pPr>
                      <a:endParaRPr lang="ru-RU"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tc>
              </a:tr>
            </a:tbl>
          </a:graphicData>
        </a:graphic>
      </p:graphicFrame>
    </p:spTree>
    <p:extLst>
      <p:ext uri="{BB962C8B-B14F-4D97-AF65-F5344CB8AC3E}">
        <p14:creationId xmlns:p14="http://schemas.microsoft.com/office/powerpoint/2010/main" val="2001054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91" y="135082"/>
            <a:ext cx="11772900" cy="6494318"/>
          </a:xfrm>
        </p:spPr>
        <p:txBody>
          <a:bodyPr>
            <a:normAutofit fontScale="90000"/>
          </a:bodyPr>
          <a:lstStyle/>
          <a:p>
            <a:r>
              <a:rPr lang="ru-RU" sz="2700" b="1" i="1" dirty="0" err="1">
                <a:latin typeface="Times New Roman" panose="02020603050405020304" pitchFamily="18" charset="0"/>
                <a:cs typeface="Times New Roman" panose="02020603050405020304" pitchFamily="18" charset="0"/>
              </a:rPr>
              <a:t>Әсірелеу</a:t>
            </a:r>
            <a:r>
              <a:rPr lang="ru-RU" sz="2700" b="1" i="1" dirty="0">
                <a:latin typeface="Times New Roman" panose="02020603050405020304" pitchFamily="18" charset="0"/>
                <a:cs typeface="Times New Roman" panose="02020603050405020304" pitchFamily="18" charset="0"/>
              </a:rPr>
              <a:t> (гипербола)</a:t>
            </a: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құбылысты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өте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асырып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көрсетуді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айтады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Құбылысты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жай</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қалпынан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өте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асырып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көрсету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арқасында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суреттелген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құбылыс</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адамның</a:t>
            </a:r>
            <a:r>
              <a:rPr lang="ru-RU" sz="2700" dirty="0">
                <a:latin typeface="Times New Roman" panose="02020603050405020304" pitchFamily="18" charset="0"/>
                <a:cs typeface="Times New Roman" panose="02020603050405020304" pitchFamily="18" charset="0"/>
              </a:rPr>
              <a:t> ой </a:t>
            </a:r>
            <a:r>
              <a:rPr lang="ru-RU" sz="2700" dirty="0" err="1">
                <a:latin typeface="Times New Roman" panose="02020603050405020304" pitchFamily="18" charset="0"/>
                <a:cs typeface="Times New Roman" panose="02020603050405020304" pitchFamily="18" charset="0"/>
              </a:rPr>
              <a:t>сезіміне</a:t>
            </a:r>
            <a:r>
              <a:rPr lang="ru-RU" sz="2700" dirty="0">
                <a:latin typeface="Times New Roman" panose="02020603050405020304" pitchFamily="18" charset="0"/>
                <a:cs typeface="Times New Roman" panose="02020603050405020304" pitchFamily="18" charset="0"/>
              </a:rPr>
              <a:t> тез </a:t>
            </a:r>
            <a:r>
              <a:rPr lang="ru-RU" sz="2700" dirty="0" err="1">
                <a:latin typeface="Times New Roman" panose="02020603050405020304" pitchFamily="18" charset="0"/>
                <a:cs typeface="Times New Roman" panose="02020603050405020304" pitchFamily="18" charset="0"/>
              </a:rPr>
              <a:t>әсер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еткіш</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келеді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Толғауда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найзаның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ұзындығын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алты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құлаш</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тым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асыра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суреттеу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кездеседі</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Әдебиетте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сөз</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өткір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тартымды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әсерлі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болуы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үшін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сөз</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таңдау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ауыстырып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айтудан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басқа</a:t>
            </a:r>
            <a:r>
              <a:rPr lang="ru-RU" sz="2700" dirty="0">
                <a:latin typeface="Times New Roman" panose="02020603050405020304" pitchFamily="18" charset="0"/>
                <a:cs typeface="Times New Roman" panose="02020603050405020304" pitchFamily="18" charset="0"/>
              </a:rPr>
              <a:t> да </a:t>
            </a:r>
            <a:r>
              <a:rPr lang="ru-RU" sz="2700" dirty="0" err="1">
                <a:latin typeface="Times New Roman" panose="02020603050405020304" pitchFamily="18" charset="0"/>
                <a:cs typeface="Times New Roman" panose="02020603050405020304" pitchFamily="18" charset="0"/>
              </a:rPr>
              <a:t>әдістер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қолданылады</a:t>
            </a:r>
            <a:r>
              <a:rPr lang="ru-RU" sz="2700" dirty="0">
                <a:latin typeface="Times New Roman" panose="02020603050405020304" pitchFamily="18" charset="0"/>
                <a:cs typeface="Times New Roman" panose="02020603050405020304" pitchFamily="18" charset="0"/>
              </a:rPr>
              <a:t>. </a:t>
            </a:r>
            <a:r>
              <a:rPr lang="ru-RU" sz="2700" b="1" i="1" dirty="0" err="1">
                <a:latin typeface="Times New Roman" panose="02020603050405020304" pitchFamily="18" charset="0"/>
                <a:cs typeface="Times New Roman" panose="02020603050405020304" pitchFamily="18" charset="0"/>
              </a:rPr>
              <a:t>Риторикалық</a:t>
            </a:r>
            <a:r>
              <a:rPr lang="ru-RU" sz="2700" b="1" i="1" dirty="0">
                <a:latin typeface="Times New Roman" panose="02020603050405020304" pitchFamily="18" charset="0"/>
                <a:cs typeface="Times New Roman" panose="02020603050405020304" pitchFamily="18" charset="0"/>
              </a:rPr>
              <a:t> </a:t>
            </a:r>
            <a:r>
              <a:rPr lang="ru-RU" sz="2700" b="1" i="1" dirty="0" err="1">
                <a:latin typeface="Times New Roman" panose="02020603050405020304" pitchFamily="18" charset="0"/>
                <a:cs typeface="Times New Roman" panose="02020603050405020304" pitchFamily="18" charset="0"/>
              </a:rPr>
              <a:t>сұрау</a:t>
            </a: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ойды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сезімді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әсерлі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жеткізу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үшін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жауабы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өзінен-өзі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айқын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нәрсені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әсерлі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леппен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сұрау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түрінде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айту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Риторикалық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сұрау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жауапты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керек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етпейді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Шығармадағы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ақын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арманы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қайда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деген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әсерлі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сұраулы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оймен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аяқталады</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Өлең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шығармаларда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сөйлемнің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әсерлілігін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күшейту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үшін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белгілі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сөз</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сөз</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тіркесі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тармақ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соңында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қайталанады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Қайталаудың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бұл</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түрін</a:t>
            </a:r>
            <a:r>
              <a:rPr lang="ru-RU" sz="2700" dirty="0">
                <a:latin typeface="Times New Roman" panose="02020603050405020304" pitchFamily="18" charset="0"/>
                <a:cs typeface="Times New Roman" panose="02020603050405020304" pitchFamily="18" charset="0"/>
              </a:rPr>
              <a:t> </a:t>
            </a:r>
            <a:r>
              <a:rPr lang="ru-RU" sz="2700" b="1" i="1" dirty="0">
                <a:latin typeface="Times New Roman" panose="02020603050405020304" pitchFamily="18" charset="0"/>
                <a:cs typeface="Times New Roman" panose="02020603050405020304" pitchFamily="18" charset="0"/>
              </a:rPr>
              <a:t>эпифора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дейді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Шығармадағы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күн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қайда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сөзінің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өлең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жолдарының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соңында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қайталанып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отыруы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эпифораға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мысал</a:t>
            </a:r>
            <a:r>
              <a:rPr lang="ru-RU" sz="2700" dirty="0">
                <a:latin typeface="Times New Roman" panose="02020603050405020304" pitchFamily="18" charset="0"/>
                <a:cs typeface="Times New Roman" panose="02020603050405020304" pitchFamily="18" charset="0"/>
              </a:rPr>
              <a:t> бола </a:t>
            </a:r>
            <a:r>
              <a:rPr lang="ru-RU" sz="2700" dirty="0" err="1">
                <a:latin typeface="Times New Roman" panose="02020603050405020304" pitchFamily="18" charset="0"/>
                <a:cs typeface="Times New Roman" panose="02020603050405020304" pitchFamily="18" charset="0"/>
              </a:rPr>
              <a:t>алады</a:t>
            </a:r>
            <a:r>
              <a:rPr lang="ru-RU" sz="2700" dirty="0" smtClean="0">
                <a:latin typeface="Times New Roman" panose="02020603050405020304" pitchFamily="18" charset="0"/>
                <a:cs typeface="Times New Roman" panose="02020603050405020304" pitchFamily="18" charset="0"/>
              </a:rPr>
              <a:t>.</a:t>
            </a:r>
            <a:br>
              <a:rPr lang="ru-RU" sz="2700" dirty="0" smtClean="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Өлең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жолдарының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басында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дауыссыз</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дыбыстардың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қайталануы</a:t>
            </a:r>
            <a:r>
              <a:rPr lang="ru-RU" sz="2700" dirty="0">
                <a:latin typeface="Times New Roman" panose="02020603050405020304" pitchFamily="18" charset="0"/>
                <a:cs typeface="Times New Roman" panose="02020603050405020304" pitchFamily="18" charset="0"/>
              </a:rPr>
              <a:t> </a:t>
            </a:r>
            <a:r>
              <a:rPr lang="ru-RU" sz="2700" b="1" i="1" dirty="0">
                <a:latin typeface="Times New Roman" panose="02020603050405020304" pitchFamily="18" charset="0"/>
                <a:cs typeface="Times New Roman" panose="02020603050405020304" pitchFamily="18" charset="0"/>
              </a:rPr>
              <a:t>аллитерация</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аталады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Толғауда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аллитерацияның</a:t>
            </a:r>
            <a:r>
              <a:rPr lang="ru-RU" sz="2700" dirty="0">
                <a:latin typeface="Times New Roman" panose="02020603050405020304" pitchFamily="18" charset="0"/>
                <a:cs typeface="Times New Roman" panose="02020603050405020304" pitchFamily="18" charset="0"/>
              </a:rPr>
              <a:t> да </a:t>
            </a:r>
            <a:r>
              <a:rPr lang="ru-RU" sz="2700" dirty="0" err="1">
                <a:latin typeface="Times New Roman" panose="02020603050405020304" pitchFamily="18" charset="0"/>
                <a:cs typeface="Times New Roman" panose="02020603050405020304" pitchFamily="18" charset="0"/>
              </a:rPr>
              <a:t>үздік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үлгілері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көрініс</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береді</a:t>
            </a:r>
            <a:r>
              <a:rPr lang="ru-RU" sz="2700" dirty="0">
                <a:latin typeface="Times New Roman" panose="02020603050405020304" pitchFamily="18" charset="0"/>
                <a:cs typeface="Times New Roman" panose="02020603050405020304" pitchFamily="18" charset="0"/>
              </a:rPr>
              <a:t>.</a:t>
            </a:r>
            <a:r>
              <a:rPr lang="ru-RU" dirty="0"/>
              <a:t/>
            </a:r>
            <a:br>
              <a:rPr lang="ru-RU" dirty="0"/>
            </a:br>
            <a:endParaRPr lang="ru-RU" dirty="0"/>
          </a:p>
        </p:txBody>
      </p:sp>
    </p:spTree>
    <p:extLst>
      <p:ext uri="{BB962C8B-B14F-4D97-AF65-F5344CB8AC3E}">
        <p14:creationId xmlns:p14="http://schemas.microsoft.com/office/powerpoint/2010/main" val="33277332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TotalTime>
  <Words>334</Words>
  <Application>Microsoft Office PowerPoint</Application>
  <PresentationFormat>Широкоэкранный</PresentationFormat>
  <Paragraphs>56</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Calibri Light</vt:lpstr>
      <vt:lpstr>Cambria</vt:lpstr>
      <vt:lpstr>Open Sans</vt:lpstr>
      <vt:lpstr>Times New Roman</vt:lpstr>
      <vt:lpstr>Тема Office</vt:lpstr>
      <vt:lpstr>Презентация PowerPoint</vt:lpstr>
      <vt:lpstr>Презентация PowerPoint</vt:lpstr>
      <vt:lpstr>       </vt:lpstr>
      <vt:lpstr>Үй тапсырмасын сұрау. Өткенді қайталау. «Кофе таяқшалары» сұрақ-жауап әдісі арқылы 1.Доспамбет кім? 2.Жырау қай жылы дүниеге келген?1490 3.Қай жерде туылған? Азау қаласы 4.Қай жерлерде болған? 5.Қай ғасырдың дауылпаз жырауы?16 ғас 6.Қай орданың қолбасшысы болған? 7.Қай жылы дүниеден өтті?1523ж 8.Қай жерде дүниеден өтті? Астрахань маңы </vt:lpstr>
      <vt:lpstr>Доспамбет жырау «Айналайын Ақ Жайық» Айналайын Ақ Жайық, Ат салмай өтер күн қайда? Еңсесі биік боз орда, Еңкеймей кірер күн қайда? Қара бұлан терісін Етік қылар күн қайда? Күдеріден бау тағып, Кіреуке киер күн қайда? Күмбір-күмбір кісінетіп Күреңді мінер күн қайда? Толғамалы ақ балта Толғап ұстар күн қайда?     Алты құлаш ақ найза Ұсынып шаншар күн қайда? Садақ толған сайгез оқ Масағынан өткеріп, Басын қолға жеткеріп, Созып тартар күн қайда? Кетбұғадай билерден Кеңес сұрар күн қайда? Еділдің бойын ен жайлап, Шалғынына бие біз байлап, Орнықты қара сабадан Бозбаламен күліп, ойнап, Қымыз ішер күн қайда? </vt:lpstr>
      <vt:lpstr>Доспамбет жырау толғауларында көтерілген әлеуметтік мәселе – қазақ халқының сан ғасырлардан бері күресіп келе жатқан өзекті мәселесі.Жер үшін болған күрес қай ғасырда да толастаған емес. Ұлан-ғайыр кең даланы бабаларымыз білектің күшімен, найзаның ұшымен қорғап, кейінгі ұрпаққа аманат етіп қалдырды. Есімі аңызға айналған батырлардың әрқайсысы әр заманда өмір сүрсе де, олардың мақсаты, көтерілген мәселесі бір болған.  Шығармада көтерілген мәселе – халқының іргесі бүтін, бірлігі мол, ешкімге бас имейтін ел болуын аңсау. Аталған мәселенің әлеуметтік рөлі туралы өзіндік көзқарасыңды, ішкі ойыңды, сыни пікіріңді білдіріп көр. Ол үшін: </vt:lpstr>
      <vt:lpstr>Презентация PowerPoint</vt:lpstr>
      <vt:lpstr>Презентация PowerPoint</vt:lpstr>
      <vt:lpstr>Әсірелеу (гипербола) – құбылысты өте асырып көрсетуді айтады. Құбылысты жай қалпынан өте асырып көрсету арқасында суреттелген құбылыс, адамның ой сезіміне тез әсер еткіш келеді. Толғауда найзаның ұзындығын алты құлаш деп тым асыра суреттеу кездеседі.  Әдебиетте сөз өткір, тартымды, әсерлі болуы үшін, сөз таңдау, ауыстырып айтудан басқа да әдістер қолданылады. Риторикалық сұрау — ойды, сезімді әсерлі жеткізу үшін жауабы өзінен-өзі айқын нәрсені әсерлі леппен, сұрау түрінде айту. Риторикалық сұрау жауапты керек етпейді. Шығармадағы ақын арманы «күн қайда?» деген әсерлі, сұраулы оймен аяқталады.  Өлең шығармаларда сөйлемнің әсерлілігін күшейту үшін белгілі бір сөз, сөз тіркесі тармақ соңында қайталанады. Қайталаудың бұл түрін эпифора дейді. Шығармадағы «күн қайда?» сөзінің өлең жолдарының соңында қайталанып отыруы эпифораға мысал бола алады.  Өлең жолдарының басында дауыссыз дыбыстардың қайталануы аллитерация деп аталады. Толғауда аллитерацияның да үздік үлгілері көрініс береді.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Home</cp:lastModifiedBy>
  <cp:revision>31</cp:revision>
  <dcterms:created xsi:type="dcterms:W3CDTF">2020-07-17T09:02:45Z</dcterms:created>
  <dcterms:modified xsi:type="dcterms:W3CDTF">2020-10-28T19:48:52Z</dcterms:modified>
</cp:coreProperties>
</file>