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4"/>
  </p:notesMasterIdLst>
  <p:sldIdLst>
    <p:sldId id="280" r:id="rId2"/>
    <p:sldId id="265" r:id="rId3"/>
    <p:sldId id="286" r:id="rId4"/>
    <p:sldId id="256" r:id="rId5"/>
    <p:sldId id="257" r:id="rId6"/>
    <p:sldId id="287" r:id="rId7"/>
    <p:sldId id="288" r:id="rId8"/>
    <p:sldId id="292" r:id="rId9"/>
    <p:sldId id="290" r:id="rId10"/>
    <p:sldId id="291" r:id="rId11"/>
    <p:sldId id="272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A4F9-83CC-497A-AE96-75F113E722DF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3838-9DDF-4DFB-80DB-039A5C06A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9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1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6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5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30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35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7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8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3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A827FF-5AA1-472D-9CBF-F2E4C704ED65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12CD0D-D338-40FE-A6B1-103F87CD99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3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7" y="1330036"/>
            <a:ext cx="81464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Бір-бірімізді тыңдаймыз десек</a:t>
            </a: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Ұйымшыл боламыз десек</a:t>
            </a: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Белсенділік танытамыз десек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82" y="1060832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32" y="2616499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76" y="2723376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19" y="4207792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76" y="4184041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Users\1\Desktop\47941777_8729b932673a (3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161" y="4100915"/>
            <a:ext cx="8215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5116" y="1405206"/>
          <a:ext cx="8128000" cy="2076514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Дескриптор: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кейіпкердің портреттік бейнелерін тауып жазады.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- кейіпкердің ең маңызды үш әрекетін анықтайды.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- анықталған ақпараттар негізінде кейіпкер туралы ой қорытындысын екі сөйлеммен жеткізеді.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9AF1B6-8BC8-4DA7-900D-6CB3EF3C74AE}"/>
              </a:ext>
            </a:extLst>
          </p:cNvPr>
          <p:cNvSpPr txBox="1"/>
          <p:nvPr/>
        </p:nvSpPr>
        <p:spPr>
          <a:xfrm>
            <a:off x="2001520" y="2967335"/>
            <a:ext cx="84429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3-2-1»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7" y="1246909"/>
            <a:ext cx="2593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Үй тапсырмасы</a:t>
            </a: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DCB3B-4CCF-4FF2-A513-25A903018811}"/>
              </a:ext>
            </a:extLst>
          </p:cNvPr>
          <p:cNvSpPr txBox="1"/>
          <p:nvPr/>
        </p:nvSpPr>
        <p:spPr>
          <a:xfrm>
            <a:off x="3037840" y="2828836"/>
            <a:ext cx="611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Б.Момышұлының</a:t>
            </a:r>
            <a:r>
              <a:rPr lang="ru-RU" dirty="0"/>
              <a:t> «</a:t>
            </a:r>
            <a:r>
              <a:rPr lang="ru-RU" dirty="0" err="1"/>
              <a:t>Ұшқан</a:t>
            </a:r>
            <a:r>
              <a:rPr lang="ru-RU" dirty="0"/>
              <a:t> </a:t>
            </a:r>
            <a:r>
              <a:rPr lang="ru-RU" dirty="0" err="1"/>
              <a:t>ұя</a:t>
            </a:r>
            <a:r>
              <a:rPr lang="ru-RU" dirty="0"/>
              <a:t>» </a:t>
            </a:r>
            <a:r>
              <a:rPr lang="ru-RU" dirty="0" err="1"/>
              <a:t>әңгімесінің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нұсқасын</a:t>
            </a:r>
            <a:r>
              <a:rPr lang="ru-RU" dirty="0"/>
              <a:t> </a:t>
            </a:r>
            <a:r>
              <a:rPr lang="ru-RU" dirty="0" err="1"/>
              <a:t>оқу</a:t>
            </a:r>
            <a:endParaRPr lang="ru-RU" dirty="0"/>
          </a:p>
          <a:p>
            <a:endParaRPr lang="ru-RU" dirty="0"/>
          </a:p>
          <a:p>
            <a:r>
              <a:rPr lang="ru-RU" dirty="0"/>
              <a:t>«Ел </a:t>
            </a:r>
            <a:r>
              <a:rPr lang="ru-RU" dirty="0" err="1"/>
              <a:t>болам</a:t>
            </a:r>
            <a:r>
              <a:rPr lang="ru-RU" dirty="0"/>
              <a:t> </a:t>
            </a:r>
            <a:r>
              <a:rPr lang="ru-RU" dirty="0" err="1"/>
              <a:t>десең</a:t>
            </a:r>
            <a:r>
              <a:rPr lang="ru-RU" dirty="0"/>
              <a:t>, </a:t>
            </a:r>
            <a:r>
              <a:rPr lang="ru-RU" dirty="0" err="1"/>
              <a:t>бесігіңді</a:t>
            </a:r>
            <a:r>
              <a:rPr lang="ru-RU" dirty="0"/>
              <a:t> </a:t>
            </a:r>
            <a:r>
              <a:rPr lang="ru-RU" dirty="0" err="1"/>
              <a:t>түзе</a:t>
            </a:r>
            <a:r>
              <a:rPr lang="ru-RU" dirty="0"/>
              <a:t>» </a:t>
            </a:r>
            <a:r>
              <a:rPr lang="ru-RU" dirty="0" err="1"/>
              <a:t>тақырыбына</a:t>
            </a:r>
            <a:r>
              <a:rPr lang="ru-RU" dirty="0"/>
              <a:t> эссе </a:t>
            </a:r>
            <a:r>
              <a:rPr lang="ru-RU" dirty="0" err="1"/>
              <a:t>жазу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5" y="3918857"/>
            <a:ext cx="9179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Бауыржан Момышұлы  </a:t>
            </a:r>
          </a:p>
          <a:p>
            <a:pPr algn="ctr"/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 “Ұшқан ұя” повесі</a:t>
            </a:r>
          </a:p>
          <a:p>
            <a:pPr algn="ctr"/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Бала Бауыржан</a:t>
            </a:r>
          </a:p>
        </p:txBody>
      </p:sp>
      <p:pic>
        <p:nvPicPr>
          <p:cNvPr id="13314" name="Picture 2" descr="Картинки по запросу ұшқан ұ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331" y="965922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7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97488"/>
              </p:ext>
            </p:extLst>
          </p:nvPr>
        </p:nvGraphicFramePr>
        <p:xfrm>
          <a:off x="2113280" y="1330036"/>
          <a:ext cx="8046720" cy="4474274"/>
        </p:xfrm>
        <a:graphic>
          <a:graphicData uri="http://schemas.openxmlformats.org/drawingml/2006/table">
            <a:tbl>
              <a:tblPr/>
              <a:tblGrid>
                <a:gridCol w="804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2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kk-KZ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Ойды  жалғастыру» 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3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Тіркестегі ойды шығарманың мазмұнымен байланыстыра отырып жалғастыру.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Мені қуантқаны...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Мені ойландырғаны...</a:t>
                      </a:r>
                    </a:p>
                    <a:p>
                      <a:pPr marL="22860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Мені таңқалдырғаны...</a:t>
                      </a: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38499"/>
            <a:ext cx="747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4395" y="1021278"/>
            <a:ext cx="103315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/>
          </a:p>
          <a:p>
            <a:r>
              <a:rPr lang="kk-KZ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6067" y="2231066"/>
            <a:ext cx="10323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Т/Ж3. Көркем шығармадағы образ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Т/Ж3 Көркем шығармадағы кейіпкерлерді сомдауда тура және жанама мінездеулерді жіктеу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277" y="665018"/>
            <a:ext cx="9429539" cy="2990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kk-KZ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kk-KZ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kk-KZ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kk-KZ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kk-KZ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kk-K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" y="1787674"/>
            <a:ext cx="9919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Шығармадағы кейіпкерлерге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мінездеу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514350" indent="-514350">
              <a:buAutoNum type="arabicPeriod"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Шығармадағы кейіпкерлерге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жанама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мінездеу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46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2607" y="1035349"/>
          <a:ext cx="9308935" cy="2913253"/>
        </p:xfrm>
        <a:graphic>
          <a:graphicData uri="http://schemas.openxmlformats.org/drawingml/2006/table">
            <a:tbl>
              <a:tblPr/>
              <a:tblGrid>
                <a:gridCol w="930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1-тапсырма. </a:t>
                      </a:r>
                      <a:r>
                        <a:rPr lang="kk-KZ" sz="2800" b="1" dirty="0">
                          <a:latin typeface="Times New Roman"/>
                          <a:ea typeface="Times New Roman"/>
                          <a:cs typeface="Times New Roman"/>
                        </a:rPr>
                        <a:t>“Ішкі/сыртқы шеңбер” әдісі</a:t>
                      </a: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 – Сыныпты екі шағын топқа бөліп жартысын ішкі шеңберге, жартысын сыртқы шеңберге қарама қарсы тұрғызып, оқушылар кезекпен өтілген тақырып бойынша ( шығармадағы кейіпкерлер әлемі) сұрақтар қойып бір-бірінен оның жауабын алады. 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5476" y="4994012"/>
            <a:ext cx="809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Дескриптор: 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Шығармадағы кейіпкерлер туралы қойылған сұрақтарға жауап береді;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96966" y="1084612"/>
          <a:ext cx="5746338" cy="2178241"/>
        </p:xfrm>
        <a:graphic>
          <a:graphicData uri="http://schemas.openxmlformats.org/drawingml/2006/table">
            <a:tbl>
              <a:tblPr/>
              <a:tblGrid>
                <a:gridCol w="574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 тапсырма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1-топ  (Қызтумас әже)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FILA кестесі 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көркем шығармадағы кейіпкердің образдық тұлғасын ашуға бағытталады. Әрқайсысы  тапсырма түрлерін бөліп алады,  қорытындысында жұмыстарын біріктіріп, кестені толтырады.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F/ Дерек/ –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шығармадан кейіпкер бейнесін ашатын деректер жинау;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I /Пікір/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 кейіпкер туралы  өзінің ой- пікірі;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L /Сұрақ/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кейіпкердің образдық тұлғасын ашатын сұрақтар;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A /Іс-әрекет/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автордың кейіпкерді суреттеудегі қолданған тәсілі (мінездеу)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567053" y="1128156"/>
          <a:ext cx="4554847" cy="2263627"/>
        </p:xfrm>
        <a:graphic>
          <a:graphicData uri="http://schemas.openxmlformats.org/drawingml/2006/table">
            <a:tbl>
              <a:tblPr/>
              <a:tblGrid>
                <a:gridCol w="4554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3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2-топ (Әкесі)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«ПОПС формуласы»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арқылы талдау: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«Менің  ойымша...»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«Себебі,мен оны былай түсіндіремін...»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«Оны мен мына мысалдармен, фактілермен дәлелдей аламын...»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«Осыған байланысты мен мынадай шешімге келдім...»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95698" y="3411635"/>
          <a:ext cx="6899563" cy="2169796"/>
        </p:xfrm>
        <a:graphic>
          <a:graphicData uri="http://schemas.openxmlformats.org/drawingml/2006/table">
            <a:tbl>
              <a:tblPr/>
              <a:tblGrid>
                <a:gridCol w="179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3-топ (Бауыржан)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latin typeface="Times New Roman"/>
                          <a:ea typeface="Consolas"/>
                          <a:cs typeface="Times New Roman"/>
                        </a:rPr>
                        <a:t>Кейіпкер портреті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Оқушылар кейіпкерлерге портреттік мінездеме береді.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Кейіпкер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Тура мінездеу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Жанама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мінездеу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 descr="https://arhivurokov.ru/kopilka/uploads/user_file_5474b7c1c1639/img_user_file_5474b7c1c1639_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742" y="203235"/>
            <a:ext cx="1439066" cy="119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3114"/>
              </p:ext>
            </p:extLst>
          </p:nvPr>
        </p:nvGraphicFramePr>
        <p:xfrm>
          <a:off x="772160" y="1815676"/>
          <a:ext cx="8770323" cy="1489266"/>
        </p:xfrm>
        <a:graphic>
          <a:graphicData uri="http://schemas.openxmlformats.org/drawingml/2006/table">
            <a:tbl>
              <a:tblPr/>
              <a:tblGrid>
                <a:gridCol w="877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Дескриптор: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Кейіпкерлердің бойындағы қасиеттерді табады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Кейіпкерге мінездеу береді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2000" y="3323843"/>
          <a:ext cx="8128000" cy="193421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96802"/>
              </p:ext>
            </p:extLst>
          </p:nvPr>
        </p:nvGraphicFramePr>
        <p:xfrm>
          <a:off x="1808480" y="862742"/>
          <a:ext cx="8042762" cy="1828800"/>
        </p:xfrm>
        <a:graphic>
          <a:graphicData uri="http://schemas.openxmlformats.org/drawingml/2006/table">
            <a:tbl>
              <a:tblPr/>
              <a:tblGrid>
                <a:gridCol w="804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3-тапсырма. Жеке жұмыс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Әңгімеден негізгі кейіпкерді сипаттайтын тұстарын тауып, портретін жинақтаңыз. Кейіпкердің әңгімедегі ең маңызды  әрекеттерін анықтаңыз. Жинақталған ақпараттар негізінде кейіпкерге қатысты қорытынды жасаңыз.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096472"/>
              </p:ext>
            </p:extLst>
          </p:nvPr>
        </p:nvGraphicFramePr>
        <p:xfrm>
          <a:off x="1249680" y="2711492"/>
          <a:ext cx="9611360" cy="2463420"/>
        </p:xfrm>
        <a:graphic>
          <a:graphicData uri="http://schemas.openxmlformats.org/drawingml/2006/table">
            <a:tbl>
              <a:tblPr/>
              <a:tblGrid>
                <a:gridCol w="240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Кейіпкер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Әңгімедегі портреті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Кейіпкердің ең маңызды үш әрекеті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Өз көзқарасым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https://ds02.infourok.ru/uploads/ex/0540/0007b9e7-a65fd837/hello_html_mcdaa5c8.png"/>
          <p:cNvPicPr/>
          <p:nvPr/>
        </p:nvPicPr>
        <p:blipFill>
          <a:blip r:embed="rId2" cstate="print"/>
          <a:srcRect l="50229" r="-3" b="61031"/>
          <a:stretch>
            <a:fillRect/>
          </a:stretch>
        </p:blipFill>
        <p:spPr bwMode="auto">
          <a:xfrm>
            <a:off x="10212779" y="843148"/>
            <a:ext cx="1686296" cy="10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402</Words>
  <Application>Microsoft Office PowerPoint</Application>
  <PresentationFormat>Кең экран</PresentationFormat>
  <Paragraphs>74</Paragraphs>
  <Slides>12</Slides>
  <Notes>0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4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  <vt:lpstr>PowerPoint презентациясы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Угыбаева Гулайым</dc:creator>
  <cp:lastModifiedBy>user</cp:lastModifiedBy>
  <cp:revision>53</cp:revision>
  <dcterms:created xsi:type="dcterms:W3CDTF">2017-02-20T11:35:41Z</dcterms:created>
  <dcterms:modified xsi:type="dcterms:W3CDTF">2020-12-05T19:34:43Z</dcterms:modified>
</cp:coreProperties>
</file>