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8" r:id="rId2"/>
    <p:sldMasterId id="2147484020" r:id="rId3"/>
    <p:sldMasterId id="2147484032" r:id="rId4"/>
  </p:sldMasterIdLst>
  <p:notesMasterIdLst>
    <p:notesMasterId r:id="rId9"/>
  </p:notesMasterIdLst>
  <p:sldIdLst>
    <p:sldId id="263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9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67" d="100"/>
          <a:sy n="67" d="100"/>
        </p:scale>
        <p:origin x="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B5C2C-50C0-4E9A-9AEA-2127FBA2FA54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51637-1E00-4DBA-A09B-520DF25C4D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6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EC9945-1C1A-4472-AF11-D3BCF8C9491C}" type="slidenum">
              <a:rPr lang="x-none" smtClean="0">
                <a:solidFill>
                  <a:prstClr val="black"/>
                </a:solidFill>
              </a:rPr>
              <a:pPr/>
              <a:t>4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1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885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57243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7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9795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36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6023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88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643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28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26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01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75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19274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0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1517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82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2970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53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34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762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378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47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805036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54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10304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91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35230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22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7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white"/>
                </a:solidFill>
              </a:rPr>
              <a:pPr/>
              <a:t>21.08.2019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78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282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2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4BBB3-4863-4C26-A657-F826A6CA4A35}" type="datetimeFigureOut">
              <a:rPr lang="ru-RU" smtClean="0"/>
              <a:pPr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000D-AF91-44FF-9B52-BB8CAE28C8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6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7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21.08.2019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1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26"/>
          <p:cNvGrpSpPr/>
          <p:nvPr/>
        </p:nvGrpSpPr>
        <p:grpSpPr>
          <a:xfrm>
            <a:off x="-462780" y="2420888"/>
            <a:ext cx="9612560" cy="4070925"/>
            <a:chOff x="-3361" y="1979170"/>
            <a:chExt cx="8861641" cy="3704438"/>
          </a:xfrm>
        </p:grpSpPr>
        <p:grpSp>
          <p:nvGrpSpPr>
            <p:cNvPr id="14" name="Group 33"/>
            <p:cNvGrpSpPr>
              <a:grpSpLocks/>
            </p:cNvGrpSpPr>
            <p:nvPr/>
          </p:nvGrpSpPr>
          <p:grpSpPr bwMode="auto">
            <a:xfrm>
              <a:off x="428597" y="2474407"/>
              <a:ext cx="8429683" cy="3209201"/>
              <a:chOff x="720" y="2826"/>
              <a:chExt cx="4006" cy="1465"/>
            </a:xfrm>
          </p:grpSpPr>
          <p:sp>
            <p:nvSpPr>
              <p:cNvPr id="18" name="AutoShape 34"/>
              <p:cNvSpPr>
                <a:spLocks noChangeArrowheads="1"/>
              </p:cNvSpPr>
              <p:nvPr/>
            </p:nvSpPr>
            <p:spPr bwMode="gray">
              <a:xfrm>
                <a:off x="720" y="3258"/>
                <a:ext cx="1330" cy="1033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3333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AutoShape 35"/>
              <p:cNvSpPr>
                <a:spLocks noChangeArrowheads="1"/>
              </p:cNvSpPr>
              <p:nvPr/>
            </p:nvSpPr>
            <p:spPr bwMode="gray">
              <a:xfrm>
                <a:off x="720" y="2856"/>
                <a:ext cx="1330" cy="208"/>
              </a:xfrm>
              <a:prstGeom prst="bevel">
                <a:avLst>
                  <a:gd name="adj" fmla="val 3718"/>
                </a:avLst>
              </a:prstGeom>
              <a:solidFill>
                <a:schemeClr val="accent4">
                  <a:lumMod val="60000"/>
                  <a:lumOff val="40000"/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AutoShape 36"/>
              <p:cNvSpPr>
                <a:spLocks noChangeArrowheads="1"/>
              </p:cNvSpPr>
              <p:nvPr/>
            </p:nvSpPr>
            <p:spPr bwMode="gray">
              <a:xfrm>
                <a:off x="2064" y="3258"/>
                <a:ext cx="1330" cy="1033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3333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" name="AutoShape 37"/>
              <p:cNvSpPr>
                <a:spLocks noChangeArrowheads="1"/>
              </p:cNvSpPr>
              <p:nvPr/>
            </p:nvSpPr>
            <p:spPr bwMode="gray">
              <a:xfrm>
                <a:off x="2064" y="2826"/>
                <a:ext cx="1330" cy="237"/>
              </a:xfrm>
              <a:prstGeom prst="bevel">
                <a:avLst>
                  <a:gd name="adj" fmla="val 3718"/>
                </a:avLst>
              </a:prstGeom>
              <a:solidFill>
                <a:srgbClr val="99CC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 sz="2000" dirty="0"/>
              </a:p>
            </p:txBody>
          </p:sp>
          <p:sp>
            <p:nvSpPr>
              <p:cNvPr id="22" name="AutoShape 42"/>
              <p:cNvSpPr>
                <a:spLocks noChangeArrowheads="1"/>
              </p:cNvSpPr>
              <p:nvPr/>
            </p:nvSpPr>
            <p:spPr bwMode="gray">
              <a:xfrm>
                <a:off x="3396" y="3256"/>
                <a:ext cx="1330" cy="1035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3333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AutoShape 43"/>
              <p:cNvSpPr>
                <a:spLocks noChangeArrowheads="1"/>
              </p:cNvSpPr>
              <p:nvPr/>
            </p:nvSpPr>
            <p:spPr bwMode="gray">
              <a:xfrm>
                <a:off x="3390" y="2826"/>
                <a:ext cx="1336" cy="267"/>
              </a:xfrm>
              <a:prstGeom prst="bevel">
                <a:avLst>
                  <a:gd name="adj" fmla="val 3718"/>
                </a:avLst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kk-KZ" altLang="zh-CN" sz="20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Құндылықтарға баулу</a:t>
                </a:r>
                <a:endParaRPr lang="zh-CN" altLang="en-US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" name="Freeform 46"/>
            <p:cNvSpPr>
              <a:spLocks/>
            </p:cNvSpPr>
            <p:nvPr/>
          </p:nvSpPr>
          <p:spPr bwMode="gray">
            <a:xfrm>
              <a:off x="-3361" y="1979170"/>
              <a:ext cx="8846911" cy="49472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24" y="0"/>
                </a:cxn>
                <a:cxn ang="0">
                  <a:pos x="3529" y="0"/>
                </a:cxn>
                <a:cxn ang="0">
                  <a:pos x="3984" y="144"/>
                </a:cxn>
                <a:cxn ang="0">
                  <a:pos x="0" y="144"/>
                </a:cxn>
              </a:cxnLst>
              <a:rect l="0" t="0" r="r" b="b"/>
              <a:pathLst>
                <a:path w="3984" h="144">
                  <a:moveTo>
                    <a:pt x="0" y="144"/>
                  </a:moveTo>
                  <a:lnTo>
                    <a:pt x="624" y="0"/>
                  </a:lnTo>
                  <a:lnTo>
                    <a:pt x="3529" y="0"/>
                  </a:lnTo>
                  <a:lnTo>
                    <a:pt x="3984" y="144"/>
                  </a:lnTo>
                  <a:lnTo>
                    <a:pt x="0" y="144"/>
                  </a:lnTo>
                  <a:close/>
                </a:path>
              </a:pathLst>
            </a:custGeom>
            <a:ln>
              <a:headEnd/>
              <a:tailEnd/>
            </a:ln>
            <a:effectLst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kk-KZ" altLang="zh-CN" dirty="0">
                  <a:solidFill>
                    <a:srgbClr val="002060"/>
                  </a:solidFill>
                </a:rPr>
                <a:t>                     </a:t>
              </a:r>
              <a:r>
                <a:rPr lang="kk-KZ" altLang="zh-CN" sz="2800" b="1" dirty="0" smtClean="0">
                  <a:ln>
                    <a:solidFill>
                      <a:schemeClr val="tx2">
                        <a:lumMod val="50000"/>
                      </a:schemeClr>
                    </a:solidFill>
                  </a:ln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Орта ғасырлардағы Қазақстан тарихы/ </a:t>
              </a:r>
              <a:r>
                <a:rPr lang="kk-KZ" altLang="zh-CN" sz="2800" b="1" dirty="0">
                  <a:ln>
                    <a:solidFill>
                      <a:schemeClr val="tx2">
                        <a:lumMod val="50000"/>
                      </a:schemeClr>
                    </a:solidFill>
                  </a:ln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6-сынып     </a:t>
              </a:r>
              <a:r>
                <a:rPr lang="kk-KZ" altLang="zh-CN" sz="2800" b="1" dirty="0" smtClean="0">
                  <a:ln>
                    <a:solidFill>
                      <a:schemeClr val="tx2">
                        <a:lumMod val="50000"/>
                      </a:schemeClr>
                    </a:solidFill>
                  </a:ln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zh-CN" altLang="en-US" sz="2800" b="1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gray">
            <a:xfrm flipV="1">
              <a:off x="3252520" y="2500694"/>
              <a:ext cx="248303" cy="2847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outerShdw dist="28398" dir="9206097" algn="ctr" rotWithShape="0">
                <a:schemeClr val="tx1">
                  <a:alpha val="50000"/>
                </a:scheme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gray">
            <a:xfrm flipH="1" flipV="1">
              <a:off x="5794471" y="2507266"/>
              <a:ext cx="252512" cy="30668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>
              <a:outerShdw dist="12700" dir="10800000" algn="ctr" rotWithShape="0">
                <a:schemeClr val="tx1">
                  <a:alpha val="50000"/>
                </a:scheme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组合 25"/>
          <p:cNvGrpSpPr/>
          <p:nvPr/>
        </p:nvGrpSpPr>
        <p:grpSpPr>
          <a:xfrm>
            <a:off x="785786" y="714356"/>
            <a:ext cx="7786742" cy="1705965"/>
            <a:chOff x="2143108" y="565346"/>
            <a:chExt cx="4974863" cy="144043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2" name="下箭头标注 24"/>
            <p:cNvSpPr/>
            <p:nvPr/>
          </p:nvSpPr>
          <p:spPr>
            <a:xfrm>
              <a:off x="2143108" y="565346"/>
              <a:ext cx="4929222" cy="1440430"/>
            </a:xfrm>
            <a:prstGeom prst="downArrowCallout">
              <a:avLst/>
            </a:prstGeom>
            <a:grpFill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23"/>
            <p:cNvSpPr/>
            <p:nvPr/>
          </p:nvSpPr>
          <p:spPr>
            <a:xfrm>
              <a:off x="2285984" y="565346"/>
              <a:ext cx="4831987" cy="62058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kk-KZ" sz="2400" b="1" cap="all" dirty="0">
                  <a:ln w="500">
                    <a:solidFill>
                      <a:srgbClr val="B13F9A">
                        <a:shade val="20000"/>
                        <a:satMod val="120000"/>
                      </a:srgbClr>
                    </a:solidFill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Бөлім : </a:t>
              </a:r>
              <a:r>
                <a:rPr lang="kk-KZ" sz="28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VI-IX</a:t>
              </a:r>
              <a:r>
                <a:rPr lang="kk-KZ" sz="28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ғасырлардағы Қазақстан</a:t>
              </a:r>
            </a:p>
            <a:p>
              <a:pPr algn="ctr"/>
              <a:r>
                <a:rPr lang="kk-KZ" sz="2400" b="1" cap="all" dirty="0" smtClean="0">
                  <a:ln w="500">
                    <a:solidFill>
                      <a:srgbClr val="B13F9A">
                        <a:shade val="20000"/>
                        <a:satMod val="120000"/>
                      </a:srgbClr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Сабақ </a:t>
              </a:r>
              <a:r>
                <a:rPr lang="kk-KZ" sz="2400" b="1" cap="all" dirty="0">
                  <a:ln w="500">
                    <a:solidFill>
                      <a:srgbClr val="B13F9A">
                        <a:shade val="20000"/>
                        <a:satMod val="120000"/>
                      </a:srgbClr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тақырыбы: </a:t>
              </a:r>
              <a:r>
                <a:rPr lang="kk-KZ" sz="2400" b="1" cap="all" dirty="0" smtClean="0">
                  <a:ln w="500">
                    <a:solidFill>
                      <a:srgbClr val="B13F9A">
                        <a:shade val="20000"/>
                        <a:satMod val="120000"/>
                      </a:srgbClr>
                    </a:solidFill>
                  </a:ln>
                  <a:solidFill>
                    <a:srgbClr val="29976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Қимақ қағанаты</a:t>
              </a:r>
              <a:endParaRPr lang="ru-RU" sz="2400" dirty="0">
                <a:solidFill>
                  <a:srgbClr val="2997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Rectangle 38"/>
          <p:cNvSpPr>
            <a:spLocks noChangeArrowheads="1"/>
          </p:cNvSpPr>
          <p:nvPr/>
        </p:nvSpPr>
        <p:spPr bwMode="gray">
          <a:xfrm>
            <a:off x="0" y="3214687"/>
            <a:ext cx="294024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 мақсаты: 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gray">
          <a:xfrm>
            <a:off x="3143240" y="3143249"/>
            <a:ext cx="28575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altLang="zh-CN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charset="-122"/>
                <a:cs typeface="Times New Roman" pitchFamily="18" charset="0"/>
              </a:rPr>
              <a:t>Са</a:t>
            </a:r>
            <a:r>
              <a:rPr lang="kk-KZ" altLang="zh-CN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charset="-122"/>
                <a:cs typeface="Times New Roman" pitchFamily="18" charset="0"/>
              </a:rPr>
              <a:t>бақ мақсаты:</a:t>
            </a:r>
            <a:endParaRPr lang="en-US" altLang="zh-CN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gray">
          <a:xfrm>
            <a:off x="3071802" y="3786190"/>
            <a:ext cx="314327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gray">
          <a:xfrm>
            <a:off x="6215074" y="3786190"/>
            <a:ext cx="2928926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Тарихтың, мәдениет пен тілдің біртұтастығы.</a:t>
            </a:r>
            <a:endParaRPr lang="ru-RU" sz="2000" dirty="0">
              <a:ln w="18415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H="1">
            <a:off x="0" y="3714752"/>
            <a:ext cx="3071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n w="18415" cmpd="sng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3968" y="188640"/>
            <a:ext cx="45010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i="1" cap="all" dirty="0" smtClean="0">
                <a:ln w="500"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Анашева Гүлнұр Болысбекқызы</a:t>
            </a:r>
            <a:endParaRPr lang="kk-KZ" sz="1600" i="1" cap="all" dirty="0">
              <a:ln w="500">
                <a:solidFill>
                  <a:srgbClr val="002060"/>
                </a:solidFill>
              </a:ln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i="1" cap="all" dirty="0">
                <a:ln w="500"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№50 мектеп-лицей</a:t>
            </a:r>
            <a:endParaRPr lang="ru-RU" sz="1600" i="1" dirty="0">
              <a:ln w="500">
                <a:solidFill>
                  <a:srgbClr val="002060"/>
                </a:solidFill>
              </a:ln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757" y="3842794"/>
            <a:ext cx="26900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6.4.1.1 </a:t>
            </a:r>
            <a:r>
              <a:rPr lang="ru-RU" sz="2000" dirty="0" err="1">
                <a:solidFill>
                  <a:srgbClr val="7030A0"/>
                </a:solidFill>
              </a:rPr>
              <a:t>көшпелілер</a:t>
            </a:r>
            <a:r>
              <a:rPr lang="ru-RU" sz="2000" dirty="0">
                <a:solidFill>
                  <a:srgbClr val="7030A0"/>
                </a:solidFill>
              </a:rPr>
              <a:t> мен </a:t>
            </a:r>
            <a:r>
              <a:rPr lang="ru-RU" sz="2000" dirty="0" err="1">
                <a:solidFill>
                  <a:srgbClr val="7030A0"/>
                </a:solidFill>
              </a:rPr>
              <a:t>отырықшылар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арасындағы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өзара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экономикалық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байланыстарды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  <a:r>
              <a:rPr lang="ru-RU" sz="2000" dirty="0" err="1">
                <a:solidFill>
                  <a:srgbClr val="7030A0"/>
                </a:solidFill>
              </a:rPr>
              <a:t>анықтау</a:t>
            </a:r>
            <a:r>
              <a:rPr lang="ru-RU" sz="20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17583" y="3756996"/>
            <a:ext cx="27260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7030A0"/>
                </a:solidFill>
              </a:rPr>
              <a:t>Барлық</a:t>
            </a:r>
            <a:r>
              <a:rPr lang="ru-RU" sz="1400" b="1" dirty="0">
                <a:solidFill>
                  <a:srgbClr val="7030A0"/>
                </a:solidFill>
              </a:rPr>
              <a:t> </a:t>
            </a:r>
            <a:r>
              <a:rPr lang="ru-RU" sz="1400" b="1" dirty="0" err="1">
                <a:solidFill>
                  <a:srgbClr val="7030A0"/>
                </a:solidFill>
              </a:rPr>
              <a:t>оқушылар</a:t>
            </a:r>
            <a:r>
              <a:rPr lang="ru-RU" sz="1400" b="1" dirty="0">
                <a:solidFill>
                  <a:srgbClr val="7030A0"/>
                </a:solidFill>
              </a:rPr>
              <a:t>:  </a:t>
            </a:r>
          </a:p>
          <a:p>
            <a:r>
              <a:rPr lang="ru-RU" sz="1400" dirty="0"/>
              <a:t> </a:t>
            </a:r>
            <a:r>
              <a:rPr lang="ru-RU" sz="1400" dirty="0" err="1"/>
              <a:t>Көшпелі</a:t>
            </a:r>
            <a:r>
              <a:rPr lang="ru-RU" sz="1400" dirty="0"/>
              <a:t>  </a:t>
            </a:r>
            <a:r>
              <a:rPr lang="ru-RU" sz="1400" dirty="0" err="1"/>
              <a:t>Қимақ</a:t>
            </a:r>
            <a:r>
              <a:rPr lang="ru-RU" sz="1400" dirty="0"/>
              <a:t>  </a:t>
            </a:r>
            <a:r>
              <a:rPr lang="ru-RU" sz="1400" dirty="0" err="1"/>
              <a:t>тайпаларының</a:t>
            </a:r>
            <a:r>
              <a:rPr lang="ru-RU" sz="1400" dirty="0"/>
              <a:t> </a:t>
            </a:r>
            <a:r>
              <a:rPr lang="ru-RU" sz="1400" dirty="0" err="1"/>
              <a:t>қағанатқа</a:t>
            </a:r>
            <a:r>
              <a:rPr lang="ru-RU" sz="1400" dirty="0"/>
              <a:t> </a:t>
            </a:r>
            <a:r>
              <a:rPr lang="ru-RU" sz="1400" dirty="0" err="1"/>
              <a:t>бірігуін</a:t>
            </a:r>
            <a:r>
              <a:rPr lang="ru-RU" sz="1400" dirty="0"/>
              <a:t> </a:t>
            </a:r>
            <a:r>
              <a:rPr lang="ru-RU" sz="1400" dirty="0" err="1"/>
              <a:t>талдау</a:t>
            </a:r>
            <a:r>
              <a:rPr lang="ru-RU" sz="1400" dirty="0"/>
              <a:t>  </a:t>
            </a:r>
          </a:p>
          <a:p>
            <a:r>
              <a:rPr lang="ru-RU" sz="1400" dirty="0" err="1">
                <a:solidFill>
                  <a:srgbClr val="7030A0"/>
                </a:solidFill>
              </a:rPr>
              <a:t>Көпшілік</a:t>
            </a:r>
            <a:r>
              <a:rPr lang="ru-RU" sz="1400" dirty="0">
                <a:solidFill>
                  <a:srgbClr val="7030A0"/>
                </a:solidFill>
              </a:rPr>
              <a:t> </a:t>
            </a:r>
            <a:r>
              <a:rPr lang="ru-RU" sz="1400" dirty="0" err="1">
                <a:solidFill>
                  <a:srgbClr val="7030A0"/>
                </a:solidFill>
              </a:rPr>
              <a:t>оқушылар</a:t>
            </a:r>
            <a:r>
              <a:rPr lang="ru-RU" sz="1400" dirty="0">
                <a:solidFill>
                  <a:srgbClr val="7030A0"/>
                </a:solidFill>
              </a:rPr>
              <a:t>:  </a:t>
            </a:r>
            <a:r>
              <a:rPr lang="ru-RU" sz="1400" dirty="0" err="1"/>
              <a:t>Қимақ</a:t>
            </a:r>
            <a:r>
              <a:rPr lang="ru-RU" sz="1400" dirty="0"/>
              <a:t> </a:t>
            </a:r>
            <a:r>
              <a:rPr lang="ru-RU" sz="1400" dirty="0" err="1"/>
              <a:t>қағанатының</a:t>
            </a:r>
            <a:r>
              <a:rPr lang="ru-RU" sz="1400" dirty="0"/>
              <a:t>  </a:t>
            </a:r>
            <a:r>
              <a:rPr lang="ru-RU" sz="1400" dirty="0" err="1"/>
              <a:t>көшпелі</a:t>
            </a:r>
            <a:r>
              <a:rPr lang="ru-RU" sz="1400" dirty="0"/>
              <a:t>, </a:t>
            </a:r>
            <a:r>
              <a:rPr lang="ru-RU" sz="1400" dirty="0" err="1"/>
              <a:t>отырықшы</a:t>
            </a:r>
            <a:r>
              <a:rPr lang="ru-RU" sz="1400" dirty="0"/>
              <a:t> </a:t>
            </a:r>
            <a:r>
              <a:rPr lang="ru-RU" sz="1400" dirty="0" err="1"/>
              <a:t>тайпалармен</a:t>
            </a:r>
            <a:r>
              <a:rPr lang="ru-RU" sz="1400" dirty="0"/>
              <a:t> </a:t>
            </a:r>
            <a:r>
              <a:rPr lang="ru-RU" sz="1400" dirty="0" err="1"/>
              <a:t>ұқсастық</a:t>
            </a:r>
            <a:r>
              <a:rPr lang="ru-RU" sz="1400" dirty="0"/>
              <a:t>, </a:t>
            </a:r>
            <a:r>
              <a:rPr lang="ru-RU" sz="1400" dirty="0" err="1"/>
              <a:t>айырмашылықтарын</a:t>
            </a:r>
            <a:r>
              <a:rPr lang="ru-RU" sz="1400" dirty="0"/>
              <a:t>   </a:t>
            </a:r>
            <a:r>
              <a:rPr lang="ru-RU" sz="1400" dirty="0" err="1"/>
              <a:t>ерекшеліктерін</a:t>
            </a:r>
            <a:r>
              <a:rPr lang="ru-RU" sz="1400" dirty="0"/>
              <a:t>  </a:t>
            </a:r>
            <a:r>
              <a:rPr lang="ru-RU" sz="1400" dirty="0" err="1"/>
              <a:t>білу</a:t>
            </a:r>
            <a:r>
              <a:rPr lang="ru-RU" sz="1400" dirty="0"/>
              <a:t>.</a:t>
            </a:r>
          </a:p>
          <a:p>
            <a:r>
              <a:rPr lang="ru-RU" sz="1400" dirty="0"/>
              <a:t> </a:t>
            </a:r>
            <a:r>
              <a:rPr lang="ru-RU" sz="1400" u="sng" dirty="0" err="1">
                <a:solidFill>
                  <a:srgbClr val="7030A0"/>
                </a:solidFill>
              </a:rPr>
              <a:t>Кейбір</a:t>
            </a:r>
            <a:r>
              <a:rPr lang="ru-RU" sz="1400" u="sng" dirty="0">
                <a:solidFill>
                  <a:srgbClr val="7030A0"/>
                </a:solidFill>
              </a:rPr>
              <a:t> </a:t>
            </a:r>
            <a:r>
              <a:rPr lang="ru-RU" sz="1400" u="sng" dirty="0" err="1">
                <a:solidFill>
                  <a:srgbClr val="7030A0"/>
                </a:solidFill>
              </a:rPr>
              <a:t>оқушылар</a:t>
            </a:r>
            <a:r>
              <a:rPr lang="ru-RU" sz="1400" u="sng" dirty="0">
                <a:solidFill>
                  <a:srgbClr val="7030A0"/>
                </a:solidFill>
              </a:rPr>
              <a:t>:</a:t>
            </a:r>
          </a:p>
          <a:p>
            <a:r>
              <a:rPr lang="ru-RU" sz="1400" dirty="0"/>
              <a:t>  </a:t>
            </a:r>
            <a:r>
              <a:rPr lang="ru-RU" sz="1400" dirty="0" err="1"/>
              <a:t>Дерек</a:t>
            </a:r>
            <a:r>
              <a:rPr lang="ru-RU" sz="1400" dirty="0"/>
              <a:t> </a:t>
            </a:r>
            <a:r>
              <a:rPr lang="ru-RU" sz="1400" dirty="0" err="1"/>
              <a:t>көзіндегі</a:t>
            </a:r>
            <a:r>
              <a:rPr lang="ru-RU" sz="1400" dirty="0"/>
              <a:t> </a:t>
            </a:r>
            <a:r>
              <a:rPr lang="ru-RU" sz="1400" dirty="0" err="1"/>
              <a:t>кимақтардың</a:t>
            </a:r>
            <a:r>
              <a:rPr lang="ru-RU" sz="1400" dirty="0"/>
              <a:t> </a:t>
            </a:r>
            <a:r>
              <a:rPr lang="ru-RU" sz="1400" dirty="0" err="1"/>
              <a:t>шаруашылығы</a:t>
            </a:r>
            <a:r>
              <a:rPr lang="ru-RU" sz="1400" dirty="0"/>
              <a:t>, </a:t>
            </a:r>
            <a:r>
              <a:rPr lang="ru-RU" sz="1400" dirty="0" err="1"/>
              <a:t>қол</a:t>
            </a:r>
            <a:r>
              <a:rPr lang="ru-RU" sz="1400" dirty="0"/>
              <a:t> </a:t>
            </a:r>
            <a:r>
              <a:rPr lang="ru-RU" sz="1400" dirty="0" err="1"/>
              <a:t>өнері</a:t>
            </a:r>
            <a:r>
              <a:rPr lang="ru-RU" sz="1400" dirty="0"/>
              <a:t>, </a:t>
            </a:r>
            <a:r>
              <a:rPr lang="ru-RU" sz="1400" dirty="0" err="1"/>
              <a:t>рухани</a:t>
            </a:r>
            <a:r>
              <a:rPr lang="ru-RU" sz="1400" dirty="0"/>
              <a:t> </a:t>
            </a:r>
            <a:r>
              <a:rPr lang="ru-RU" sz="1400" dirty="0" err="1"/>
              <a:t>мәдениетін</a:t>
            </a:r>
            <a:r>
              <a:rPr lang="ru-RU" sz="1400" dirty="0"/>
              <a:t> </a:t>
            </a:r>
            <a:r>
              <a:rPr lang="ru-RU" sz="1400" dirty="0" err="1"/>
              <a:t>суреттейтін</a:t>
            </a:r>
            <a:r>
              <a:rPr lang="ru-RU" sz="1400" dirty="0"/>
              <a:t> </a:t>
            </a:r>
            <a:r>
              <a:rPr lang="ru-RU" sz="1400" dirty="0" err="1"/>
              <a:t>ақпараттарды</a:t>
            </a:r>
            <a:r>
              <a:rPr lang="ru-RU" sz="1400" dirty="0"/>
              <a:t> </a:t>
            </a:r>
            <a:r>
              <a:rPr lang="ru-RU" sz="1400" dirty="0" err="1"/>
              <a:t>анықтау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04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00034" y="112260"/>
            <a:ext cx="7858180" cy="648072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әдісі</a:t>
            </a:r>
            <a:endParaRPr lang="ru-RU" sz="4000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059" y="1957186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тапсырма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887037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814579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 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059832" y="2227949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59832" y="3114872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059832" y="4001795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059832" y="5925171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11010" y="2025090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«Миға шабуыл»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«Стоп кадр»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2934106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Топтық  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</a:t>
            </a:r>
            <a:endParaRPr lang="kk-KZ" b="1" dirty="0" smtClean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“Ментальды карта”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3886335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Жұптық жұмыс</a:t>
            </a:r>
          </a:p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”Вен диаграммасы”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46330" y="4838564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 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</a:t>
            </a:r>
            <a:endParaRPr lang="kk-KZ" b="1" dirty="0" smtClean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Түрлі- түсті карындаш”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1083993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ұйымдастыру кезеңі топқа бөлу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3856112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</a:t>
            </a:r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8372" y="5773046"/>
            <a:ext cx="2232248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Керібайланыс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059832" y="4963483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11010" y="5779049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«3 минуттық үзіліс» </a:t>
            </a:r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3059832" y="1236310"/>
            <a:ext cx="1152128" cy="360040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932040" y="994348"/>
            <a:ext cx="3447204" cy="72008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Мазайка» әдісі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96734" y="162254"/>
            <a:ext cx="6768752" cy="576064"/>
          </a:xfrm>
          <a:prstGeom prst="roundRect">
            <a:avLst>
              <a:gd name="adj" fmla="val 34639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Саралау әдістері </a:t>
            </a:r>
            <a:endParaRPr lang="ru-RU" sz="3600" b="1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7366" y="907323"/>
            <a:ext cx="1511637" cy="576064"/>
          </a:xfrm>
          <a:prstGeom prst="roundRect">
            <a:avLst>
              <a:gd name="adj" fmla="val 29518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Ұжымдық жұмыс 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09657" y="907323"/>
            <a:ext cx="2258621" cy="562745"/>
          </a:xfrm>
          <a:prstGeom prst="roundRect">
            <a:avLst>
              <a:gd name="adj" fmla="val 23792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Жұптық жұмыс 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65224" y="894845"/>
            <a:ext cx="1955247" cy="562744"/>
          </a:xfrm>
          <a:prstGeom prst="roundRect">
            <a:avLst>
              <a:gd name="adj" fmla="val 23792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Жеке жұмыс 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905" y="3018058"/>
            <a:ext cx="1478998" cy="3661111"/>
          </a:xfrm>
          <a:prstGeom prst="roundRect">
            <a:avLst>
              <a:gd name="adj" fmla="val 11639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Бейнеүзіндіге. байланысты  берілген сұрақтарға  жауап береңіз</a:t>
            </a:r>
            <a:endParaRPr lang="ru-RU" sz="14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03619" y="3076302"/>
            <a:ext cx="2436803" cy="3564614"/>
          </a:xfrm>
          <a:prstGeom prst="roundRect">
            <a:avLst>
              <a:gd name="adj" fmla="val 18517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 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1.Қимақ қағанаты тобы: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Қимақтардың мемлекеттік құрылымын Оғыз қағанатымен салыстырады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2.Қимақ тайпалары тобы: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мемлекттің олардың ұқсастығын саралайды.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3.Қимақ жауынгері тобы</a:t>
            </a:r>
          </a:p>
          <a:p>
            <a:pPr algn="just"/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қағанаттың шаруашылығымен сыртқы саясатының айырмашылығын айтады анықтайды</a:t>
            </a:r>
            <a:r>
              <a:rPr lang="kk-K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68279" y="3127083"/>
            <a:ext cx="2568217" cy="3730918"/>
          </a:xfrm>
          <a:prstGeom prst="roundRect">
            <a:avLst>
              <a:gd name="adj" fmla="val 14952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 1.Берілген деректерді кім, қашан, неге, </a:t>
            </a:r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кімге арнап жазғандығын анықтайды.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Оқушы деректерде кездесетін жер-су аттарын жасыл түспен белгілейді.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3.Қимақтардың шаруашылығы, тұрмысы мен қолөнері сипатталатын ақпаратты сары түспен  белгілейді..  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4.Рухани мәдениеті сипатталатын ақпаратты күнгірт түспен  белгілейді. 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5.Түсініксіз ақпаратты  </a:t>
            </a:r>
            <a:r>
              <a:rPr lang="kk-K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 түспен белгілейді.</a:t>
            </a:r>
          </a:p>
          <a:p>
            <a:endParaRPr lang="kk-KZ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2">
            <a:extLst>
              <a:ext uri="{FF2B5EF4-FFF2-40B4-BE49-F238E27FC236}">
                <a16:creationId xmlns:a16="http://schemas.microsoft.com/office/drawing/2014/main" xmlns="" id="{E41862A2-285A-4B11-BDFC-79396FBC8618}"/>
              </a:ext>
            </a:extLst>
          </p:cNvPr>
          <p:cNvSpPr/>
          <p:nvPr/>
        </p:nvSpPr>
        <p:spPr>
          <a:xfrm>
            <a:off x="1842333" y="881525"/>
            <a:ext cx="2014721" cy="576064"/>
          </a:xfrm>
          <a:prstGeom prst="roundRect">
            <a:avLst>
              <a:gd name="adj" fmla="val 26958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Топтық   жұмыс 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6">
            <a:extLst>
              <a:ext uri="{FF2B5EF4-FFF2-40B4-BE49-F238E27FC236}">
                <a16:creationId xmlns:a16="http://schemas.microsoft.com/office/drawing/2014/main" xmlns="" id="{A4958ABA-DA2B-4A0C-9C21-14818D71C24A}"/>
              </a:ext>
            </a:extLst>
          </p:cNvPr>
          <p:cNvSpPr/>
          <p:nvPr/>
        </p:nvSpPr>
        <p:spPr>
          <a:xfrm>
            <a:off x="1673890" y="3056310"/>
            <a:ext cx="2172901" cy="3584606"/>
          </a:xfrm>
          <a:prstGeom prst="roundRect">
            <a:avLst>
              <a:gd name="adj" fmla="val 10121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 Мәтінді </a:t>
            </a:r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оқиды,алған мәліметтерін пайдаланып берілген мәтін тақырыбында менталды карта жасайды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Қимақ қағанаты тобы: 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Қимақ мемлекетінің құрылуы, 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2.Қимақ тайпалары тобы: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Қимақ мемлекетінің құрылымы, шаруашылығының сипатталуы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3.Қимақ жауынгері тобы</a:t>
            </a:r>
          </a:p>
          <a:p>
            <a:r>
              <a:rPr lang="kk-KZ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 саясаты, мемлекеттің ыдырауы себептері.</a:t>
            </a:r>
          </a:p>
        </p:txBody>
      </p:sp>
      <p:sp>
        <p:nvSpPr>
          <p:cNvPr id="14" name="Скругленный прямоугольник 2">
            <a:extLst>
              <a:ext uri="{FF2B5EF4-FFF2-40B4-BE49-F238E27FC236}">
                <a16:creationId xmlns:a16="http://schemas.microsoft.com/office/drawing/2014/main" xmlns="" id="{E559B96E-A8E6-4C62-A5E0-814C9EC942D5}"/>
              </a:ext>
            </a:extLst>
          </p:cNvPr>
          <p:cNvSpPr/>
          <p:nvPr/>
        </p:nvSpPr>
        <p:spPr>
          <a:xfrm>
            <a:off x="92904" y="1574482"/>
            <a:ext cx="1524250" cy="1307791"/>
          </a:xfrm>
          <a:prstGeom prst="roundRect">
            <a:avLst>
              <a:gd name="adj" fmla="val 23798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400" dirty="0" smtClean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Дереккөз,  ,  диалог және қолдау, бағалау         </a:t>
            </a:r>
            <a:endParaRPr lang="ru-RU" sz="1400" dirty="0" smtClean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ln>
                <a:solidFill>
                  <a:sysClr val="windowText" lastClr="000000"/>
                </a:solidFill>
              </a:ln>
              <a:solidFill>
                <a:srgbClr val="39639D">
                  <a:lumMod val="50000"/>
                </a:srgbClr>
              </a:solidFill>
              <a:effectLst>
                <a:glow rad="63500">
                  <a:srgbClr val="474B78">
                    <a:satMod val="175000"/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2">
            <a:extLst>
              <a:ext uri="{FF2B5EF4-FFF2-40B4-BE49-F238E27FC236}">
                <a16:creationId xmlns:a16="http://schemas.microsoft.com/office/drawing/2014/main" xmlns="" id="{3CC98798-8C3D-4391-B528-498F7BD71686}"/>
              </a:ext>
            </a:extLst>
          </p:cNvPr>
          <p:cNvSpPr/>
          <p:nvPr/>
        </p:nvSpPr>
        <p:spPr>
          <a:xfrm>
            <a:off x="4055354" y="1594658"/>
            <a:ext cx="2521073" cy="1407834"/>
          </a:xfrm>
          <a:prstGeom prst="roundRect">
            <a:avLst>
              <a:gd name="adj" fmla="val 13640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 бойынша алған білімін жұпта пысықтауы, талқылауы күтіледі</a:t>
            </a:r>
            <a:endParaRPr lang="ru-RU" b="1" dirty="0">
              <a:solidFill>
                <a:srgbClr val="00B05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2">
            <a:extLst>
              <a:ext uri="{FF2B5EF4-FFF2-40B4-BE49-F238E27FC236}">
                <a16:creationId xmlns:a16="http://schemas.microsoft.com/office/drawing/2014/main" xmlns="" id="{A414D5C7-CA92-4109-9A30-4158387E2FBD}"/>
              </a:ext>
            </a:extLst>
          </p:cNvPr>
          <p:cNvSpPr/>
          <p:nvPr/>
        </p:nvSpPr>
        <p:spPr>
          <a:xfrm>
            <a:off x="6761853" y="1569268"/>
            <a:ext cx="2179498" cy="1433224"/>
          </a:xfrm>
          <a:prstGeom prst="roundRect">
            <a:avLst>
              <a:gd name="adj" fmla="val 18571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600" b="1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kk-KZ" sz="1600" b="1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білімді пайдаланып, деректерді іріктеп анықтауы күтіледі. </a:t>
            </a:r>
          </a:p>
        </p:txBody>
      </p:sp>
      <p:sp>
        <p:nvSpPr>
          <p:cNvPr id="17" name="Скругленный прямоугольник 2">
            <a:extLst>
              <a:ext uri="{FF2B5EF4-FFF2-40B4-BE49-F238E27FC236}">
                <a16:creationId xmlns:a16="http://schemas.microsoft.com/office/drawing/2014/main" xmlns="" id="{F7088068-E91E-4B32-9745-15145A96A00B}"/>
              </a:ext>
            </a:extLst>
          </p:cNvPr>
          <p:cNvSpPr/>
          <p:nvPr/>
        </p:nvSpPr>
        <p:spPr>
          <a:xfrm>
            <a:off x="1802343" y="1587538"/>
            <a:ext cx="2044448" cy="1379215"/>
          </a:xfrm>
          <a:prstGeom prst="roundRect">
            <a:avLst>
              <a:gd name="adj" fmla="val 25932"/>
            </a:avLst>
          </a:prstGeom>
          <a:solidFill>
            <a:schemeClr val="bg2"/>
          </a:solidFill>
          <a:ln>
            <a:solidFill>
              <a:srgbClr val="6FC4D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Топ ішінде ынтымақтасқан жұмыс барысы;</a:t>
            </a:r>
          </a:p>
          <a:p>
            <a:pPr algn="just"/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тақырыпқа сай ойын анық жеткізуі  күтіледі</a:t>
            </a:r>
          </a:p>
        </p:txBody>
      </p:sp>
    </p:spTree>
    <p:extLst>
      <p:ext uri="{BB962C8B-B14F-4D97-AF65-F5344CB8AC3E}">
        <p14:creationId xmlns:p14="http://schemas.microsoft.com/office/powerpoint/2010/main" val="33132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49498" y="69561"/>
            <a:ext cx="8098693" cy="41987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endParaRPr lang="ru-RU" sz="3600" b="1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4377" y="561160"/>
            <a:ext cx="3960440" cy="41987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Ұжымдық жұмыс </a:t>
            </a:r>
            <a:endParaRPr lang="ru-RU" sz="20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9569" y="1525807"/>
            <a:ext cx="3960440" cy="41987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Жұптық </a:t>
            </a:r>
            <a:r>
              <a:rPr lang="kk-KZ" sz="20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жұмыс </a:t>
            </a:r>
            <a:endParaRPr lang="ru-RU" sz="20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490" y="2217616"/>
            <a:ext cx="3960440" cy="427484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Жеке  </a:t>
            </a:r>
            <a:r>
              <a:rPr lang="kk-KZ" sz="20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жұмыс </a:t>
            </a:r>
            <a:endParaRPr lang="ru-RU" sz="20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58330" y="554224"/>
            <a:ext cx="4236127" cy="503642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 бағалауы  </a:t>
            </a:r>
            <a:r>
              <a:rPr lang="kk-KZ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kk-KZ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Мадақтау әдісі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51166" y="1596725"/>
            <a:ext cx="4236126" cy="580132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 дескрипторы арқылы жұптарды өзара бағалау</a:t>
            </a:r>
            <a:endParaRPr lang="ru-RU" sz="16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58330" y="2232597"/>
            <a:ext cx="4221799" cy="419875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дескрипторы </a:t>
            </a:r>
            <a:r>
              <a:rPr lang="kk-KZ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бірін-бір бағалайды.</a:t>
            </a:r>
            <a:endParaRPr lang="ru-RU" sz="16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5">
            <a:extLst>
              <a:ext uri="{FF2B5EF4-FFF2-40B4-BE49-F238E27FC236}">
                <a16:creationId xmlns:a16="http://schemas.microsoft.com/office/drawing/2014/main" xmlns="" id="{1279BD47-1949-4203-B499-1F2AA9642DA7}"/>
              </a:ext>
            </a:extLst>
          </p:cNvPr>
          <p:cNvSpPr/>
          <p:nvPr/>
        </p:nvSpPr>
        <p:spPr>
          <a:xfrm>
            <a:off x="6228184" y="3284145"/>
            <a:ext cx="2664296" cy="1444832"/>
          </a:xfrm>
          <a:prstGeom prst="roundRect">
            <a:avLst>
              <a:gd name="adj" fmla="val 1226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а)Екі мемлекттің құрылымын салыстырады</a:t>
            </a:r>
          </a:p>
          <a:p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Ә)Екі мемлекеттің олардың ұқсастығын саралайды.</a:t>
            </a:r>
          </a:p>
          <a:p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Б)Екі қағанаттың шаруашылығымен сыртқы саясатының айырмашылығын </a:t>
            </a:r>
          </a:p>
        </p:txBody>
      </p:sp>
      <p:sp>
        <p:nvSpPr>
          <p:cNvPr id="23" name="Скругленный прямоугольник 5">
            <a:extLst>
              <a:ext uri="{FF2B5EF4-FFF2-40B4-BE49-F238E27FC236}">
                <a16:creationId xmlns:a16="http://schemas.microsoft.com/office/drawing/2014/main" xmlns="" id="{C6476519-A65E-47E6-A50B-5B24459E1396}"/>
              </a:ext>
            </a:extLst>
          </p:cNvPr>
          <p:cNvSpPr/>
          <p:nvPr/>
        </p:nvSpPr>
        <p:spPr>
          <a:xfrm>
            <a:off x="2424110" y="3161341"/>
            <a:ext cx="3660058" cy="1222572"/>
          </a:xfrm>
          <a:prstGeom prst="roundRect">
            <a:avLst>
              <a:gd name="adj" fmla="val 3285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қағанаттың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құрылуы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шаруашылығы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саясатының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айырмашылығын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16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жұпта салыстыру</a:t>
            </a:r>
            <a:endParaRPr lang="ru-RU" sz="16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5">
            <a:extLst>
              <a:ext uri="{FF2B5EF4-FFF2-40B4-BE49-F238E27FC236}">
                <a16:creationId xmlns:a16="http://schemas.microsoft.com/office/drawing/2014/main" xmlns="" id="{A8A0CAFF-2B65-4432-9F76-68C28EB3738E}"/>
              </a:ext>
            </a:extLst>
          </p:cNvPr>
          <p:cNvSpPr/>
          <p:nvPr/>
        </p:nvSpPr>
        <p:spPr>
          <a:xfrm>
            <a:off x="80995" y="3270649"/>
            <a:ext cx="2258757" cy="141519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14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Отра ғасырдағы екі қағанаттың құрылымын салыстыра алады  </a:t>
            </a:r>
            <a:endParaRPr lang="kk-KZ" sz="1400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14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kk-KZ" sz="14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1400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5">
            <a:extLst>
              <a:ext uri="{FF2B5EF4-FFF2-40B4-BE49-F238E27FC236}">
                <a16:creationId xmlns:a16="http://schemas.microsoft.com/office/drawing/2014/main" xmlns="" id="{ADF9EB97-1AC3-4A11-BFC3-1686174C180A}"/>
              </a:ext>
            </a:extLst>
          </p:cNvPr>
          <p:cNvSpPr/>
          <p:nvPr/>
        </p:nvSpPr>
        <p:spPr>
          <a:xfrm>
            <a:off x="80995" y="4819537"/>
            <a:ext cx="2258758" cy="1415198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2.Қимақ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қағанаты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деректермен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танысып</a:t>
            </a:r>
            <a:r>
              <a:rPr lang="ru-RU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іріктеу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жүргізе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srgbClr val="39639D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5">
            <a:extLst>
              <a:ext uri="{FF2B5EF4-FFF2-40B4-BE49-F238E27FC236}">
                <a16:creationId xmlns:a16="http://schemas.microsoft.com/office/drawing/2014/main" xmlns="" id="{B380A53D-5F51-4B07-9035-67523F413B3E}"/>
              </a:ext>
            </a:extLst>
          </p:cNvPr>
          <p:cNvSpPr/>
          <p:nvPr/>
        </p:nvSpPr>
        <p:spPr>
          <a:xfrm>
            <a:off x="6228184" y="4864948"/>
            <a:ext cx="2664296" cy="1776526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2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kk-KZ" sz="12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-жер-су аттарын туралы ақпартты табады</a:t>
            </a:r>
          </a:p>
          <a:p>
            <a:r>
              <a:rPr lang="kk-KZ" sz="12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-қимақтардың шаруашылығы, тұрмысы мен қолөнері сипатталатын ақпаратты анықтайды </a:t>
            </a:r>
          </a:p>
          <a:p>
            <a:r>
              <a:rPr lang="kk-KZ" sz="12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-рухани мәдениеті сипатталатын ақпаратты </a:t>
            </a:r>
            <a:r>
              <a:rPr lang="kk-KZ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</a:p>
        </p:txBody>
      </p:sp>
      <p:sp>
        <p:nvSpPr>
          <p:cNvPr id="33" name="Скругленный прямоугольник 5">
            <a:extLst>
              <a:ext uri="{FF2B5EF4-FFF2-40B4-BE49-F238E27FC236}">
                <a16:creationId xmlns:a16="http://schemas.microsoft.com/office/drawing/2014/main" xmlns="" id="{7A695C16-1B11-49E5-8376-9D4254CCCE15}"/>
              </a:ext>
            </a:extLst>
          </p:cNvPr>
          <p:cNvSpPr/>
          <p:nvPr/>
        </p:nvSpPr>
        <p:spPr>
          <a:xfrm>
            <a:off x="2424110" y="4383913"/>
            <a:ext cx="3804073" cy="281044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А-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дерек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Әл-Идриси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Қимақ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астанасы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Имекия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қақпалы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қорғандармен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қоршалған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базарлары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ғибадатханалары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В-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дерек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Тамим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Ібірі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Баһр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Қимақтарда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мәдениеті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сауда-саттық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істері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өрістеді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қимақ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қағанының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қолбасылық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ордасының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жанында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атырабында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егін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егетін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отырықшы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мекендері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бар».</a:t>
            </a:r>
          </a:p>
          <a:p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С-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дерек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Әбу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Даулап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Қимақ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мәдениеті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оларда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өздері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жазатын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қамыс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өседі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r>
              <a:rPr lang="en-US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дерек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Гардизи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шаруалар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мырзаларының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малын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бақты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...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арнап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қимақтар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әрқайсысы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өздерінің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шама-шарқына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қой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жылқы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етін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сүрлеп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1200" dirty="0">
                <a:solidFill>
                  <a:srgbClr val="39639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12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E9058A0-B7D9-4699-A336-CEC495DBE1DC}"/>
              </a:ext>
            </a:extLst>
          </p:cNvPr>
          <p:cNvSpPr txBox="1"/>
          <p:nvPr/>
        </p:nvSpPr>
        <p:spPr>
          <a:xfrm>
            <a:off x="4184055" y="5753211"/>
            <a:ext cx="655771" cy="338554"/>
          </a:xfrm>
          <a:prstGeom prst="rect">
            <a:avLst/>
          </a:prstGeom>
          <a:solidFill>
            <a:schemeClr val="bg2"/>
          </a:solidFill>
          <a:effectLst/>
        </p:spPr>
        <p:txBody>
          <a:bodyPr wrap="square" rtlCol="0">
            <a:spAutoFit/>
          </a:bodyPr>
          <a:lstStyle/>
          <a:p>
            <a:endParaRPr lang="x-none" sz="16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Таблица 39">
            <a:extLst>
              <a:ext uri="{FF2B5EF4-FFF2-40B4-BE49-F238E27FC236}">
                <a16:creationId xmlns:a16="http://schemas.microsoft.com/office/drawing/2014/main" xmlns="" id="{489D167E-A46E-4073-B07E-CE306CAEBA5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174" y="2774308"/>
          <a:ext cx="8963568" cy="37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856">
                  <a:extLst>
                    <a:ext uri="{9D8B030D-6E8A-4147-A177-3AD203B41FA5}">
                      <a16:colId xmlns:a16="http://schemas.microsoft.com/office/drawing/2014/main" xmlns="" val="3613970971"/>
                    </a:ext>
                  </a:extLst>
                </a:gridCol>
                <a:gridCol w="2987856">
                  <a:extLst>
                    <a:ext uri="{9D8B030D-6E8A-4147-A177-3AD203B41FA5}">
                      <a16:colId xmlns:a16="http://schemas.microsoft.com/office/drawing/2014/main" xmlns="" val="3925532033"/>
                    </a:ext>
                  </a:extLst>
                </a:gridCol>
                <a:gridCol w="2987856">
                  <a:extLst>
                    <a:ext uri="{9D8B030D-6E8A-4147-A177-3AD203B41FA5}">
                      <a16:colId xmlns:a16="http://schemas.microsoft.com/office/drawing/2014/main" xmlns="" val="1816502628"/>
                    </a:ext>
                  </a:extLst>
                </a:gridCol>
              </a:tblGrid>
              <a:tr h="371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БАҒАЛАУ </a:t>
                      </a:r>
                      <a:r>
                        <a:rPr lang="kk-KZ" sz="1600" dirty="0" smtClean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КРИТЕРИЙІ</a:t>
                      </a:r>
                      <a:endParaRPr lang="ru-RU" sz="1600" i="0" dirty="0">
                        <a:solidFill>
                          <a:schemeClr val="bg1"/>
                        </a:solidFill>
                        <a:effectLst>
                          <a:glow rad="1397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               ТАПСЫРМА</a:t>
                      </a:r>
                      <a:endParaRPr lang="ru-RU" sz="1600" i="0" dirty="0">
                        <a:solidFill>
                          <a:schemeClr val="bg1"/>
                        </a:solidFill>
                        <a:effectLst>
                          <a:glow rad="1397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effectLst>
                            <a:glow rad="1397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               ДЕСКРИПТОР</a:t>
                      </a:r>
                      <a:endParaRPr lang="ru-RU" sz="1600" i="0" dirty="0">
                        <a:solidFill>
                          <a:schemeClr val="bg1"/>
                        </a:solidFill>
                        <a:effectLst>
                          <a:glow rad="1397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9736437"/>
                  </a:ext>
                </a:extLst>
              </a:tr>
            </a:tbl>
          </a:graphicData>
        </a:graphic>
      </p:graphicFrame>
      <p:sp>
        <p:nvSpPr>
          <p:cNvPr id="25" name="Скругленный прямоугольник 24"/>
          <p:cNvSpPr/>
          <p:nvPr/>
        </p:nvSpPr>
        <p:spPr>
          <a:xfrm>
            <a:off x="319291" y="1036387"/>
            <a:ext cx="3960440" cy="41987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Топтық жұмыс </a:t>
            </a:r>
            <a:endParaRPr lang="ru-RU" sz="20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572000" y="1107348"/>
            <a:ext cx="4236126" cy="41987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 бағалау - </a:t>
            </a:r>
            <a:r>
              <a:rPr lang="kk-KZ" sz="1600" dirty="0" smtClean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«Екі </a:t>
            </a:r>
            <a:r>
              <a:rPr lang="kk-KZ" sz="1600" dirty="0">
                <a:solidFill>
                  <a:srgbClr val="39639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жұлдыз, бір тілек» әдісі</a:t>
            </a:r>
            <a:endParaRPr lang="ru-RU" sz="1600" dirty="0">
              <a:solidFill>
                <a:srgbClr val="39639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1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</TotalTime>
  <Words>572</Words>
  <Application>Microsoft Office PowerPoint</Application>
  <PresentationFormat>Экран (4:3)</PresentationFormat>
  <Paragraphs>96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6" baseType="lpstr">
      <vt:lpstr>宋体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Тема Office</vt:lpstr>
      <vt:lpstr>Открытая</vt:lpstr>
      <vt:lpstr>1_Открытая</vt:lpstr>
      <vt:lpstr>2_Открытая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DANCHO</dc:creator>
  <cp:lastModifiedBy>Makhmud Galy</cp:lastModifiedBy>
  <cp:revision>150</cp:revision>
  <dcterms:created xsi:type="dcterms:W3CDTF">2017-05-26T05:36:05Z</dcterms:created>
  <dcterms:modified xsi:type="dcterms:W3CDTF">2019-08-21T16:41:05Z</dcterms:modified>
</cp:coreProperties>
</file>