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7" r:id="rId4"/>
    <p:sldId id="258" r:id="rId5"/>
    <p:sldId id="267" r:id="rId6"/>
    <p:sldId id="259" r:id="rId7"/>
    <p:sldId id="260" r:id="rId8"/>
    <p:sldId id="271" r:id="rId9"/>
    <p:sldId id="261" r:id="rId10"/>
    <p:sldId id="268" r:id="rId11"/>
    <p:sldId id="262" r:id="rId12"/>
    <p:sldId id="263" r:id="rId13"/>
    <p:sldId id="264"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14.01.2020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2071678"/>
            <a:ext cx="6715172" cy="1428760"/>
          </a:xfrm>
        </p:spPr>
        <p:txBody>
          <a:bodyPr>
            <a:noAutofit/>
          </a:bodyPr>
          <a:lstStyle/>
          <a:p>
            <a:r>
              <a:rPr lang="ru-RU" sz="3200" b="0" dirty="0" err="1" smtClean="0">
                <a:solidFill>
                  <a:srgbClr val="00B0F0"/>
                </a:solidFill>
                <a:latin typeface="Times New Roman" pitchFamily="18" charset="0"/>
                <a:cs typeface="Times New Roman" pitchFamily="18" charset="0"/>
              </a:rPr>
              <a:t>Мемлекет</a:t>
            </a:r>
            <a:r>
              <a:rPr lang="ru-RU" sz="3200" b="0" dirty="0" smtClean="0">
                <a:solidFill>
                  <a:srgbClr val="00B0F0"/>
                </a:solidFill>
                <a:latin typeface="Times New Roman" pitchFamily="18" charset="0"/>
                <a:cs typeface="Times New Roman" pitchFamily="18" charset="0"/>
              </a:rPr>
              <a:t> </a:t>
            </a:r>
            <a:r>
              <a:rPr lang="ru-RU" sz="3200" b="0" dirty="0" err="1" smtClean="0">
                <a:solidFill>
                  <a:srgbClr val="00B0F0"/>
                </a:solidFill>
                <a:latin typeface="Times New Roman" pitchFamily="18" charset="0"/>
                <a:cs typeface="Times New Roman" pitchFamily="18" charset="0"/>
              </a:rPr>
              <a:t>басшысы</a:t>
            </a:r>
            <a:r>
              <a:rPr lang="ru-RU" sz="3200" b="0" dirty="0" smtClean="0">
                <a:solidFill>
                  <a:srgbClr val="00B0F0"/>
                </a:solidFill>
                <a:latin typeface="Times New Roman" pitchFamily="18" charset="0"/>
                <a:cs typeface="Times New Roman" pitchFamily="18" charset="0"/>
              </a:rPr>
              <a:t>  </a:t>
            </a:r>
            <a:r>
              <a:rPr lang="kk-KZ" sz="3200" b="0" dirty="0" smtClean="0">
                <a:solidFill>
                  <a:srgbClr val="00B0F0"/>
                </a:solidFill>
                <a:latin typeface="Times New Roman" pitchFamily="18" charset="0"/>
                <a:cs typeface="Times New Roman" pitchFamily="18" charset="0"/>
              </a:rPr>
              <a:t>Қасым-Жомарт Тоқаевтың</a:t>
            </a:r>
            <a:r>
              <a:rPr lang="kk-KZ" sz="3200" dirty="0" smtClean="0">
                <a:solidFill>
                  <a:srgbClr val="00B0F0"/>
                </a:solidFill>
                <a:latin typeface="Times New Roman" pitchFamily="18" charset="0"/>
                <a:cs typeface="Times New Roman" pitchFamily="18" charset="0"/>
              </a:rPr>
              <a:t>  “</a:t>
            </a:r>
            <a:r>
              <a:rPr lang="kk-KZ" sz="3200" i="1" dirty="0" smtClean="0">
                <a:solidFill>
                  <a:srgbClr val="00B0F0"/>
                </a:solidFill>
                <a:latin typeface="Times New Roman" pitchFamily="18" charset="0"/>
                <a:cs typeface="Times New Roman" pitchFamily="18" charset="0"/>
              </a:rPr>
              <a:t>Абай және ХХІ ғасырдағы Қазақстан”</a:t>
            </a:r>
            <a:r>
              <a:rPr lang="kk-KZ" sz="3200" b="0" dirty="0" smtClean="0">
                <a:solidFill>
                  <a:srgbClr val="00B0F0"/>
                </a:solidFill>
                <a:latin typeface="Times New Roman" pitchFamily="18" charset="0"/>
                <a:cs typeface="Times New Roman" pitchFamily="18" charset="0"/>
              </a:rPr>
              <a:t>  атты  мақаласы </a:t>
            </a:r>
            <a:endParaRPr lang="ru-RU" sz="3200" dirty="0">
              <a:solidFill>
                <a:srgbClr val="00B0F0"/>
              </a:solidFill>
              <a:latin typeface="Times New Roman" pitchFamily="18" charset="0"/>
              <a:cs typeface="Times New Roman" pitchFamily="18" charset="0"/>
            </a:endParaRPr>
          </a:p>
        </p:txBody>
      </p:sp>
      <p:pic>
        <p:nvPicPr>
          <p:cNvPr id="3" name="Picture 2" descr="D:\HOME\Desktop\абай сурет\pict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788" y="530225"/>
            <a:ext cx="7648461" cy="418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D:\HOME\Desktop\абай сурет\pict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332656"/>
            <a:ext cx="8136904" cy="576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60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83880" cy="1051560"/>
          </a:xfrm>
        </p:spPr>
        <p:txBody>
          <a:bodyPr>
            <a:normAutofit/>
          </a:bodyPr>
          <a:lstStyle/>
          <a:p>
            <a:r>
              <a:rPr lang="kk-KZ" sz="3600" b="1" i="1" dirty="0" smtClean="0">
                <a:solidFill>
                  <a:srgbClr val="00B0F0"/>
                </a:solidFill>
                <a:latin typeface="Times New Roman" pitchFamily="18" charset="0"/>
                <a:cs typeface="Times New Roman" pitchFamily="18" charset="0"/>
              </a:rPr>
              <a:t>Әлемдік мәдениеттің тұлғасы</a:t>
            </a:r>
            <a:endParaRPr lang="ru-RU" sz="3600" b="1" i="1"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714488"/>
            <a:ext cx="8183880" cy="4187952"/>
          </a:xfrm>
        </p:spPr>
        <p:txBody>
          <a:bodyPr>
            <a:normAutofit fontScale="77500" lnSpcReduction="20000"/>
          </a:bodyPr>
          <a:lstStyle/>
          <a:p>
            <a:pPr>
              <a:buNone/>
            </a:pPr>
            <a:r>
              <a:rPr lang="kk-KZ" dirty="0" smtClean="0"/>
              <a:t>Ғұлама Абай – қазақ топырағынан шыққан әлемдік деңгейдегі   кемеңгер. Ол күллі адамзат баласына ақыл ойдың жемісін сыйлайды.</a:t>
            </a:r>
          </a:p>
          <a:p>
            <a:pPr>
              <a:buNone/>
            </a:pPr>
            <a:r>
              <a:rPr lang="kk-KZ" dirty="0" smtClean="0"/>
              <a:t>Әлемдік мәдениетте Абайды қаншалықты жоғары дәрежеде таныта алсақ, ұлтымыздың да мерейін соншалықты асқақтата түсеміз. Абайды қалай дәріптесекте жарасады.Оның ғибратты ғұмыры мен шынайы шығармашылығы – қазақ халқына ғана емес, жаһан жұртына да үлгі-өнеге. Сондықтан, Абайды  жаңа Қазақстанның бренді ретінде әлем жұртшылығына кеңінен таныстыру қажет. Бұл бүгінгі ұрпақтың қастерлі борышы.</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1051560"/>
          </a:xfrm>
        </p:spPr>
        <p:txBody>
          <a:bodyPr>
            <a:normAutofit/>
          </a:bodyPr>
          <a:lstStyle/>
          <a:p>
            <a:r>
              <a:rPr lang="kk-KZ" sz="4000" b="1" i="1" dirty="0" smtClean="0">
                <a:solidFill>
                  <a:srgbClr val="00B0F0"/>
                </a:solidFill>
                <a:latin typeface="Times New Roman" pitchFamily="18" charset="0"/>
                <a:cs typeface="Times New Roman" pitchFamily="18" charset="0"/>
              </a:rPr>
              <a:t>Торқалы тойдың  тағылымы</a:t>
            </a:r>
            <a:endParaRPr lang="ru-RU" sz="4000" b="1" i="1"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785926"/>
            <a:ext cx="8183880" cy="4187952"/>
          </a:xfrm>
        </p:spPr>
        <p:txBody>
          <a:bodyPr>
            <a:normAutofit fontScale="62500" lnSpcReduction="20000"/>
          </a:bodyPr>
          <a:lstStyle/>
          <a:p>
            <a:r>
              <a:rPr lang="kk-KZ" dirty="0" smtClean="0"/>
              <a:t>Абайдың 175  жылдығына орай халықаралық,республикалық және аймақтық  деңгейде 500 ден аса іс-шара ұйымдастырылады.</a:t>
            </a:r>
          </a:p>
          <a:p>
            <a:r>
              <a:rPr lang="kk-KZ" dirty="0" smtClean="0"/>
              <a:t>Тамыз айында Семей қаласында ЮНЕСКО мен бірлесіп өткізілетін “Абай мұрасы және әлемдік руханият” атты халықаралық ғылыми-практикалық конференция ең басты шараға айналады.</a:t>
            </a:r>
          </a:p>
          <a:p>
            <a:r>
              <a:rPr lang="kk-KZ" dirty="0" smtClean="0"/>
              <a:t>Қазан айында Нұр-Сұлтан қаласында “Абай және рухани жаңғыру мәселелері” деген халқаралық конференция өтеді.</a:t>
            </a:r>
          </a:p>
          <a:p>
            <a:r>
              <a:rPr lang="kk-KZ" dirty="0" smtClean="0"/>
              <a:t>Ұлы ақынның шығармалары он тілге аударылып басылып шығарылады.</a:t>
            </a:r>
          </a:p>
          <a:p>
            <a:r>
              <a:rPr lang="kk-KZ" dirty="0" smtClean="0"/>
              <a:t>Деректі фильмдер және  “ Абай” телесериалы түсіріледі</a:t>
            </a:r>
          </a:p>
          <a:p>
            <a:r>
              <a:rPr lang="kk-KZ" dirty="0" smtClean="0"/>
              <a:t>Абай тұлғасы мен мұрасын ұлықтау шетелдеде жалғасады. Қазақстанның елшіліктері жанынан “Абай орталықтарын” құру жоспарланып отыр.</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8183880" cy="1051560"/>
          </a:xfrm>
        </p:spPr>
        <p:txBody>
          <a:bodyPr>
            <a:normAutofit/>
          </a:bodyPr>
          <a:lstStyle/>
          <a:p>
            <a:r>
              <a:rPr lang="kk-KZ" sz="4000" b="1" i="1" dirty="0" smtClean="0">
                <a:solidFill>
                  <a:srgbClr val="00B0F0"/>
                </a:solidFill>
                <a:latin typeface="Times New Roman" pitchFamily="18" charset="0"/>
                <a:cs typeface="Times New Roman" pitchFamily="18" charset="0"/>
              </a:rPr>
              <a:t>Абай арманы – халық арманы</a:t>
            </a:r>
            <a:endParaRPr lang="ru-RU" sz="4000" b="1" i="1" dirty="0">
              <a:solidFill>
                <a:srgbClr val="00B0F0"/>
              </a:solidFill>
              <a:latin typeface="Times New Roman" pitchFamily="18" charset="0"/>
              <a:cs typeface="Times New Roman" pitchFamily="18" charset="0"/>
            </a:endParaRPr>
          </a:p>
        </p:txBody>
      </p:sp>
      <p:sp>
        <p:nvSpPr>
          <p:cNvPr id="4" name="Содержимое 3"/>
          <p:cNvSpPr>
            <a:spLocks noGrp="1"/>
          </p:cNvSpPr>
          <p:nvPr>
            <p:ph idx="1"/>
          </p:nvPr>
        </p:nvSpPr>
        <p:spPr>
          <a:xfrm>
            <a:off x="357158" y="2071678"/>
            <a:ext cx="8183880" cy="4187952"/>
          </a:xfrm>
        </p:spPr>
        <p:txBody>
          <a:bodyPr/>
          <a:lstStyle/>
          <a:p>
            <a:pPr>
              <a:buNone/>
            </a:pPr>
            <a:r>
              <a:rPr lang="kk-KZ" b="1" i="1" dirty="0" smtClean="0">
                <a:latin typeface="Times New Roman" pitchFamily="18" charset="0"/>
                <a:cs typeface="Times New Roman" pitchFamily="18" charset="0"/>
              </a:rPr>
              <a:t>      Халық арманы мен аманатын орындау жолында аянбағанымыз абзал. Абайдың өсиет - өнегісі ХХІ ғасырдағы жаңа </a:t>
            </a:r>
            <a:r>
              <a:rPr lang="kk-KZ" b="1" i="1" smtClean="0">
                <a:latin typeface="Times New Roman" pitchFamily="18" charset="0"/>
                <a:cs typeface="Times New Roman" pitchFamily="18" charset="0"/>
              </a:rPr>
              <a:t>Қазақстанды  </a:t>
            </a:r>
            <a:r>
              <a:rPr lang="kk-KZ" b="1" i="1" dirty="0" smtClean="0">
                <a:latin typeface="Times New Roman" pitchFamily="18" charset="0"/>
                <a:cs typeface="Times New Roman" pitchFamily="18" charset="0"/>
              </a:rPr>
              <a:t>биіктерге жетелейді.</a:t>
            </a:r>
            <a:endParaRPr lang="ru-RU"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D:\HOME\Desktop\абай сурет\pic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02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2071678"/>
            <a:ext cx="6715172" cy="1428760"/>
          </a:xfrm>
        </p:spPr>
        <p:txBody>
          <a:bodyPr>
            <a:noAutofit/>
          </a:bodyPr>
          <a:lstStyle/>
          <a:p>
            <a:r>
              <a:rPr lang="ru-RU" sz="3200" b="0" dirty="0" err="1" smtClean="0">
                <a:solidFill>
                  <a:srgbClr val="00B0F0"/>
                </a:solidFill>
                <a:latin typeface="Times New Roman" pitchFamily="18" charset="0"/>
                <a:cs typeface="Times New Roman" pitchFamily="18" charset="0"/>
              </a:rPr>
              <a:t>Мемлекет</a:t>
            </a:r>
            <a:r>
              <a:rPr lang="ru-RU" sz="3200" b="0" dirty="0" smtClean="0">
                <a:solidFill>
                  <a:srgbClr val="00B0F0"/>
                </a:solidFill>
                <a:latin typeface="Times New Roman" pitchFamily="18" charset="0"/>
                <a:cs typeface="Times New Roman" pitchFamily="18" charset="0"/>
              </a:rPr>
              <a:t> </a:t>
            </a:r>
            <a:r>
              <a:rPr lang="ru-RU" sz="3200" b="0" dirty="0" err="1" smtClean="0">
                <a:solidFill>
                  <a:srgbClr val="00B0F0"/>
                </a:solidFill>
                <a:latin typeface="Times New Roman" pitchFamily="18" charset="0"/>
                <a:cs typeface="Times New Roman" pitchFamily="18" charset="0"/>
              </a:rPr>
              <a:t>басшысы</a:t>
            </a:r>
            <a:r>
              <a:rPr lang="ru-RU" sz="3200" b="0" dirty="0" smtClean="0">
                <a:solidFill>
                  <a:srgbClr val="00B0F0"/>
                </a:solidFill>
                <a:latin typeface="Times New Roman" pitchFamily="18" charset="0"/>
                <a:cs typeface="Times New Roman" pitchFamily="18" charset="0"/>
              </a:rPr>
              <a:t>  </a:t>
            </a:r>
            <a:r>
              <a:rPr lang="kk-KZ" sz="3200" b="0" dirty="0" smtClean="0">
                <a:solidFill>
                  <a:srgbClr val="00B0F0"/>
                </a:solidFill>
                <a:latin typeface="Times New Roman" pitchFamily="18" charset="0"/>
                <a:cs typeface="Times New Roman" pitchFamily="18" charset="0"/>
              </a:rPr>
              <a:t>Қасым-Жомарт Тоқаевтың</a:t>
            </a:r>
            <a:r>
              <a:rPr lang="kk-KZ" sz="3200" dirty="0" smtClean="0">
                <a:solidFill>
                  <a:srgbClr val="00B0F0"/>
                </a:solidFill>
                <a:latin typeface="Times New Roman" pitchFamily="18" charset="0"/>
                <a:cs typeface="Times New Roman" pitchFamily="18" charset="0"/>
              </a:rPr>
              <a:t>  “</a:t>
            </a:r>
            <a:r>
              <a:rPr lang="kk-KZ" sz="3200" i="1" dirty="0" smtClean="0">
                <a:solidFill>
                  <a:srgbClr val="00B0F0"/>
                </a:solidFill>
                <a:latin typeface="Times New Roman" pitchFamily="18" charset="0"/>
                <a:cs typeface="Times New Roman" pitchFamily="18" charset="0"/>
              </a:rPr>
              <a:t>Абай және ХХІ ғасырдағы Қазақстан”</a:t>
            </a:r>
            <a:r>
              <a:rPr lang="kk-KZ" sz="3200" b="0" dirty="0" smtClean="0">
                <a:solidFill>
                  <a:srgbClr val="00B0F0"/>
                </a:solidFill>
                <a:latin typeface="Times New Roman" pitchFamily="18" charset="0"/>
                <a:cs typeface="Times New Roman" pitchFamily="18" charset="0"/>
              </a:rPr>
              <a:t>  атты  мақаласы </a:t>
            </a:r>
            <a:endParaRPr lang="ru-RU" sz="32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152944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642918"/>
            <a:ext cx="7467600" cy="4873752"/>
          </a:xfrm>
        </p:spPr>
        <p:txBody>
          <a:bodyPr>
            <a:normAutofit lnSpcReduction="10000"/>
          </a:bodyPr>
          <a:lstStyle/>
          <a:p>
            <a:r>
              <a:rPr lang="kk-KZ" sz="3600" b="1" i="1" dirty="0" smtClean="0">
                <a:latin typeface="Times New Roman" pitchFamily="18" charset="0"/>
                <a:cs typeface="Times New Roman" pitchFamily="18" charset="0"/>
              </a:rPr>
              <a:t>   Биыл,2020 жылы  ұлы ақын , композитор,саясаткер,ағартушы Абай Құнанбайұлының 175 жылдығын тойлауға арналған шаралар басталады. Дана ойшылдың мерейтойын ЮНЕСКО мен ТҮРКСОЙ аясында атап өту жоспарланып отыр.</a:t>
            </a:r>
            <a:endParaRPr lang="ru-RU" sz="36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785794"/>
            <a:ext cx="7467600" cy="4873752"/>
          </a:xfrm>
        </p:spPr>
        <p:txBody>
          <a:bodyPr>
            <a:normAutofit fontScale="85000" lnSpcReduction="20000"/>
          </a:bodyPr>
          <a:lstStyle/>
          <a:p>
            <a:r>
              <a:rPr lang="kk-KZ" dirty="0" smtClean="0"/>
              <a:t>Қасым-Жомарт Тоқаев ұлттық сананы жаңғарту және бәсекеге қабілетті ұлт қалыптастыру үшін Абайдың шығармаларын мұқият оқу керектігіне тоқталды.Өйткені Абайдың қоғамдағы түрлі үдерістерге қатысты көзқарасы бүгінгі Қазақстан үшін аса пайдалы.Сондықтан да Қазақстан халқы Абайдың ойынан да , тойынан да тағылым алуға тиіс. Мемлекет басшысы “ </a:t>
            </a:r>
            <a:r>
              <a:rPr lang="kk-KZ" b="1" i="1" dirty="0" smtClean="0"/>
              <a:t>Әр қазақтың төрінде домбыра тұрсын деген ұғым қалыптасқан сияқты әр шаңырақта Абайдың  кітабы мен Мұхтар Әуезовтың  “ Абай жолы” романы тұруы керек” </a:t>
            </a:r>
            <a:r>
              <a:rPr lang="kk-KZ" dirty="0" smtClean="0"/>
              <a:t>деп санайды.</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D:\HOME\Desktop\абай сурет\pict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4355976" cy="59046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HOME\Desktop\абай сурет\сурет.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23928" y="404664"/>
            <a:ext cx="496855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9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928670"/>
            <a:ext cx="7467600" cy="4873752"/>
          </a:xfrm>
        </p:spPr>
        <p:txBody>
          <a:bodyPr>
            <a:normAutofit lnSpcReduction="10000"/>
          </a:bodyPr>
          <a:lstStyle/>
          <a:p>
            <a:r>
              <a:rPr lang="kk-KZ" dirty="0" smtClean="0"/>
              <a:t>“Абайды ұлтымыздың мәдени капиталы ретінде насихаттауымыз керек.Өркениетті елдер қазақтың болмыс бітімін , мәдениеті мен әдебиетін, рухани өресін әлемдік деңгейдегі біртуар перзенттерінің дәрежесімен, танымдылығымен бағалайтынын  ұмытпайық.Сондықтан, Абайды жаңа Қазақстанның бренді ретінде әлем жұртшылығына кеңінен таныстыру қажет”</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500042"/>
            <a:ext cx="8183880" cy="1051560"/>
          </a:xfrm>
        </p:spPr>
        <p:txBody>
          <a:bodyPr>
            <a:normAutofit/>
          </a:bodyPr>
          <a:lstStyle/>
          <a:p>
            <a:r>
              <a:rPr lang="kk-KZ" sz="3600" b="1" i="1" dirty="0" smtClean="0">
                <a:solidFill>
                  <a:srgbClr val="00B0F0"/>
                </a:solidFill>
                <a:latin typeface="Times New Roman" pitchFamily="18" charset="0"/>
                <a:cs typeface="Times New Roman" pitchFamily="18" charset="0"/>
              </a:rPr>
              <a:t>Жаңа қоғамның жанашыры</a:t>
            </a:r>
            <a:endParaRPr lang="ru-RU" sz="3600" b="1" i="1" dirty="0">
              <a:solidFill>
                <a:srgbClr val="00B0F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857364"/>
            <a:ext cx="8183880" cy="4187952"/>
          </a:xfrm>
        </p:spPr>
        <p:txBody>
          <a:bodyPr>
            <a:normAutofit fontScale="62500" lnSpcReduction="20000"/>
          </a:bodyPr>
          <a:lstStyle/>
          <a:p>
            <a:r>
              <a:rPr lang="kk-KZ" sz="3400" dirty="0" smtClean="0">
                <a:latin typeface="Times New Roman" pitchFamily="18" charset="0"/>
                <a:cs typeface="Times New Roman" pitchFamily="18" charset="0"/>
              </a:rPr>
              <a:t>Абайдың шығармаларына зер салсақ , оның үнемі елдің алға жылжуына , өс</a:t>
            </a:r>
            <a:r>
              <a:rPr lang="ru-RU" sz="3400" dirty="0" err="1" smtClean="0">
                <a:latin typeface="Times New Roman" pitchFamily="18" charset="0"/>
                <a:cs typeface="Times New Roman" pitchFamily="18" charset="0"/>
              </a:rPr>
              <a:t>іп</a:t>
            </a:r>
            <a:r>
              <a:rPr lang="ru-RU" sz="3400" dirty="0" smtClean="0">
                <a:latin typeface="Times New Roman" pitchFamily="18" charset="0"/>
                <a:cs typeface="Times New Roman" pitchFamily="18" charset="0"/>
              </a:rPr>
              <a:t> - </a:t>
            </a:r>
            <a:r>
              <a:rPr lang="ru-RU" sz="3400" dirty="0" err="1" smtClean="0">
                <a:latin typeface="Times New Roman" pitchFamily="18" charset="0"/>
                <a:cs typeface="Times New Roman" pitchFamily="18" charset="0"/>
              </a:rPr>
              <a:t>өркендеуіне шын</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ниетімен</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тілеулес</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болғанын  байқаймыз.</a:t>
            </a:r>
            <a:r>
              <a:rPr lang="ru-RU" sz="3400" dirty="0" smtClean="0">
                <a:latin typeface="Times New Roman" pitchFamily="18" charset="0"/>
                <a:cs typeface="Times New Roman" pitchFamily="18" charset="0"/>
              </a:rPr>
              <a:t> Абай </a:t>
            </a:r>
            <a:r>
              <a:rPr lang="ru-RU" sz="3400" dirty="0" err="1" smtClean="0">
                <a:latin typeface="Times New Roman" pitchFamily="18" charset="0"/>
                <a:cs typeface="Times New Roman" pitchFamily="18" charset="0"/>
              </a:rPr>
              <a:t>қазақтың  дамылсыз</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оқып </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үйренгенін  </a:t>
            </a:r>
            <a:r>
              <a:rPr lang="ru-RU" sz="3400" dirty="0" smtClean="0">
                <a:latin typeface="Times New Roman" pitchFamily="18" charset="0"/>
                <a:cs typeface="Times New Roman" pitchFamily="18" charset="0"/>
              </a:rPr>
              <a:t>бар </a:t>
            </a:r>
            <a:r>
              <a:rPr lang="ru-RU" sz="3400" dirty="0" err="1" smtClean="0">
                <a:latin typeface="Times New Roman" pitchFamily="18" charset="0"/>
                <a:cs typeface="Times New Roman" pitchFamily="18" charset="0"/>
              </a:rPr>
              <a:t>жан-тәнімен  қалады</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«Ғылым таппай</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мақтанба» деп</a:t>
            </a:r>
            <a:r>
              <a:rPr lang="ru-RU" sz="3400" dirty="0" smtClean="0">
                <a:latin typeface="Times New Roman" pitchFamily="18" charset="0"/>
                <a:cs typeface="Times New Roman" pitchFamily="18" charset="0"/>
              </a:rPr>
              <a:t> , </a:t>
            </a:r>
            <a:r>
              <a:rPr lang="ru-RU" sz="3400" dirty="0" err="1" smtClean="0">
                <a:latin typeface="Times New Roman" pitchFamily="18" charset="0"/>
                <a:cs typeface="Times New Roman" pitchFamily="18" charset="0"/>
              </a:rPr>
              <a:t>білімді</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игермейінше</a:t>
            </a:r>
            <a:r>
              <a:rPr lang="ru-RU" sz="3400" dirty="0" smtClean="0">
                <a:latin typeface="Times New Roman" pitchFamily="18" charset="0"/>
                <a:cs typeface="Times New Roman" pitchFamily="18" charset="0"/>
              </a:rPr>
              <a:t> </a:t>
            </a:r>
            <a:r>
              <a:rPr lang="ru-RU" sz="3400" dirty="0" err="1" smtClean="0">
                <a:latin typeface="Times New Roman" pitchFamily="18" charset="0"/>
                <a:cs typeface="Times New Roman" pitchFamily="18" charset="0"/>
              </a:rPr>
              <a:t>,биіктердің  бағына қоймайтынын  айтты</a:t>
            </a:r>
            <a:r>
              <a:rPr lang="ru-RU" sz="3400" dirty="0" smtClean="0">
                <a:latin typeface="Times New Roman" pitchFamily="18" charset="0"/>
                <a:cs typeface="Times New Roman" pitchFamily="18" charset="0"/>
              </a:rPr>
              <a:t>.</a:t>
            </a:r>
          </a:p>
          <a:p>
            <a:r>
              <a:rPr lang="kk-KZ" sz="3400" dirty="0" smtClean="0">
                <a:latin typeface="Times New Roman" pitchFamily="18" charset="0"/>
                <a:cs typeface="Times New Roman" pitchFamily="18" charset="0"/>
              </a:rPr>
              <a:t>Абай айырықша дәріптеген игілікті істің бірі – тіл үйрену. Жиырма бесінші қара сөзінде өзге тілдің адамға не беретініне тоқталып: “Әрбіреудің тілін , өнерін білген кісі оныменен бірдейлік дағуасына кіреді, аса арсыздана жалынбайды” ,- дейді</a:t>
            </a:r>
          </a:p>
          <a:p>
            <a:pPr>
              <a:buNone/>
            </a:pPr>
            <a:r>
              <a:rPr lang="kk-KZ" sz="3400" dirty="0" smtClean="0">
                <a:latin typeface="Times New Roman" pitchFamily="18" charset="0"/>
                <a:cs typeface="Times New Roman" pitchFamily="18" charset="0"/>
              </a:rPr>
              <a:t> Демек, өзімізден озық тұрған жұртпен деңгейлес болу үшін де оның тілін меңгерудің маңызы зор. Абай айтқандай, ғылымды толық игерсе , өз тілін құрметтесе әрі шын мәнінде полиглот болса, ұлтымызға тек игілік әкелері сөзсіз.</a:t>
            </a:r>
          </a:p>
          <a:p>
            <a:pPr>
              <a:buNone/>
            </a:pPr>
            <a:endParaRPr lang="kk-KZ"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D:\HOME\Desktop\абай сурет\pic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85800"/>
            <a:ext cx="9324528"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5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857232"/>
            <a:ext cx="7467600" cy="4873752"/>
          </a:xfrm>
        </p:spPr>
        <p:txBody>
          <a:bodyPr>
            <a:normAutofit fontScale="77500" lnSpcReduction="20000"/>
          </a:bodyPr>
          <a:lstStyle/>
          <a:p>
            <a:r>
              <a:rPr lang="kk-KZ" dirty="0" smtClean="0"/>
              <a:t>Ақын ел-жұртын түрлі өнерді игеруге үгіттеді.Ұлы ойшыл әр сөзімен ұлттың өресін өсіруді көздеді.</a:t>
            </a:r>
            <a:r>
              <a:rPr lang="ru-RU" dirty="0" smtClean="0"/>
              <a:t> </a:t>
            </a:r>
            <a:r>
              <a:rPr lang="ru-RU" dirty="0" err="1" smtClean="0"/>
              <a:t>Сондықтан Абайды</a:t>
            </a:r>
            <a:r>
              <a:rPr lang="ru-RU" dirty="0" smtClean="0"/>
              <a:t> </a:t>
            </a:r>
            <a:r>
              <a:rPr lang="ru-RU" dirty="0" err="1" smtClean="0"/>
              <a:t>терең тануға </a:t>
            </a:r>
            <a:r>
              <a:rPr lang="ru-RU" dirty="0" smtClean="0"/>
              <a:t>баса </a:t>
            </a:r>
            <a:r>
              <a:rPr lang="ru-RU" dirty="0" err="1" smtClean="0"/>
              <a:t>мән бергеніміз</a:t>
            </a:r>
            <a:r>
              <a:rPr lang="ru-RU" dirty="0" smtClean="0"/>
              <a:t> </a:t>
            </a:r>
            <a:r>
              <a:rPr lang="ru-RU" dirty="0" err="1" smtClean="0"/>
              <a:t>жөн</a:t>
            </a:r>
            <a:r>
              <a:rPr lang="ru-RU" dirty="0" smtClean="0"/>
              <a:t>.</a:t>
            </a:r>
          </a:p>
          <a:p>
            <a:r>
              <a:rPr lang="kk-KZ" dirty="0" smtClean="0"/>
              <a:t>Абай шығармаларына арқау болған тақырыптың бірі - масылдықпен күрес. Ақын үнемі уайымсыз салғырттыққа, ойын-күлкіге салынбай , сергек болуға үндейді.Абай өлеңдеріндегі “ еңбек етсең ерінбей,тояды қарның тіленбей”, “ Тамағы тоқтық, Жұмысы жоқтық, аздырар адам баласын”, “ Өзіңе сен ,өзіңді алып шығар , Еңбегің мен ақылың екі жақтап” – деген қазыналы ойлар бәрімізге жақсы таныс. Әр адам осы түйінді тұжырымдарды санасына берік тоқып, өзінің тынымсыз, адал еңбегімен айналасына үлгі болу керек.</a:t>
            </a:r>
          </a:p>
          <a:p>
            <a:pPr>
              <a:buNone/>
            </a:pPr>
            <a:endParaRPr lang="ru-RU" dirty="0" smtClean="0"/>
          </a:p>
          <a:p>
            <a:endParaRPr lang="kk-KZ"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132</TotalTime>
  <Words>592</Words>
  <Application>Microsoft Office PowerPoint</Application>
  <PresentationFormat>Экран (4:3)</PresentationFormat>
  <Paragraphs>23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Аспект</vt:lpstr>
      <vt:lpstr>Мемлекет басшысы  Қасым-Жомарт Тоқаевтың  “Абай және ХХІ ғасырдағы Қазақстан”  атты  мақаласы </vt:lpstr>
      <vt:lpstr>Мемлекет басшысы  Қасым-Жомарт Тоқаевтың  “Абай және ХХІ ғасырдағы Қазақстан”  атты  мақаласы </vt:lpstr>
      <vt:lpstr>Презентация PowerPoint</vt:lpstr>
      <vt:lpstr>Презентация PowerPoint</vt:lpstr>
      <vt:lpstr>Презентация PowerPoint</vt:lpstr>
      <vt:lpstr>Презентация PowerPoint</vt:lpstr>
      <vt:lpstr>Жаңа қоғамның жанашыры</vt:lpstr>
      <vt:lpstr>Презентация PowerPoint</vt:lpstr>
      <vt:lpstr>Презентация PowerPoint</vt:lpstr>
      <vt:lpstr>Презентация PowerPoint</vt:lpstr>
      <vt:lpstr>Әлемдік мәдениеттің тұлғасы</vt:lpstr>
      <vt:lpstr>Торқалы тойдың  тағылымы</vt:lpstr>
      <vt:lpstr>Абай арманы – халық арманы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usr</dc:creator>
  <cp:lastModifiedBy>User</cp:lastModifiedBy>
  <cp:revision>20</cp:revision>
  <dcterms:created xsi:type="dcterms:W3CDTF">2099-12-26T18:32:12Z</dcterms:created>
  <dcterms:modified xsi:type="dcterms:W3CDTF">2020-01-14T05:16:14Z</dcterms:modified>
</cp:coreProperties>
</file>