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</p:sldMasterIdLst>
  <p:notesMasterIdLst>
    <p:notesMasterId r:id="rId14"/>
  </p:notesMasterIdLst>
  <p:sldIdLst>
    <p:sldId id="320" r:id="rId2"/>
    <p:sldId id="329" r:id="rId3"/>
    <p:sldId id="330" r:id="rId4"/>
    <p:sldId id="308" r:id="rId5"/>
    <p:sldId id="331" r:id="rId6"/>
    <p:sldId id="332" r:id="rId7"/>
    <p:sldId id="328" r:id="rId8"/>
    <p:sldId id="317" r:id="rId9"/>
    <p:sldId id="319" r:id="rId10"/>
    <p:sldId id="322" r:id="rId11"/>
    <p:sldId id="327" r:id="rId12"/>
    <p:sldId id="277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00CC"/>
    <a:srgbClr val="0033CC"/>
    <a:srgbClr val="0000FF"/>
    <a:srgbClr val="FFFF00"/>
    <a:srgbClr val="0099FF"/>
    <a:srgbClr val="FFFFCC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74" autoAdjust="0"/>
    <p:restoredTop sz="94607" autoAdjust="0"/>
  </p:normalViewPr>
  <p:slideViewPr>
    <p:cSldViewPr>
      <p:cViewPr varScale="1">
        <p:scale>
          <a:sx n="69" d="100"/>
          <a:sy n="69" d="100"/>
        </p:scale>
        <p:origin x="153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10"/>
    </p:cViewPr>
  </p:sorterViewPr>
  <p:notesViewPr>
    <p:cSldViewPr>
      <p:cViewPr varScale="1">
        <p:scale>
          <a:sx n="58" d="100"/>
          <a:sy n="58" d="100"/>
        </p:scale>
        <p:origin x="-1770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Щелчок правит 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F7A8340C-9D19-41AC-BACE-6B97A57CC39A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31DD09-0EB1-4597-9212-5A65F0C2295B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2FA89C-E0CA-43AA-8F9F-C0927540B477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AE475A-ECE8-4D27-90C4-E4F91C374C84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 advClick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Заголовок, клип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Клип 2"/>
          <p:cNvSpPr>
            <a:spLocks noGrp="1"/>
          </p:cNvSpPr>
          <p:nvPr>
            <p:ph type="clipArt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21C185-0E41-44F0-BA19-28671B9EDC9D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8DA8B1-7517-4BC0-B1A2-A472B00308E1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84D683-BA16-4F0B-9704-8FD034C6F3DE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794326-DA88-4D4B-AD02-C9DFD7FA28C4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2F54BA-509A-453B-8F20-12203790954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536A68-E9B7-47DA-ABF3-633537B69430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F768E7-20AF-4882-88D0-15339F4FE343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BD3F18-8E17-4C88-BCE7-4DAF37184996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7B8922-0349-45CE-A0E5-E23D465E83FC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90FADAD8-8395-4DA4-96F4-77923EF3BBBA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</p:sldLayoutIdLst>
  <p:transition advClick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6.xml"/><Relationship Id="rId1" Type="http://schemas.openxmlformats.org/officeDocument/2006/relationships/video" Target="https://www.youtube.com/embed/JVLyoDgT-EU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6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6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6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2.xml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image" Target="../media/image8.gif"/><Relationship Id="rId7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gif"/><Relationship Id="rId5" Type="http://schemas.openxmlformats.org/officeDocument/2006/relationships/image" Target="../media/image10.gif"/><Relationship Id="rId4" Type="http://schemas.openxmlformats.org/officeDocument/2006/relationships/image" Target="../media/image9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ctrTitle"/>
          </p:nvPr>
        </p:nvSpPr>
        <p:spPr>
          <a:xfrm>
            <a:off x="904875" y="2600325"/>
            <a:ext cx="7772400" cy="339725"/>
          </a:xfrm>
        </p:spPr>
        <p:txBody>
          <a:bodyPr/>
          <a:lstStyle/>
          <a:p>
            <a:r>
              <a:rPr lang="kk-KZ" altLang="ru-RU" b="1" smtClean="0">
                <a:solidFill>
                  <a:srgbClr val="FF0000"/>
                </a:solidFill>
                <a:latin typeface="KZ Times New Roman" pitchFamily="18" charset="0"/>
              </a:rPr>
              <a:t/>
            </a:r>
            <a:br>
              <a:rPr lang="kk-KZ" altLang="ru-RU" b="1" smtClean="0">
                <a:solidFill>
                  <a:srgbClr val="FF0000"/>
                </a:solidFill>
                <a:latin typeface="KZ Times New Roman" pitchFamily="18" charset="0"/>
              </a:rPr>
            </a:br>
            <a:r>
              <a:rPr lang="kk-KZ" altLang="ru-RU" b="1" smtClean="0">
                <a:solidFill>
                  <a:srgbClr val="FF0000"/>
                </a:solidFill>
                <a:latin typeface="KZ Times New Roman" pitchFamily="18" charset="0"/>
              </a:rPr>
              <a:t/>
            </a:r>
            <a:br>
              <a:rPr lang="kk-KZ" altLang="ru-RU" b="1" smtClean="0">
                <a:solidFill>
                  <a:srgbClr val="FF0000"/>
                </a:solidFill>
                <a:latin typeface="KZ Times New Roman" pitchFamily="18" charset="0"/>
              </a:rPr>
            </a:br>
            <a:r>
              <a:rPr lang="kk-KZ" altLang="ru-RU" b="1" smtClean="0">
                <a:solidFill>
                  <a:srgbClr val="FF0000"/>
                </a:solidFill>
                <a:latin typeface="KZ Times New Roman" pitchFamily="18" charset="0"/>
              </a:rPr>
              <a:t/>
            </a:r>
            <a:br>
              <a:rPr lang="kk-KZ" altLang="ru-RU" b="1" smtClean="0">
                <a:solidFill>
                  <a:srgbClr val="FF0000"/>
                </a:solidFill>
                <a:latin typeface="KZ Times New Roman" pitchFamily="18" charset="0"/>
              </a:rPr>
            </a:br>
            <a:r>
              <a:rPr lang="kk-KZ" altLang="ru-RU" b="1" smtClean="0">
                <a:solidFill>
                  <a:srgbClr val="FF0000"/>
                </a:solidFill>
                <a:latin typeface="KZ Times New Roman" pitchFamily="18" charset="0"/>
              </a:rPr>
              <a:t/>
            </a:r>
            <a:br>
              <a:rPr lang="kk-KZ" altLang="ru-RU" b="1" smtClean="0">
                <a:solidFill>
                  <a:srgbClr val="FF0000"/>
                </a:solidFill>
                <a:latin typeface="KZ Times New Roman" pitchFamily="18" charset="0"/>
              </a:rPr>
            </a:br>
            <a:r>
              <a:rPr lang="kk-KZ" altLang="ru-RU" b="1" smtClean="0">
                <a:solidFill>
                  <a:srgbClr val="FF0000"/>
                </a:solidFill>
                <a:latin typeface="KZ Times New Roman" pitchFamily="18" charset="0"/>
              </a:rPr>
              <a:t/>
            </a:r>
            <a:br>
              <a:rPr lang="kk-KZ" altLang="ru-RU" b="1" smtClean="0">
                <a:solidFill>
                  <a:srgbClr val="FF0000"/>
                </a:solidFill>
                <a:latin typeface="KZ Times New Roman" pitchFamily="18" charset="0"/>
              </a:rPr>
            </a:br>
            <a:r>
              <a:rPr lang="kk-KZ" altLang="ru-RU" b="1" smtClean="0">
                <a:solidFill>
                  <a:srgbClr val="FF0000"/>
                </a:solidFill>
                <a:latin typeface="KZ Times New Roman" pitchFamily="18" charset="0"/>
              </a:rPr>
              <a:t/>
            </a:r>
            <a:br>
              <a:rPr lang="kk-KZ" altLang="ru-RU" b="1" smtClean="0">
                <a:solidFill>
                  <a:srgbClr val="FF0000"/>
                </a:solidFill>
                <a:latin typeface="KZ Times New Roman" pitchFamily="18" charset="0"/>
              </a:rPr>
            </a:br>
            <a:r>
              <a:rPr lang="kk-KZ" altLang="ru-RU" b="1" smtClean="0">
                <a:solidFill>
                  <a:srgbClr val="FF0000"/>
                </a:solidFill>
                <a:latin typeface="KZ Times New Roman" pitchFamily="18" charset="0"/>
              </a:rPr>
              <a:t/>
            </a:r>
            <a:br>
              <a:rPr lang="kk-KZ" altLang="ru-RU" b="1" smtClean="0">
                <a:solidFill>
                  <a:srgbClr val="FF0000"/>
                </a:solidFill>
                <a:latin typeface="KZ Times New Roman" pitchFamily="18" charset="0"/>
              </a:rPr>
            </a:br>
            <a:r>
              <a:rPr lang="en-US" altLang="ru-RU" sz="4000" b="1" smtClean="0">
                <a:solidFill>
                  <a:srgbClr val="002060"/>
                </a:solidFill>
                <a:latin typeface="KZ Times New Roman" pitchFamily="18" charset="0"/>
              </a:rPr>
              <a:t/>
            </a:r>
            <a:br>
              <a:rPr lang="en-US" altLang="ru-RU" sz="4000" b="1" smtClean="0">
                <a:solidFill>
                  <a:srgbClr val="002060"/>
                </a:solidFill>
                <a:latin typeface="KZ Times New Roman" pitchFamily="18" charset="0"/>
              </a:rPr>
            </a:br>
            <a:endParaRPr lang="ru-RU" altLang="ru-RU" sz="4000" b="1" smtClean="0">
              <a:solidFill>
                <a:srgbClr val="002060"/>
              </a:solidFill>
              <a:latin typeface="KZ Times New Roman" pitchFamily="18" charset="0"/>
            </a:endParaRPr>
          </a:p>
        </p:txBody>
      </p:sp>
      <p:sp>
        <p:nvSpPr>
          <p:cNvPr id="307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90675" y="1724025"/>
            <a:ext cx="6400800" cy="1752600"/>
          </a:xfrm>
        </p:spPr>
        <p:txBody>
          <a:bodyPr/>
          <a:lstStyle/>
          <a:p>
            <a:endParaRPr lang="kk-KZ" altLang="ru-RU" b="1" dirty="0" smtClean="0">
              <a:solidFill>
                <a:srgbClr val="002060"/>
              </a:solidFill>
            </a:endParaRPr>
          </a:p>
          <a:p>
            <a:endParaRPr lang="ru-RU" altLang="ru-RU" b="1" dirty="0" smtClean="0">
              <a:solidFill>
                <a:srgbClr val="002060"/>
              </a:solidFill>
            </a:endParaRPr>
          </a:p>
        </p:txBody>
      </p:sp>
      <p:grpSp>
        <p:nvGrpSpPr>
          <p:cNvPr id="3076" name="Group 12"/>
          <p:cNvGrpSpPr>
            <a:grpSpLocks/>
          </p:cNvGrpSpPr>
          <p:nvPr/>
        </p:nvGrpSpPr>
        <p:grpSpPr bwMode="auto">
          <a:xfrm>
            <a:off x="107950" y="727075"/>
            <a:ext cx="533400" cy="5467350"/>
            <a:chOff x="22" y="458"/>
            <a:chExt cx="336" cy="3444"/>
          </a:xfrm>
        </p:grpSpPr>
        <p:pic>
          <p:nvPicPr>
            <p:cNvPr id="3081" name="Picture 7" descr="арнамент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rot="-5400000">
              <a:off x="-400" y="3145"/>
              <a:ext cx="1179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82" name="Picture 8" descr="арнамент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rot="-5400000">
              <a:off x="-400" y="2014"/>
              <a:ext cx="1179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83" name="Picture 9" descr="арнамент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rot="-5400000">
              <a:off x="-400" y="880"/>
              <a:ext cx="1179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Прямоугольник 1"/>
          <p:cNvSpPr/>
          <p:nvPr/>
        </p:nvSpPr>
        <p:spPr>
          <a:xfrm>
            <a:off x="1907704" y="2132856"/>
            <a:ext cx="525658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6000" b="1" dirty="0" err="1">
                <a:ln w="0"/>
                <a:solidFill>
                  <a:srgbClr val="0000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Z Decor" pitchFamily="2" charset="0"/>
              </a:rPr>
              <a:t>Ашық</a:t>
            </a:r>
            <a:r>
              <a:rPr lang="ru-RU" sz="6000" b="1" dirty="0">
                <a:ln w="0"/>
                <a:solidFill>
                  <a:srgbClr val="0000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Z Decor" pitchFamily="2" charset="0"/>
              </a:rPr>
              <a:t> </a:t>
            </a:r>
            <a:r>
              <a:rPr lang="ru-RU" sz="6000" b="1" dirty="0" err="1">
                <a:ln w="0"/>
                <a:solidFill>
                  <a:srgbClr val="0000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Z Decor" pitchFamily="2" charset="0"/>
              </a:rPr>
              <a:t>сабақ</a:t>
            </a:r>
            <a:endParaRPr lang="ru-RU" sz="6000" b="1" dirty="0">
              <a:ln w="0"/>
              <a:solidFill>
                <a:srgbClr val="000099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KZ Decor" pitchFamily="2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07704" y="672005"/>
            <a:ext cx="648072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kk-KZ" sz="3200" b="1" dirty="0" smtClean="0">
                <a:ln w="0"/>
                <a:solidFill>
                  <a:srgbClr val="0000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Z Decor" pitchFamily="2" charset="0"/>
              </a:rPr>
              <a:t>“</a:t>
            </a:r>
            <a:r>
              <a:rPr lang="kk-KZ" sz="3200" b="1" dirty="0" smtClean="0">
                <a:ln w="0"/>
                <a:solidFill>
                  <a:srgbClr val="0000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Z Decor" pitchFamily="2" charset="0"/>
              </a:rPr>
              <a:t>№1 Дінмұхамед Қонаев</a:t>
            </a:r>
            <a:endParaRPr lang="ru-RU" sz="3200" b="1" dirty="0">
              <a:ln w="0"/>
              <a:solidFill>
                <a:srgbClr val="000099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KZ Decor" pitchFamily="2" charset="0"/>
            </a:endParaRPr>
          </a:p>
        </p:txBody>
      </p:sp>
      <p:pic>
        <p:nvPicPr>
          <p:cNvPr id="12" name="Рисунок 11" descr="№24 Колледж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188640"/>
            <a:ext cx="1959968" cy="1872208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3" name="Рисунок 12" descr="computer_pc_PNG7719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308304" y="5022304"/>
            <a:ext cx="1835696" cy="1835696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1484040" y="3725416"/>
            <a:ext cx="648072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200" b="1" dirty="0" err="1">
                <a:ln w="0"/>
                <a:solidFill>
                  <a:srgbClr val="0000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Z Decor" pitchFamily="2" charset="0"/>
              </a:rPr>
              <a:t>пәні: </a:t>
            </a:r>
            <a:r>
              <a:rPr lang="ru-RU" sz="3200" b="1" dirty="0" smtClean="0">
                <a:ln w="0"/>
                <a:solidFill>
                  <a:srgbClr val="0000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Z Decor" pitchFamily="2" charset="0"/>
              </a:rPr>
              <a:t>информатика</a:t>
            </a:r>
          </a:p>
          <a:p>
            <a:pPr algn="ctr">
              <a:defRPr/>
            </a:pPr>
            <a:r>
              <a:rPr lang="kk-KZ" sz="3200" b="1" dirty="0" smtClean="0">
                <a:ln w="0"/>
                <a:solidFill>
                  <a:srgbClr val="0000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Z Decor" pitchFamily="2" charset="0"/>
              </a:rPr>
              <a:t>Оқытушы</a:t>
            </a:r>
            <a:r>
              <a:rPr lang="kk-KZ" sz="3200" b="1" smtClean="0">
                <a:ln w="0"/>
                <a:solidFill>
                  <a:srgbClr val="0000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Z Decor" pitchFamily="2" charset="0"/>
              </a:rPr>
              <a:t>: </a:t>
            </a:r>
            <a:r>
              <a:rPr lang="kk-KZ" sz="3200" b="1" smtClean="0">
                <a:ln w="0"/>
                <a:solidFill>
                  <a:srgbClr val="0000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Z Decor" pitchFamily="2" charset="0"/>
              </a:rPr>
              <a:t>Айсугуров Ж.</a:t>
            </a:r>
            <a:endParaRPr lang="ru-RU" sz="3200" b="1" dirty="0">
              <a:ln w="0"/>
              <a:solidFill>
                <a:srgbClr val="000099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KZ Decor" pitchFamily="2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JVLyoDgT-EU"/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213" y="620713"/>
            <a:ext cx="8351837" cy="568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11" descr="Kazatt~1"/>
          <p:cNvPicPr>
            <a:picLocks noChangeAspect="1" noChangeArrowheads="1"/>
          </p:cNvPicPr>
          <p:nvPr/>
        </p:nvPicPr>
        <p:blipFill>
          <a:blip r:embed="rId2" cstate="print">
            <a:lum bright="54000" contrast="-24000"/>
          </a:blip>
          <a:srcRect/>
          <a:stretch>
            <a:fillRect/>
          </a:stretch>
        </p:blipFill>
        <p:spPr bwMode="auto">
          <a:xfrm>
            <a:off x="373063" y="1270000"/>
            <a:ext cx="7893050" cy="492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6" name="Rectangle 1026"/>
          <p:cNvSpPr>
            <a:spLocks noGrp="1" noChangeArrowheads="1"/>
          </p:cNvSpPr>
          <p:nvPr>
            <p:ph type="title" idx="4294967295"/>
          </p:nvPr>
        </p:nvSpPr>
        <p:spPr>
          <a:xfrm>
            <a:off x="936625" y="1892300"/>
            <a:ext cx="7572375" cy="2295525"/>
          </a:xfrm>
        </p:spPr>
        <p:txBody>
          <a:bodyPr/>
          <a:lstStyle/>
          <a:p>
            <a:pPr algn="l">
              <a:defRPr/>
            </a:pPr>
            <a:r>
              <a:rPr lang="kk-KZ" altLang="ru-RU" sz="2800" b="1" i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KZ Cooper"/>
              </a:rPr>
              <a:t/>
            </a:r>
            <a:br>
              <a:rPr lang="kk-KZ" altLang="ru-RU" sz="2800" b="1" i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KZ Cooper"/>
              </a:rPr>
            </a:br>
            <a:r>
              <a:rPr lang="kk-KZ" altLang="ru-RU" sz="2800" b="1" i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KZ Cooper"/>
              </a:rPr>
              <a:t/>
            </a:r>
            <a:br>
              <a:rPr lang="kk-KZ" altLang="ru-RU" sz="2800" b="1" i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KZ Cooper"/>
              </a:rPr>
            </a:br>
            <a:r>
              <a:rPr lang="kk-KZ" altLang="ru-RU" sz="2800" b="1" i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KZ Cooper"/>
              </a:rPr>
              <a:t/>
            </a:r>
            <a:br>
              <a:rPr lang="kk-KZ" altLang="ru-RU" sz="2800" b="1" i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KZ Cooper"/>
              </a:rPr>
            </a:br>
            <a:endParaRPr lang="ru-RU" altLang="ru-RU" sz="2400" b="1" i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292" name="Picture 1032" descr="Recoverd_gif_file(321)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24775" y="6237288"/>
            <a:ext cx="1168400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2293" name="Group 12"/>
          <p:cNvGrpSpPr>
            <a:grpSpLocks/>
          </p:cNvGrpSpPr>
          <p:nvPr/>
        </p:nvGrpSpPr>
        <p:grpSpPr bwMode="auto">
          <a:xfrm>
            <a:off x="107950" y="727075"/>
            <a:ext cx="533400" cy="5467350"/>
            <a:chOff x="22" y="458"/>
            <a:chExt cx="336" cy="3444"/>
          </a:xfrm>
        </p:grpSpPr>
        <p:pic>
          <p:nvPicPr>
            <p:cNvPr id="12297" name="Picture 7" descr="арнамент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 rot="-5400000">
              <a:off x="-400" y="3145"/>
              <a:ext cx="1179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298" name="Picture 8" descr="арнамент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 rot="-5400000">
              <a:off x="-400" y="2014"/>
              <a:ext cx="1179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299" name="Picture 9" descr="арнамент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 rot="-5400000">
              <a:off x="-400" y="880"/>
              <a:ext cx="1179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2294" name="WordArt 3"/>
          <p:cNvSpPr>
            <a:spLocks noChangeArrowheads="1" noChangeShapeType="1" noTextEdit="1"/>
          </p:cNvSpPr>
          <p:nvPr/>
        </p:nvSpPr>
        <p:spPr bwMode="auto">
          <a:xfrm>
            <a:off x="3565525" y="679450"/>
            <a:ext cx="4968875" cy="2233613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18750"/>
              </a:avLst>
            </a:prstTxWarp>
          </a:bodyPr>
          <a:lstStyle/>
          <a:p>
            <a:pPr algn="ctr"/>
            <a:r>
              <a:rPr lang="ru-RU" sz="3600" b="1" i="1" kern="1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Courier New"/>
                <a:cs typeface="Courier New"/>
              </a:rPr>
              <a:t>«Топтық жұмыс» </a:t>
            </a:r>
          </a:p>
          <a:p>
            <a:pPr algn="ctr"/>
            <a:r>
              <a:rPr lang="ru-RU" sz="3600" b="1" i="1" kern="1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Courier New"/>
                <a:cs typeface="Courier New"/>
              </a:rPr>
              <a:t>постер қорғау</a:t>
            </a:r>
          </a:p>
        </p:txBody>
      </p:sp>
      <p:sp>
        <p:nvSpPr>
          <p:cNvPr id="12295" name="Rectangle 1"/>
          <p:cNvSpPr>
            <a:spLocks noChangeArrowheads="1"/>
          </p:cNvSpPr>
          <p:nvPr/>
        </p:nvSpPr>
        <p:spPr bwMode="auto">
          <a:xfrm>
            <a:off x="977900" y="3270250"/>
            <a:ext cx="77279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/>
            <a:r>
              <a:rPr lang="kk-KZ" sz="2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1-топқа </a:t>
            </a:r>
            <a:r>
              <a:rPr lang="kk-KZ" sz="32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kk-KZ" sz="24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Анимация және мультипликация шығу тарихы</a:t>
            </a:r>
            <a:r>
              <a:rPr lang="ru-RU" sz="24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pPr eaLnBrk="1" hangingPunct="1"/>
            <a:endParaRPr lang="kk-KZ" sz="240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2-топқа «</a:t>
            </a:r>
            <a:r>
              <a:rPr lang="en-US" sz="24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Macromedia Flash  </a:t>
            </a:r>
            <a:r>
              <a:rPr lang="kk-KZ" sz="24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программасының интерфейсі</a:t>
            </a:r>
            <a:r>
              <a:rPr lang="ru-RU" sz="24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1" name="Rectangle 1026"/>
          <p:cNvSpPr txBox="1">
            <a:spLocks noChangeArrowheads="1"/>
          </p:cNvSpPr>
          <p:nvPr/>
        </p:nvSpPr>
        <p:spPr bwMode="auto">
          <a:xfrm>
            <a:off x="1055688" y="1158875"/>
            <a:ext cx="7572375" cy="229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algn="l">
              <a:defRPr/>
            </a:pPr>
            <a:r>
              <a:rPr lang="kk-KZ" altLang="ru-RU" sz="2800" b="1" i="1" kern="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KZ Cooper"/>
              </a:rPr>
              <a:t/>
            </a:r>
            <a:br>
              <a:rPr lang="kk-KZ" altLang="ru-RU" sz="2800" b="1" i="1" kern="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KZ Cooper"/>
              </a:rPr>
            </a:br>
            <a:r>
              <a:rPr lang="kk-KZ" altLang="ru-RU" sz="2800" b="1" i="1" kern="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KZ Cooper"/>
              </a:rPr>
              <a:t/>
            </a:r>
            <a:br>
              <a:rPr lang="kk-KZ" altLang="ru-RU" sz="2800" b="1" i="1" kern="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KZ Cooper"/>
              </a:rPr>
            </a:br>
            <a:r>
              <a:rPr lang="kk-KZ" altLang="ru-RU" sz="2800" b="1" i="1" kern="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KZ Cooper"/>
              </a:rPr>
              <a:t/>
            </a:r>
            <a:br>
              <a:rPr lang="kk-KZ" altLang="ru-RU" sz="2800" b="1" i="1" kern="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KZ Cooper"/>
              </a:rPr>
            </a:br>
            <a:r>
              <a:rPr lang="en-US" altLang="ru-RU" sz="2800" kern="0" dirty="0" smtClean="0">
                <a:solidFill>
                  <a:srgbClr val="0000FF"/>
                </a:solidFill>
                <a:latin typeface="KZ Cooper"/>
              </a:rPr>
              <a:t/>
            </a:r>
            <a:br>
              <a:rPr lang="en-US" altLang="ru-RU" sz="2800" kern="0" dirty="0" smtClean="0">
                <a:solidFill>
                  <a:srgbClr val="0000FF"/>
                </a:solidFill>
                <a:latin typeface="KZ Cooper"/>
              </a:rPr>
            </a:br>
            <a:r>
              <a:rPr lang="kk-KZ" altLang="ru-RU" sz="2800" kern="0" dirty="0" smtClean="0">
                <a:solidFill>
                  <a:srgbClr val="0000FF"/>
                </a:solidFill>
                <a:latin typeface="KZ Cooper"/>
              </a:rPr>
              <a:t>  </a:t>
            </a:r>
            <a:br>
              <a:rPr lang="kk-KZ" altLang="ru-RU" sz="2800" kern="0" dirty="0" smtClean="0">
                <a:solidFill>
                  <a:srgbClr val="0000FF"/>
                </a:solidFill>
                <a:latin typeface="KZ Cooper"/>
              </a:rPr>
            </a:br>
            <a:r>
              <a:rPr lang="kk-KZ" altLang="ru-RU" sz="2800" kern="0" dirty="0" smtClean="0">
                <a:solidFill>
                  <a:srgbClr val="0000FF"/>
                </a:solidFill>
                <a:latin typeface="KZ Cooper"/>
              </a:rPr>
              <a:t>	</a:t>
            </a:r>
            <a:r>
              <a:rPr lang="kk-KZ" altLang="ru-RU" sz="2400" b="1" i="1" kern="0" dirty="0" smtClean="0">
                <a:solidFill>
                  <a:srgbClr val="000099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kk-KZ" altLang="ru-RU" sz="2400" b="1" i="1" kern="0" dirty="0" smtClean="0">
                <a:solidFill>
                  <a:srgbClr val="000099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ru-RU" altLang="ru-RU" sz="2400" b="1" i="1" kern="0" dirty="0" smtClean="0">
                <a:solidFill>
                  <a:srgbClr val="000099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altLang="ru-RU" sz="2400" b="1" i="1" kern="0" dirty="0" smtClean="0">
                <a:solidFill>
                  <a:srgbClr val="000099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ru-RU" altLang="ru-RU" sz="2400" kern="0" dirty="0" smtClean="0">
                <a:solidFill>
                  <a:srgbClr val="000099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en-US" altLang="ru-RU" sz="2400" kern="0" dirty="0" smtClean="0">
              <a:solidFill>
                <a:srgbClr val="000099"/>
              </a:solidFill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>
              <a:defRPr/>
            </a:pPr>
            <a:r>
              <a:rPr lang="en-US" altLang="ru-RU" sz="2400" b="1" i="1" kern="0" dirty="0" smtClean="0">
                <a:solidFill>
                  <a:srgbClr val="000099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                 </a:t>
            </a:r>
          </a:p>
          <a:p>
            <a:pPr algn="l">
              <a:defRPr/>
            </a:pPr>
            <a:r>
              <a:rPr lang="en-US" altLang="ru-RU" sz="2400" b="1" i="1" kern="0" dirty="0">
                <a:solidFill>
                  <a:srgbClr val="000099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ru-RU" sz="2400" b="1" i="1" kern="0" dirty="0" smtClean="0">
                <a:solidFill>
                  <a:srgbClr val="000099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             </a:t>
            </a:r>
            <a:endParaRPr lang="ru-RU" altLang="ru-RU" sz="2400" b="1" i="1" kern="0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 autoUpdateAnimBg="0"/>
      <p:bldP spid="11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0" name="WordArt 10"/>
          <p:cNvSpPr>
            <a:spLocks noChangeArrowheads="1" noChangeShapeType="1" noTextEdit="1"/>
          </p:cNvSpPr>
          <p:nvPr/>
        </p:nvSpPr>
        <p:spPr bwMode="auto">
          <a:xfrm>
            <a:off x="2000250" y="1500188"/>
            <a:ext cx="4465638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C0C0C0"/>
                  </a:outerShdw>
                </a:effectLst>
                <a:latin typeface="KZ Jikharev"/>
              </a:rPr>
              <a:t> Үй тапсырмасы:</a:t>
            </a:r>
          </a:p>
        </p:txBody>
      </p:sp>
      <p:grpSp>
        <p:nvGrpSpPr>
          <p:cNvPr id="14339" name="Group 12"/>
          <p:cNvGrpSpPr>
            <a:grpSpLocks/>
          </p:cNvGrpSpPr>
          <p:nvPr/>
        </p:nvGrpSpPr>
        <p:grpSpPr bwMode="auto">
          <a:xfrm>
            <a:off x="107950" y="727075"/>
            <a:ext cx="533400" cy="5467350"/>
            <a:chOff x="22" y="458"/>
            <a:chExt cx="336" cy="3444"/>
          </a:xfrm>
        </p:grpSpPr>
        <p:pic>
          <p:nvPicPr>
            <p:cNvPr id="14342" name="Picture 7" descr="арнамент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rot="-5400000">
              <a:off x="-400" y="3145"/>
              <a:ext cx="1179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43" name="Picture 8" descr="арнамент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rot="-5400000">
              <a:off x="-400" y="2014"/>
              <a:ext cx="1179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44" name="Picture 9" descr="арнамент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rot="-5400000">
              <a:off x="-400" y="880"/>
              <a:ext cx="1179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4340" name="AutoShape 1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43888" y="5949950"/>
            <a:ext cx="754062" cy="742950"/>
          </a:xfrm>
          <a:prstGeom prst="actionButtonHome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ru-RU" altLang="ru-RU"/>
          </a:p>
        </p:txBody>
      </p:sp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1306513" y="2781300"/>
            <a:ext cx="6959600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1" hangingPunct="1">
              <a:defRPr/>
            </a:pPr>
            <a:r>
              <a:rPr lang="kk-KZ" sz="32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Анимация және мультипликация тақырыбын мазмұндау.</a:t>
            </a:r>
          </a:p>
          <a:p>
            <a:pPr algn="ctr" eaLnBrk="1" hangingPunct="1">
              <a:defRPr/>
            </a:pPr>
            <a:r>
              <a:rPr lang="kk-KZ" sz="32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Тақырып бойынша 10 сұрақтан тест құрастыру.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11" descr="Kazatt~1"/>
          <p:cNvPicPr>
            <a:picLocks noChangeAspect="1" noChangeArrowheads="1"/>
          </p:cNvPicPr>
          <p:nvPr/>
        </p:nvPicPr>
        <p:blipFill>
          <a:blip r:embed="rId2" cstate="print">
            <a:lum bright="54000" contrast="-24000"/>
          </a:blip>
          <a:srcRect/>
          <a:stretch>
            <a:fillRect/>
          </a:stretch>
        </p:blipFill>
        <p:spPr bwMode="auto">
          <a:xfrm>
            <a:off x="911225" y="1216025"/>
            <a:ext cx="7893050" cy="492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6" name="Rectangle 1026"/>
          <p:cNvSpPr>
            <a:spLocks noGrp="1" noChangeArrowheads="1"/>
          </p:cNvSpPr>
          <p:nvPr>
            <p:ph type="title" idx="4294967295"/>
          </p:nvPr>
        </p:nvSpPr>
        <p:spPr>
          <a:xfrm>
            <a:off x="1071563" y="2497138"/>
            <a:ext cx="7572375" cy="1785937"/>
          </a:xfrm>
        </p:spPr>
        <p:txBody>
          <a:bodyPr/>
          <a:lstStyle/>
          <a:p>
            <a:pPr>
              <a:spcAft>
                <a:spcPts val="0"/>
              </a:spcAft>
              <a:defRPr/>
            </a:pPr>
            <a:r>
              <a:rPr lang="kk-KZ" sz="3600" b="1" i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Z Cooper" pitchFamily="2" charset="0"/>
              </a:rPr>
              <a:t>Сабақтың тақырыбы:</a:t>
            </a:r>
            <a:r>
              <a:rPr lang="en-US" sz="3600" dirty="0" smtClean="0">
                <a:solidFill>
                  <a:srgbClr val="0000FF"/>
                </a:solidFill>
                <a:latin typeface="KZ Cooper" pitchFamily="2" charset="0"/>
              </a:rPr>
              <a:t/>
            </a:r>
            <a:br>
              <a:rPr lang="en-US" sz="3600" dirty="0" smtClean="0">
                <a:solidFill>
                  <a:srgbClr val="0000FF"/>
                </a:solidFill>
                <a:latin typeface="KZ Cooper" pitchFamily="2" charset="0"/>
              </a:rPr>
            </a:br>
            <a:r>
              <a:rPr lang="kk-KZ" sz="2800" dirty="0" smtClean="0">
                <a:solidFill>
                  <a:srgbClr val="0000FF"/>
                </a:solidFill>
                <a:latin typeface="KZ Cooper" pitchFamily="2" charset="0"/>
              </a:rPr>
              <a:t/>
            </a:r>
            <a:br>
              <a:rPr lang="kk-KZ" sz="2800" dirty="0" smtClean="0">
                <a:solidFill>
                  <a:srgbClr val="0000FF"/>
                </a:solidFill>
                <a:latin typeface="KZ Cooper" pitchFamily="2" charset="0"/>
              </a:rPr>
            </a:br>
            <a:r>
              <a:rPr lang="kk-KZ" sz="2800" dirty="0" smtClean="0">
                <a:solidFill>
                  <a:srgbClr val="000099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kk-KZ" sz="3200" b="1" dirty="0">
                <a:solidFill>
                  <a:srgbClr val="0000CC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Анимация және мультипликация, анимацияға кіріспе. </a:t>
            </a:r>
            <a:r>
              <a:rPr lang="kk-KZ" sz="32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/>
            </a:r>
            <a:br>
              <a:rPr lang="kk-KZ" sz="32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</a:br>
            <a:r>
              <a:rPr lang="kk-KZ" sz="32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Программамен </a:t>
            </a:r>
            <a:r>
              <a:rPr lang="kk-KZ" sz="3200" b="1" dirty="0">
                <a:solidFill>
                  <a:srgbClr val="0000CC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және оның интерфейсімен танысу.</a:t>
            </a:r>
            <a:r>
              <a:rPr lang="ru-RU" sz="3200" dirty="0" smtClean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800" dirty="0" smtClean="0">
              <a:solidFill>
                <a:srgbClr val="0000FF"/>
              </a:solidFill>
              <a:latin typeface="KZ Boyarsky" pitchFamily="34" charset="0"/>
            </a:endParaRPr>
          </a:p>
        </p:txBody>
      </p:sp>
      <p:pic>
        <p:nvPicPr>
          <p:cNvPr id="10244" name="Picture 1032" descr="Recoverd_gif_file(321)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24775" y="6237288"/>
            <a:ext cx="1168400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107950" y="727075"/>
            <a:ext cx="533400" cy="5467350"/>
            <a:chOff x="22" y="458"/>
            <a:chExt cx="336" cy="3444"/>
          </a:xfrm>
        </p:grpSpPr>
        <p:pic>
          <p:nvPicPr>
            <p:cNvPr id="10246" name="Picture 7" descr="арнамент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 rot="-5400000">
              <a:off x="-400" y="3145"/>
              <a:ext cx="1179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47" name="Picture 8" descr="арнамент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 rot="-5400000">
              <a:off x="-400" y="2014"/>
              <a:ext cx="1179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48" name="Picture 9" descr="арнамент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 rot="-5400000">
              <a:off x="-400" y="880"/>
              <a:ext cx="1179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11" descr="Kazatt~1"/>
          <p:cNvPicPr>
            <a:picLocks noChangeAspect="1" noChangeArrowheads="1"/>
          </p:cNvPicPr>
          <p:nvPr/>
        </p:nvPicPr>
        <p:blipFill>
          <a:blip r:embed="rId2" cstate="print">
            <a:lum bright="54000" contrast="-24000"/>
          </a:blip>
          <a:srcRect/>
          <a:stretch>
            <a:fillRect/>
          </a:stretch>
        </p:blipFill>
        <p:spPr bwMode="auto">
          <a:xfrm>
            <a:off x="911225" y="1216025"/>
            <a:ext cx="7893050" cy="492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6" name="Rectangle 1026"/>
          <p:cNvSpPr>
            <a:spLocks noGrp="1" noChangeArrowheads="1"/>
          </p:cNvSpPr>
          <p:nvPr>
            <p:ph type="title" idx="4294967295"/>
          </p:nvPr>
        </p:nvSpPr>
        <p:spPr>
          <a:xfrm>
            <a:off x="912813" y="1844675"/>
            <a:ext cx="7572375" cy="2295525"/>
          </a:xfrm>
        </p:spPr>
        <p:txBody>
          <a:bodyPr/>
          <a:lstStyle/>
          <a:p>
            <a:pPr algn="l"/>
            <a:r>
              <a:rPr lang="kk-KZ" altLang="ru-RU" sz="2800" b="1" i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KZ Cooper"/>
              </a:rPr>
              <a:t/>
            </a:r>
            <a:br>
              <a:rPr lang="kk-KZ" altLang="ru-RU" sz="2800" b="1" i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KZ Cooper"/>
              </a:rPr>
            </a:br>
            <a:r>
              <a:rPr lang="kk-KZ" altLang="ru-RU" sz="2800" b="1" i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KZ Cooper"/>
              </a:rPr>
              <a:t/>
            </a:r>
            <a:br>
              <a:rPr lang="kk-KZ" altLang="ru-RU" sz="2800" b="1" i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KZ Cooper"/>
              </a:rPr>
            </a:br>
            <a:r>
              <a:rPr lang="kk-KZ" altLang="ru-RU" sz="2800" b="1" i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KZ Cooper"/>
              </a:rPr>
              <a:t/>
            </a:r>
            <a:br>
              <a:rPr lang="kk-KZ" altLang="ru-RU" sz="2800" b="1" i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KZ Cooper"/>
              </a:rPr>
            </a:br>
            <a:r>
              <a:rPr lang="kk-KZ" altLang="ru-RU" sz="2800" b="1" i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KZ Cooper"/>
              </a:rPr>
              <a:t>Сабақтың мақсаты:</a:t>
            </a:r>
            <a:r>
              <a:rPr lang="en-US" altLang="ru-RU" sz="2800" smtClean="0">
                <a:solidFill>
                  <a:srgbClr val="0000FF"/>
                </a:solidFill>
                <a:latin typeface="KZ Cooper"/>
              </a:rPr>
              <a:t/>
            </a:r>
            <a:br>
              <a:rPr lang="en-US" altLang="ru-RU" sz="2800" smtClean="0">
                <a:solidFill>
                  <a:srgbClr val="0000FF"/>
                </a:solidFill>
                <a:latin typeface="KZ Cooper"/>
              </a:rPr>
            </a:br>
            <a:r>
              <a:rPr lang="kk-KZ" altLang="ru-RU" sz="2800" smtClean="0">
                <a:solidFill>
                  <a:srgbClr val="0000FF"/>
                </a:solidFill>
                <a:latin typeface="KZ Cooper"/>
              </a:rPr>
              <a:t>  </a:t>
            </a:r>
            <a:br>
              <a:rPr lang="kk-KZ" altLang="ru-RU" sz="2800" smtClean="0">
                <a:solidFill>
                  <a:srgbClr val="0000FF"/>
                </a:solidFill>
                <a:latin typeface="KZ Cooper"/>
              </a:rPr>
            </a:br>
            <a:r>
              <a:rPr lang="kk-KZ" altLang="ru-RU" sz="2800" smtClean="0">
                <a:solidFill>
                  <a:srgbClr val="0000FF"/>
                </a:solidFill>
                <a:latin typeface="KZ Cooper"/>
              </a:rPr>
              <a:t>	</a:t>
            </a:r>
            <a:r>
              <a:rPr lang="kk-KZ" altLang="ru-RU" sz="2400" b="1" i="1" smtClean="0">
                <a:solidFill>
                  <a:srgbClr val="00009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Оқушыларды</a:t>
            </a:r>
            <a:r>
              <a:rPr lang="kk-KZ" altLang="ru-RU" sz="2400" b="1" i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мултипликация тарихымен таныстыра отырып, </a:t>
            </a:r>
            <a:r>
              <a:rPr lang="kk-KZ" altLang="ru-RU" sz="2400" b="1" i="1" smtClean="0">
                <a:solidFill>
                  <a:srgbClr val="000099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Macromedia Flash бағдарламасында қарапайым анимация құру жолдарын үйрету.</a:t>
            </a:r>
            <a:br>
              <a:rPr lang="kk-KZ" altLang="ru-RU" sz="2400" b="1" i="1" smtClean="0">
                <a:solidFill>
                  <a:srgbClr val="000099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</a:br>
            <a:r>
              <a:rPr lang="ru-RU" altLang="ru-RU" sz="2400" b="1" i="1" smtClean="0">
                <a:solidFill>
                  <a:srgbClr val="000099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/>
            </a:r>
            <a:br>
              <a:rPr lang="ru-RU" altLang="ru-RU" sz="2400" b="1" i="1" smtClean="0">
                <a:solidFill>
                  <a:srgbClr val="000099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</a:br>
            <a:r>
              <a:rPr lang="ru-RU" altLang="ru-RU" sz="2400" b="1" i="1" smtClean="0">
                <a:solidFill>
                  <a:srgbClr val="000099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	</a:t>
            </a:r>
            <a:r>
              <a:rPr lang="kk-KZ" altLang="ru-RU" sz="2400" b="1" i="1" smtClean="0">
                <a:solidFill>
                  <a:srgbClr val="000099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Macromedia Flash бағдарламасында жұмыс істеу кезіндегі практикалық біліктіліктері мен дағдыларын қалыптастыру.</a:t>
            </a:r>
            <a:br>
              <a:rPr lang="kk-KZ" altLang="ru-RU" sz="2400" b="1" i="1" smtClean="0">
                <a:solidFill>
                  <a:srgbClr val="000099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</a:br>
            <a:r>
              <a:rPr lang="ru-RU" altLang="ru-RU" sz="2400" b="1" i="1" smtClean="0">
                <a:solidFill>
                  <a:srgbClr val="000099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/>
            </a:r>
            <a:br>
              <a:rPr lang="ru-RU" altLang="ru-RU" sz="2400" b="1" i="1" smtClean="0">
                <a:solidFill>
                  <a:srgbClr val="000099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</a:br>
            <a:r>
              <a:rPr lang="ru-RU" altLang="ru-RU" sz="2400" b="1" i="1" smtClean="0">
                <a:solidFill>
                  <a:srgbClr val="000099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	</a:t>
            </a:r>
            <a:r>
              <a:rPr lang="kk-KZ" altLang="ru-RU" sz="2400" b="1" i="1" smtClean="0">
                <a:solidFill>
                  <a:srgbClr val="000099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Оқушыларды компьютерлік сауаттылыққа, ұқыптылыққа, шыдамдылыққа тәрбиелеу</a:t>
            </a:r>
            <a:r>
              <a:rPr lang="kk-KZ" altLang="ru-RU" sz="2400" b="1" i="1" smtClean="0">
                <a:latin typeface="Times New Roman" pitchFamily="18" charset="0"/>
                <a:ea typeface="Calibri" pitchFamily="34" charset="0"/>
                <a:cs typeface="Calibri" pitchFamily="34" charset="0"/>
              </a:rPr>
              <a:t>.</a:t>
            </a:r>
            <a:r>
              <a:rPr lang="ru-RU" altLang="ru-RU" sz="2400" b="1" i="1" smtClean="0">
                <a:latin typeface="Times New Roman" pitchFamily="18" charset="0"/>
                <a:ea typeface="Calibri" pitchFamily="34" charset="0"/>
                <a:cs typeface="Calibri" pitchFamily="34" charset="0"/>
              </a:rPr>
              <a:t/>
            </a:r>
            <a:br>
              <a:rPr lang="ru-RU" altLang="ru-RU" sz="2400" b="1" i="1" smtClean="0">
                <a:latin typeface="Times New Roman" pitchFamily="18" charset="0"/>
                <a:ea typeface="Calibri" pitchFamily="34" charset="0"/>
                <a:cs typeface="Calibri" pitchFamily="34" charset="0"/>
              </a:rPr>
            </a:br>
            <a:endParaRPr lang="ru-RU" altLang="ru-RU" sz="2400" b="1" i="1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8" name="Picture 1032" descr="Recoverd_gif_file(321)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24775" y="6237288"/>
            <a:ext cx="1168400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107950" y="727075"/>
            <a:ext cx="533400" cy="5467350"/>
            <a:chOff x="22" y="458"/>
            <a:chExt cx="336" cy="3444"/>
          </a:xfrm>
        </p:grpSpPr>
        <p:pic>
          <p:nvPicPr>
            <p:cNvPr id="11270" name="Picture 7" descr="арнамент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 rot="-5400000">
              <a:off x="-400" y="3145"/>
              <a:ext cx="1179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271" name="Picture 8" descr="арнамент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 rot="-5400000">
              <a:off x="-400" y="2014"/>
              <a:ext cx="1179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272" name="Picture 9" descr="арнамент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 rot="-5400000">
              <a:off x="-400" y="880"/>
              <a:ext cx="1179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AutoShape 3"/>
          <p:cNvSpPr>
            <a:spLocks noChangeArrowheads="1"/>
          </p:cNvSpPr>
          <p:nvPr/>
        </p:nvSpPr>
        <p:spPr bwMode="ltGray">
          <a:xfrm rot="5400000">
            <a:off x="-2422526" y="1008063"/>
            <a:ext cx="4824413" cy="4770438"/>
          </a:xfrm>
          <a:custGeom>
            <a:avLst/>
            <a:gdLst>
              <a:gd name="G0" fmla="+- 10478 0 0"/>
              <a:gd name="G1" fmla="+- -11739500 0 0"/>
              <a:gd name="G2" fmla="+- 0 0 -11739500"/>
              <a:gd name="T0" fmla="*/ 0 256 1"/>
              <a:gd name="T1" fmla="*/ 180 256 1"/>
              <a:gd name="G3" fmla="+- -11739500 T0 T1"/>
              <a:gd name="T2" fmla="*/ 0 256 1"/>
              <a:gd name="T3" fmla="*/ 90 256 1"/>
              <a:gd name="G4" fmla="+- -11739500 T2 T3"/>
              <a:gd name="G5" fmla="*/ G4 2 1"/>
              <a:gd name="T4" fmla="*/ 90 256 1"/>
              <a:gd name="T5" fmla="*/ 0 256 1"/>
              <a:gd name="G6" fmla="+- -11739500 T4 T5"/>
              <a:gd name="G7" fmla="*/ G6 2 1"/>
              <a:gd name="G8" fmla="abs -1173950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10478"/>
              <a:gd name="G18" fmla="*/ 10478 1 2"/>
              <a:gd name="G19" fmla="+- G18 5400 0"/>
              <a:gd name="G20" fmla="cos G19 -11739500"/>
              <a:gd name="G21" fmla="sin G19 -11739500"/>
              <a:gd name="G22" fmla="+- G20 10800 0"/>
              <a:gd name="G23" fmla="+- G21 10800 0"/>
              <a:gd name="G24" fmla="+- 10800 0 G20"/>
              <a:gd name="G25" fmla="+- 10478 10800 0"/>
              <a:gd name="G26" fmla="?: G9 G17 G25"/>
              <a:gd name="G27" fmla="?: G9 0 21600"/>
              <a:gd name="G28" fmla="cos 10800 -11739500"/>
              <a:gd name="G29" fmla="sin 10800 -11739500"/>
              <a:gd name="G30" fmla="sin 10478 -11739500"/>
              <a:gd name="G31" fmla="+- G28 10800 0"/>
              <a:gd name="G32" fmla="+- G29 10800 0"/>
              <a:gd name="G33" fmla="+- G30 10800 0"/>
              <a:gd name="G34" fmla="?: G4 0 G31"/>
              <a:gd name="G35" fmla="?: -11739500 G34 0"/>
              <a:gd name="G36" fmla="?: G6 G35 G31"/>
              <a:gd name="G37" fmla="+- 21600 0 G36"/>
              <a:gd name="G38" fmla="?: G4 0 G33"/>
              <a:gd name="G39" fmla="?: -1173950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162 w 21600"/>
              <a:gd name="T15" fmla="*/ 10638 h 21600"/>
              <a:gd name="T16" fmla="*/ 10800 w 21600"/>
              <a:gd name="T17" fmla="*/ 322 h 21600"/>
              <a:gd name="T18" fmla="*/ 21438 w 21600"/>
              <a:gd name="T19" fmla="*/ 10638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323" y="10641"/>
                </a:moveTo>
                <a:cubicBezTo>
                  <a:pt x="410" y="4916"/>
                  <a:pt x="5075" y="321"/>
                  <a:pt x="10800" y="322"/>
                </a:cubicBezTo>
                <a:cubicBezTo>
                  <a:pt x="16524" y="322"/>
                  <a:pt x="21189" y="4916"/>
                  <a:pt x="21276" y="10641"/>
                </a:cubicBezTo>
                <a:lnTo>
                  <a:pt x="21598" y="10636"/>
                </a:lnTo>
                <a:cubicBezTo>
                  <a:pt x="21509" y="4736"/>
                  <a:pt x="16700" y="-1"/>
                  <a:pt x="10799" y="0"/>
                </a:cubicBezTo>
                <a:cubicBezTo>
                  <a:pt x="4899" y="0"/>
                  <a:pt x="90" y="4736"/>
                  <a:pt x="1" y="10636"/>
                </a:cubicBezTo>
                <a:close/>
              </a:path>
            </a:pathLst>
          </a:custGeom>
          <a:gradFill rotWithShape="1">
            <a:gsLst>
              <a:gs pos="0">
                <a:schemeClr val="bg2">
                  <a:gamma/>
                  <a:tint val="45490"/>
                  <a:invGamma/>
                </a:schemeClr>
              </a:gs>
              <a:gs pos="50000">
                <a:schemeClr val="bg2"/>
              </a:gs>
              <a:gs pos="100000">
                <a:schemeClr val="bg2">
                  <a:gamma/>
                  <a:tint val="45490"/>
                  <a:invGamma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Arial" charset="0"/>
              <a:cs typeface="+mn-cs"/>
            </a:endParaRPr>
          </a:p>
        </p:txBody>
      </p:sp>
      <p:sp>
        <p:nvSpPr>
          <p:cNvPr id="5123" name="AutoShape 4"/>
          <p:cNvSpPr>
            <a:spLocks noChangeArrowheads="1"/>
          </p:cNvSpPr>
          <p:nvPr/>
        </p:nvSpPr>
        <p:spPr bwMode="ltGray">
          <a:xfrm rot="5400000" flipH="1">
            <a:off x="-2016918" y="1443831"/>
            <a:ext cx="4032250" cy="3929063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771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744" y="10800"/>
                </a:moveTo>
                <a:cubicBezTo>
                  <a:pt x="10744" y="10769"/>
                  <a:pt x="10769" y="10744"/>
                  <a:pt x="10800" y="10744"/>
                </a:cubicBezTo>
                <a:cubicBezTo>
                  <a:pt x="10830" y="10743"/>
                  <a:pt x="10855" y="10769"/>
                  <a:pt x="10856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lnTo>
                  <a:pt x="10744" y="10800"/>
                </a:lnTo>
                <a:close/>
              </a:path>
            </a:pathLst>
          </a:custGeom>
          <a:gradFill rotWithShape="1">
            <a:gsLst>
              <a:gs pos="0">
                <a:srgbClr val="3366FF">
                  <a:alpha val="35999"/>
                </a:srgbClr>
              </a:gs>
              <a:gs pos="100000">
                <a:srgbClr val="1F3D99"/>
              </a:gs>
            </a:gsLst>
            <a:lin ang="5400000" scaled="1"/>
          </a:gradFill>
          <a:ln w="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1746" name="Rectangle 1026"/>
          <p:cNvSpPr>
            <a:spLocks noChangeArrowheads="1"/>
          </p:cNvSpPr>
          <p:nvPr/>
        </p:nvSpPr>
        <p:spPr bwMode="auto">
          <a:xfrm>
            <a:off x="684213" y="-26988"/>
            <a:ext cx="5040312" cy="762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kk-KZ" altLang="ru-RU" sz="3600">
                <a:solidFill>
                  <a:srgbClr val="FFFF00"/>
                </a:solidFill>
                <a:latin typeface="KZ Cooper"/>
              </a:rPr>
              <a:t>Сабақтың барысы</a:t>
            </a:r>
            <a:endParaRPr lang="ru-RU" altLang="ru-RU" sz="3600">
              <a:solidFill>
                <a:srgbClr val="FFFF00"/>
              </a:solidFill>
              <a:latin typeface="KZ Cooper"/>
            </a:endParaRPr>
          </a:p>
        </p:txBody>
      </p:sp>
      <p:sp>
        <p:nvSpPr>
          <p:cNvPr id="44116" name="AutoShape 8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609850" y="2922588"/>
            <a:ext cx="6429375" cy="790575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endParaRPr lang="ru-RU" altLang="ko-KR" sz="20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itchFamily="18" charset="0"/>
              <a:cs typeface="+mn-cs"/>
            </a:endParaRPr>
          </a:p>
          <a:p>
            <a:pPr eaLnBrk="1" hangingPunct="1">
              <a:defRPr/>
            </a:pPr>
            <a:r>
              <a:rPr lang="ru-RU" altLang="ko-KR" sz="24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  <a:cs typeface="+mn-cs"/>
              </a:rPr>
              <a:t>Сабақты</a:t>
            </a:r>
            <a:r>
              <a:rPr lang="ru-RU" altLang="ko-KR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  <a:cs typeface="+mn-cs"/>
              </a:rPr>
              <a:t> </a:t>
            </a:r>
            <a:r>
              <a:rPr lang="ru-RU" altLang="ko-KR" sz="24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  <a:cs typeface="+mn-cs"/>
              </a:rPr>
              <a:t>бекіту</a:t>
            </a:r>
            <a:r>
              <a:rPr lang="ru-RU" altLang="ko-KR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  <a:cs typeface="+mn-cs"/>
              </a:rPr>
              <a:t> </a:t>
            </a:r>
            <a:r>
              <a:rPr lang="ru-RU" altLang="ko-KR" sz="24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  <a:cs typeface="+mn-cs"/>
              </a:rPr>
              <a:t>тапсырмасы</a:t>
            </a:r>
            <a:r>
              <a:rPr lang="ru-RU" altLang="ko-KR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  <a:cs typeface="+mn-cs"/>
              </a:rPr>
              <a:t>.</a:t>
            </a:r>
          </a:p>
          <a:p>
            <a:pPr eaLnBrk="1" hangingPunct="1">
              <a:defRPr/>
            </a:pPr>
            <a:r>
              <a:rPr lang="ru-RU" altLang="ko-KR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  <a:cs typeface="+mn-cs"/>
              </a:rPr>
              <a:t> </a:t>
            </a:r>
            <a:r>
              <a:rPr lang="ru-RU" altLang="ko-KR" sz="24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  <a:cs typeface="+mn-cs"/>
              </a:rPr>
              <a:t>Тәжірибеләк</a:t>
            </a:r>
            <a:r>
              <a:rPr lang="ru-RU" altLang="ko-KR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  <a:cs typeface="+mn-cs"/>
              </a:rPr>
              <a:t> </a:t>
            </a:r>
            <a:r>
              <a:rPr lang="ru-RU" altLang="ko-KR" sz="24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  <a:cs typeface="+mn-cs"/>
              </a:rPr>
              <a:t>жұмыс</a:t>
            </a:r>
            <a:r>
              <a:rPr lang="ru-RU" altLang="ko-KR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  <a:cs typeface="+mn-cs"/>
              </a:rPr>
              <a:t>.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itchFamily="18" charset="0"/>
              <a:cs typeface="+mn-cs"/>
            </a:endParaRPr>
          </a:p>
          <a:p>
            <a:pPr eaLnBrk="1" hangingPunct="1">
              <a:defRPr/>
            </a:pPr>
            <a:endParaRPr lang="ru-RU" sz="1400" dirty="0">
              <a:latin typeface="KZ Jikharev" pitchFamily="2" charset="0"/>
              <a:cs typeface="+mn-cs"/>
            </a:endParaRPr>
          </a:p>
        </p:txBody>
      </p:sp>
      <p:sp>
        <p:nvSpPr>
          <p:cNvPr id="44117" name="AutoShape 8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393950" y="4048125"/>
            <a:ext cx="6446838" cy="784225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110000"/>
              </a:lnSpc>
              <a:defRPr/>
            </a:pPr>
            <a:r>
              <a:rPr lang="ru-RU" altLang="ko-KR" sz="24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  <a:cs typeface="+mn-cs"/>
              </a:rPr>
              <a:t>Саба</a:t>
            </a:r>
            <a:r>
              <a:rPr lang="kk-KZ" altLang="ko-KR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  <a:cs typeface="+mn-cs"/>
              </a:rPr>
              <a:t>қты қорытындылау. </a:t>
            </a:r>
            <a:r>
              <a:rPr lang="ru-RU" altLang="ko-KR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  <a:cs typeface="+mn-cs"/>
              </a:rPr>
              <a:t>«</a:t>
            </a:r>
            <a:r>
              <a:rPr lang="ru-RU" altLang="ko-KR" sz="24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  <a:cs typeface="+mn-cs"/>
              </a:rPr>
              <a:t>Білім</a:t>
            </a:r>
            <a:r>
              <a:rPr lang="ru-RU" altLang="ko-KR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  <a:cs typeface="+mn-cs"/>
              </a:rPr>
              <a:t> </a:t>
            </a:r>
            <a:r>
              <a:rPr lang="ru-RU" altLang="ko-KR" sz="24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  <a:cs typeface="+mn-cs"/>
              </a:rPr>
              <a:t>шыңы»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itchFamily="18" charset="0"/>
              <a:cs typeface="+mn-cs"/>
            </a:endParaRPr>
          </a:p>
        </p:txBody>
      </p:sp>
      <p:grpSp>
        <p:nvGrpSpPr>
          <p:cNvPr id="5127" name="Group 94"/>
          <p:cNvGrpSpPr>
            <a:grpSpLocks/>
          </p:cNvGrpSpPr>
          <p:nvPr/>
        </p:nvGrpSpPr>
        <p:grpSpPr bwMode="auto">
          <a:xfrm>
            <a:off x="107950" y="727075"/>
            <a:ext cx="533400" cy="5467350"/>
            <a:chOff x="22" y="458"/>
            <a:chExt cx="336" cy="3444"/>
          </a:xfrm>
        </p:grpSpPr>
        <p:pic>
          <p:nvPicPr>
            <p:cNvPr id="5136" name="Picture 7" descr="арнамент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-5400000">
              <a:off x="-400" y="3145"/>
              <a:ext cx="1179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7" name="Picture 8" descr="арнамент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-5400000">
              <a:off x="-400" y="2014"/>
              <a:ext cx="1179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8" name="Picture 9" descr="арнамент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-5400000">
              <a:off x="-400" y="880"/>
              <a:ext cx="1179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5128" name="Picture 23" descr="E:\Shukhrat_88\Material\gif\2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52488" y="989013"/>
            <a:ext cx="4318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9" name="Picture 23" descr="E:\Shukhrat_88\Material\gif\2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84350" y="2054225"/>
            <a:ext cx="4318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0" name="Picture 23" descr="E:\Shukhrat_88\Material\gif\2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47888" y="3051175"/>
            <a:ext cx="4318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1" name="Picture 23" descr="E:\Shukhrat_88\Material\gif\2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74838" y="4117975"/>
            <a:ext cx="4318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137" name="AutoShape 105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2292350" y="1831975"/>
            <a:ext cx="6192838" cy="862013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endParaRPr lang="ru-RU" altLang="ko-KR" sz="24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itchFamily="18" charset="0"/>
              <a:cs typeface="+mn-cs"/>
            </a:endParaRPr>
          </a:p>
          <a:p>
            <a:pPr eaLnBrk="1" hangingPunct="1">
              <a:defRPr/>
            </a:pPr>
            <a:r>
              <a:rPr lang="ru-RU" altLang="ko-KR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  <a:cs typeface="+mn-cs"/>
              </a:rPr>
              <a:t>«</a:t>
            </a:r>
            <a:r>
              <a:rPr lang="ru-RU" altLang="ko-KR" sz="24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  <a:cs typeface="+mn-cs"/>
              </a:rPr>
              <a:t>Біл</a:t>
            </a:r>
            <a:r>
              <a:rPr lang="kk-KZ" altLang="ko-KR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  <a:cs typeface="+mn-cs"/>
              </a:rPr>
              <a:t>ген сайын келеді, біле бергім</a:t>
            </a:r>
            <a:r>
              <a:rPr lang="ru-RU" altLang="ko-KR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  <a:cs typeface="+mn-cs"/>
              </a:rPr>
              <a:t>» </a:t>
            </a:r>
          </a:p>
          <a:p>
            <a:pPr algn="ctr" eaLnBrk="1" hangingPunct="1">
              <a:defRPr/>
            </a:pPr>
            <a:r>
              <a:rPr lang="ru-RU" altLang="ko-KR" sz="24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  <a:cs typeface="+mn-cs"/>
              </a:rPr>
              <a:t>Жаңа</a:t>
            </a:r>
            <a:r>
              <a:rPr lang="ru-RU" altLang="ko-KR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  <a:cs typeface="+mn-cs"/>
              </a:rPr>
              <a:t> </a:t>
            </a:r>
            <a:r>
              <a:rPr lang="ru-RU" altLang="ko-KR" sz="24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  <a:cs typeface="+mn-cs"/>
              </a:rPr>
              <a:t>тақырыпты</a:t>
            </a:r>
            <a:r>
              <a:rPr lang="ru-RU" altLang="ko-KR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  <a:cs typeface="+mn-cs"/>
              </a:rPr>
              <a:t> </a:t>
            </a:r>
            <a:r>
              <a:rPr lang="ru-RU" altLang="ko-KR" sz="24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  <a:cs typeface="+mn-cs"/>
              </a:rPr>
              <a:t>баяндау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itchFamily="18" charset="0"/>
              <a:cs typeface="+mn-cs"/>
            </a:endParaRPr>
          </a:p>
          <a:p>
            <a:pPr eaLnBrk="1" hangingPunct="1">
              <a:defRPr/>
            </a:pP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itchFamily="18" charset="0"/>
              <a:cs typeface="+mn-cs"/>
            </a:endParaRPr>
          </a:p>
        </p:txBody>
      </p:sp>
      <p:pic>
        <p:nvPicPr>
          <p:cNvPr id="5133" name="Picture 23" descr="E:\Shukhrat_88\Material\gif\2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96963" y="5106988"/>
            <a:ext cx="4318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AutoShape 84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1746250" y="5167313"/>
            <a:ext cx="6192838" cy="652462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r>
              <a:rPr lang="kk-KZ" altLang="ko-KR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  <a:cs typeface="+mn-cs"/>
              </a:rPr>
              <a:t>  Үйге тапсырма: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itchFamily="18" charset="0"/>
              <a:cs typeface="+mn-cs"/>
            </a:endParaRPr>
          </a:p>
        </p:txBody>
      </p:sp>
      <p:sp>
        <p:nvSpPr>
          <p:cNvPr id="19" name="AutoShape 8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471613" y="874713"/>
            <a:ext cx="6446837" cy="71120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57150" cmpd="thickThin">
            <a:solidFill>
              <a:srgbClr val="000099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110000"/>
              </a:lnSpc>
              <a:defRPr/>
            </a:pPr>
            <a:r>
              <a:rPr lang="kk-KZ" altLang="ko-KR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  <a:cs typeface="+mn-cs"/>
              </a:rPr>
              <a:t>Үй тапсырмасы. </a:t>
            </a:r>
            <a:r>
              <a:rPr lang="ru-RU" altLang="ko-KR" sz="24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  <a:cs typeface="+mn-cs"/>
              </a:rPr>
              <a:t>Сөзжұмбақ</a:t>
            </a:r>
            <a:r>
              <a:rPr lang="ru-RU" altLang="ko-KR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  <a:cs typeface="+mn-cs"/>
              </a:rPr>
              <a:t> </a:t>
            </a:r>
            <a:r>
              <a:rPr lang="ru-RU" altLang="ko-KR" sz="24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  <a:cs typeface="+mn-cs"/>
              </a:rPr>
              <a:t>шешу</a:t>
            </a:r>
            <a:r>
              <a:rPr lang="ru-RU" altLang="ko-KR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  <a:cs typeface="+mn-cs"/>
              </a:rPr>
              <a:t>.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4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44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4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 autoUpdateAnimBg="0"/>
      <p:bldP spid="44116" grpId="0" animBg="1"/>
      <p:bldP spid="44117" grpId="0" animBg="1"/>
      <p:bldP spid="44137" grpId="0" animBg="1"/>
      <p:bldP spid="22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kk-KZ" altLang="ru-RU" sz="2800" kern="1200" dirty="0" smtClean="0">
                <a:solidFill>
                  <a:srgbClr val="FFFF00"/>
                </a:solidFill>
                <a:latin typeface="KZ Cooper"/>
                <a:ea typeface="+mn-ea"/>
                <a:cs typeface="Arial" panose="020B0604020202020204" pitchFamily="34" charset="0"/>
              </a:rPr>
              <a:t>“Білген сайын келеді, біле бергім”</a:t>
            </a:r>
            <a:r>
              <a:rPr lang="ru-RU" altLang="ru-RU" sz="2800" kern="1200" dirty="0" smtClean="0">
                <a:solidFill>
                  <a:srgbClr val="FFFF00"/>
                </a:solidFill>
                <a:latin typeface="KZ Cooper"/>
                <a:ea typeface="+mn-ea"/>
                <a:cs typeface="Arial" panose="020B0604020202020204" pitchFamily="34" charset="0"/>
              </a:rPr>
              <a:t/>
            </a:r>
            <a:br>
              <a:rPr lang="ru-RU" altLang="ru-RU" sz="2800" kern="1200" dirty="0" smtClean="0">
                <a:solidFill>
                  <a:srgbClr val="FFFF00"/>
                </a:solidFill>
                <a:latin typeface="KZ Cooper"/>
                <a:ea typeface="+mn-ea"/>
                <a:cs typeface="Arial" panose="020B0604020202020204" pitchFamily="34" charset="0"/>
              </a:rPr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14600" y="2492375"/>
            <a:ext cx="4135438" cy="923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Жаңа</a:t>
            </a:r>
            <a:r>
              <a:rPr lang="ru-RU" sz="5400" b="1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5400" b="1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сабақ</a:t>
            </a:r>
            <a:endParaRPr lang="ru-RU" sz="5400" b="1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1" descr="Kazatt~1"/>
          <p:cNvPicPr>
            <a:picLocks noChangeAspect="1" noChangeArrowheads="1"/>
          </p:cNvPicPr>
          <p:nvPr/>
        </p:nvPicPr>
        <p:blipFill>
          <a:blip r:embed="rId2" cstate="print">
            <a:lum bright="54000" contrast="-24000"/>
          </a:blip>
          <a:srcRect/>
          <a:stretch>
            <a:fillRect/>
          </a:stretch>
        </p:blipFill>
        <p:spPr bwMode="auto">
          <a:xfrm>
            <a:off x="822325" y="1071563"/>
            <a:ext cx="7893050" cy="4926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8" name="Rectangle 3"/>
          <p:cNvSpPr>
            <a:spLocks noChangeArrowheads="1"/>
          </p:cNvSpPr>
          <p:nvPr/>
        </p:nvSpPr>
        <p:spPr bwMode="auto">
          <a:xfrm>
            <a:off x="3454400" y="3214688"/>
            <a:ext cx="2728913" cy="642937"/>
          </a:xfrm>
          <a:prstGeom prst="rect">
            <a:avLst/>
          </a:prstGeom>
          <a:gradFill rotWithShape="1">
            <a:gsLst>
              <a:gs pos="0">
                <a:srgbClr val="FFFFFF">
                  <a:alpha val="6000"/>
                </a:srgbClr>
              </a:gs>
              <a:gs pos="100000">
                <a:srgbClr val="767676">
                  <a:alpha val="37999"/>
                </a:srgbClr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endParaRPr lang="ru-RU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29" name="Rectangle 4"/>
          <p:cNvSpPr>
            <a:spLocks noChangeArrowheads="1"/>
          </p:cNvSpPr>
          <p:nvPr/>
        </p:nvSpPr>
        <p:spPr bwMode="auto">
          <a:xfrm>
            <a:off x="2805113" y="3857625"/>
            <a:ext cx="4025900" cy="642938"/>
          </a:xfrm>
          <a:prstGeom prst="rect">
            <a:avLst/>
          </a:prstGeom>
          <a:gradFill rotWithShape="1">
            <a:gsLst>
              <a:gs pos="0">
                <a:srgbClr val="FFFFFF">
                  <a:alpha val="6000"/>
                </a:srgbClr>
              </a:gs>
              <a:gs pos="100000">
                <a:srgbClr val="767676">
                  <a:alpha val="37999"/>
                </a:srgbClr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endParaRPr lang="ru-RU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30" name="Rectangle 5"/>
          <p:cNvSpPr>
            <a:spLocks noChangeArrowheads="1"/>
          </p:cNvSpPr>
          <p:nvPr/>
        </p:nvSpPr>
        <p:spPr bwMode="auto">
          <a:xfrm>
            <a:off x="2235200" y="4500563"/>
            <a:ext cx="5194300" cy="642937"/>
          </a:xfrm>
          <a:prstGeom prst="rect">
            <a:avLst/>
          </a:prstGeom>
          <a:gradFill rotWithShape="1">
            <a:gsLst>
              <a:gs pos="0">
                <a:srgbClr val="FFFFFF">
                  <a:alpha val="6000"/>
                </a:srgbClr>
              </a:gs>
              <a:gs pos="100000">
                <a:srgbClr val="767676">
                  <a:alpha val="37999"/>
                </a:srgbClr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endParaRPr lang="ru-RU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31" name="Rectangle 6"/>
          <p:cNvSpPr>
            <a:spLocks noChangeArrowheads="1"/>
          </p:cNvSpPr>
          <p:nvPr/>
        </p:nvSpPr>
        <p:spPr bwMode="auto">
          <a:xfrm>
            <a:off x="1636713" y="5143500"/>
            <a:ext cx="6364287" cy="642938"/>
          </a:xfrm>
          <a:prstGeom prst="rect">
            <a:avLst/>
          </a:prstGeom>
          <a:gradFill rotWithShape="1">
            <a:gsLst>
              <a:gs pos="0">
                <a:srgbClr val="FFFFFF">
                  <a:alpha val="6000"/>
                </a:srgbClr>
              </a:gs>
              <a:gs pos="100000">
                <a:srgbClr val="767676">
                  <a:alpha val="37999"/>
                </a:srgbClr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endParaRPr lang="ru-RU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32" name="Text Box 7"/>
          <p:cNvSpPr txBox="1">
            <a:spLocks noChangeArrowheads="1"/>
          </p:cNvSpPr>
          <p:nvPr/>
        </p:nvSpPr>
        <p:spPr bwMode="auto">
          <a:xfrm>
            <a:off x="785813" y="134938"/>
            <a:ext cx="357028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kk-KZ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“Білім шыңы”</a:t>
            </a:r>
            <a:endParaRPr lang="ru-RU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20" name="Picture 9" descr="ayiq[1]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68775" y="2516188"/>
            <a:ext cx="4540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1" name="Picture 11" descr="ayiq[1]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7188" y="3214688"/>
            <a:ext cx="4540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2" name="Picture 12" descr="ayiq[1]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54250" y="3857625"/>
            <a:ext cx="4540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3" name="Picture 13" descr="ayiq[1]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82750" y="4500563"/>
            <a:ext cx="4540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4" name="Picture 14" descr="ayiq[1]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5143500"/>
            <a:ext cx="4540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5" name="Picture 15" descr="062[1]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60950" y="2505075"/>
            <a:ext cx="779463" cy="67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6" name="Picture 17" descr="062[1]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15063" y="3214688"/>
            <a:ext cx="779462" cy="67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7" name="Picture 18" descr="062[1]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0" y="3857625"/>
            <a:ext cx="779463" cy="67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8" name="Picture 19" descr="062[1]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29500" y="4500563"/>
            <a:ext cx="779463" cy="67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9" name="Picture 20" descr="062[1]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07350" y="5106988"/>
            <a:ext cx="779463" cy="67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82" name="AutoShape 22"/>
          <p:cNvSpPr>
            <a:spLocks noChangeAspect="1" noChangeArrowheads="1"/>
          </p:cNvSpPr>
          <p:nvPr/>
        </p:nvSpPr>
        <p:spPr bwMode="auto">
          <a:xfrm flipH="1">
            <a:off x="1730375" y="2867025"/>
            <a:ext cx="2447925" cy="884238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1"/>
          </a:gra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sz="16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Macromedia Flash</a:t>
            </a:r>
            <a:endParaRPr lang="kk-KZ" sz="1600" b="1" dirty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r>
              <a:rPr lang="en-US" sz="16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6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программасының </a:t>
            </a:r>
          </a:p>
          <a:p>
            <a:pPr algn="ctr" eaLnBrk="1" hangingPunct="1">
              <a:defRPr/>
            </a:pPr>
            <a:r>
              <a:rPr lang="kk-KZ" sz="16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құрылымы</a:t>
            </a:r>
            <a:endParaRPr lang="ru-RU" sz="1600" b="1" dirty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85" name="AutoShape 25"/>
          <p:cNvSpPr>
            <a:spLocks noChangeAspect="1" noChangeArrowheads="1"/>
          </p:cNvSpPr>
          <p:nvPr/>
        </p:nvSpPr>
        <p:spPr bwMode="auto">
          <a:xfrm>
            <a:off x="5434013" y="2881313"/>
            <a:ext cx="2487612" cy="935037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1"/>
          </a:gra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sz="16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Flash</a:t>
            </a:r>
            <a:r>
              <a:rPr lang="kk-KZ" sz="16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-те</a:t>
            </a:r>
            <a:r>
              <a:rPr lang="kk-KZ" sz="16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құрылған </a:t>
            </a:r>
          </a:p>
          <a:p>
            <a:pPr algn="ctr" eaLnBrk="1" hangingPunct="1">
              <a:defRPr/>
            </a:pPr>
            <a:r>
              <a:rPr lang="kk-KZ" sz="16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құжаттың</a:t>
            </a:r>
          </a:p>
          <a:p>
            <a:pPr algn="ctr" eaLnBrk="1" hangingPunct="1">
              <a:defRPr/>
            </a:pPr>
            <a:r>
              <a:rPr lang="kk-KZ" sz="16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кеңейтілімі</a:t>
            </a:r>
            <a:endParaRPr lang="kk-KZ" sz="1600" b="1" dirty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86" name="AutoShape 26"/>
          <p:cNvSpPr>
            <a:spLocks noChangeAspect="1" noChangeArrowheads="1"/>
          </p:cNvSpPr>
          <p:nvPr/>
        </p:nvSpPr>
        <p:spPr bwMode="auto">
          <a:xfrm>
            <a:off x="5767388" y="3663950"/>
            <a:ext cx="2447925" cy="90805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1"/>
          </a:gra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r>
              <a:rPr lang="kk-KZ" sz="16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Уольт</a:t>
            </a:r>
            <a:r>
              <a:rPr lang="kk-KZ" sz="16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Дисней деген кім?</a:t>
            </a:r>
            <a:endParaRPr lang="ru-RU" sz="1900" b="1" dirty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87" name="AutoShape 27"/>
          <p:cNvSpPr>
            <a:spLocks noChangeAspect="1" noChangeArrowheads="1"/>
          </p:cNvSpPr>
          <p:nvPr/>
        </p:nvSpPr>
        <p:spPr bwMode="auto">
          <a:xfrm>
            <a:off x="6065838" y="4408488"/>
            <a:ext cx="2447925" cy="80645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1"/>
          </a:gra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marL="88900" algn="ctr" eaLnBrk="1" hangingPunct="1">
              <a:defRPr/>
            </a:pPr>
            <a:r>
              <a:rPr lang="kk-KZ" sz="16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Анимация дегеніміз не?</a:t>
            </a:r>
            <a:endParaRPr lang="ru-RU" sz="1600" b="1" dirty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88" name="AutoShape 28"/>
          <p:cNvSpPr>
            <a:spLocks noChangeAspect="1" noChangeArrowheads="1"/>
          </p:cNvSpPr>
          <p:nvPr/>
        </p:nvSpPr>
        <p:spPr bwMode="auto">
          <a:xfrm>
            <a:off x="6370638" y="5051425"/>
            <a:ext cx="2447925" cy="80645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1"/>
          </a:gra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r>
              <a:rPr lang="kk-KZ" sz="16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Суретке алғаш </a:t>
            </a:r>
          </a:p>
          <a:p>
            <a:pPr algn="ctr" eaLnBrk="1" hangingPunct="1">
              <a:defRPr/>
            </a:pPr>
            <a:r>
              <a:rPr lang="kk-KZ" sz="16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жан бітірген ғалым</a:t>
            </a:r>
            <a:endParaRPr lang="ru-RU" sz="1600" b="1" dirty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91" name="AutoShape 31"/>
          <p:cNvSpPr>
            <a:spLocks noChangeAspect="1" noChangeArrowheads="1"/>
          </p:cNvSpPr>
          <p:nvPr/>
        </p:nvSpPr>
        <p:spPr bwMode="auto">
          <a:xfrm flipH="1">
            <a:off x="1482725" y="3562350"/>
            <a:ext cx="2447925" cy="957263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1"/>
          </a:gra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r>
              <a:rPr lang="kk-KZ" sz="16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Анимация құратын, </a:t>
            </a:r>
          </a:p>
          <a:p>
            <a:pPr algn="ctr" eaLnBrk="1" hangingPunct="1">
              <a:defRPr/>
            </a:pPr>
            <a:r>
              <a:rPr lang="kk-KZ" sz="16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мультфилм</a:t>
            </a:r>
            <a:r>
              <a:rPr lang="kk-KZ" sz="16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жасайтын </a:t>
            </a:r>
          </a:p>
          <a:p>
            <a:pPr algn="ctr" eaLnBrk="1" hangingPunct="1">
              <a:defRPr/>
            </a:pPr>
            <a:r>
              <a:rPr lang="kk-KZ" sz="16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программалар</a:t>
            </a:r>
            <a:endParaRPr lang="ru-RU" sz="1600" b="1" dirty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92" name="AutoShape 32"/>
          <p:cNvSpPr>
            <a:spLocks noChangeAspect="1" noChangeArrowheads="1"/>
          </p:cNvSpPr>
          <p:nvPr/>
        </p:nvSpPr>
        <p:spPr bwMode="auto">
          <a:xfrm flipH="1">
            <a:off x="1187450" y="4286250"/>
            <a:ext cx="2447925" cy="912813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1"/>
          </a:gra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r>
              <a:rPr lang="kk-KZ" sz="16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Қазақ </a:t>
            </a:r>
            <a:r>
              <a:rPr lang="kk-KZ" sz="16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мультфилмі</a:t>
            </a:r>
            <a:endParaRPr lang="kk-KZ" sz="1600" b="1" dirty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r>
              <a:rPr lang="kk-KZ" sz="16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қай жылы жарыққа</a:t>
            </a:r>
          </a:p>
          <a:p>
            <a:pPr algn="ctr" eaLnBrk="1" hangingPunct="1">
              <a:defRPr/>
            </a:pPr>
            <a:r>
              <a:rPr lang="kk-KZ" sz="16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шықты</a:t>
            </a:r>
            <a:endParaRPr lang="ru-RU" sz="1600" b="1" dirty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93" name="AutoShape 33"/>
          <p:cNvSpPr>
            <a:spLocks noChangeAspect="1" noChangeArrowheads="1"/>
          </p:cNvSpPr>
          <p:nvPr/>
        </p:nvSpPr>
        <p:spPr bwMode="auto">
          <a:xfrm flipH="1">
            <a:off x="1062038" y="4972050"/>
            <a:ext cx="2447925" cy="960438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1"/>
          </a:gra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r>
              <a:rPr lang="kk-KZ" sz="16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Мультифликация</a:t>
            </a:r>
            <a:r>
              <a:rPr lang="kk-KZ" sz="16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eaLnBrk="1" hangingPunct="1">
              <a:defRPr/>
            </a:pPr>
            <a:r>
              <a:rPr lang="kk-KZ" sz="16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дегеніміз не?</a:t>
            </a:r>
            <a:endParaRPr lang="ru-RU" sz="1600" b="1" dirty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95" name="Picture 24" descr="D:\foto\@.GIFLAR@\15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41775" y="3219450"/>
            <a:ext cx="1793875" cy="285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Группа 50"/>
          <p:cNvGrpSpPr>
            <a:grpSpLocks/>
          </p:cNvGrpSpPr>
          <p:nvPr/>
        </p:nvGrpSpPr>
        <p:grpSpPr bwMode="auto">
          <a:xfrm>
            <a:off x="4806950" y="1328738"/>
            <a:ext cx="1147763" cy="1857375"/>
            <a:chOff x="4727576" y="714356"/>
            <a:chExt cx="1147770" cy="1857388"/>
          </a:xfrm>
        </p:grpSpPr>
        <p:sp>
          <p:nvSpPr>
            <p:cNvPr id="50" name="Стрелка вверх 49"/>
            <p:cNvSpPr/>
            <p:nvPr/>
          </p:nvSpPr>
          <p:spPr>
            <a:xfrm>
              <a:off x="4727576" y="714356"/>
              <a:ext cx="142876" cy="1857388"/>
            </a:xfrm>
            <a:prstGeom prst="upArrow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ru-RU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13356" name="Picture 37" descr="E:\Habibulla\Habibulla\флаг\3dflagsdotcom_kazak_2fawm.gif"/>
            <p:cNvPicPr>
              <a:picLocks noChangeAspect="1" noChangeArrowheads="1" noCrop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803776" y="882632"/>
              <a:ext cx="1071570" cy="727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oup 45"/>
          <p:cNvGrpSpPr>
            <a:grpSpLocks/>
          </p:cNvGrpSpPr>
          <p:nvPr/>
        </p:nvGrpSpPr>
        <p:grpSpPr bwMode="auto">
          <a:xfrm>
            <a:off x="107950" y="727075"/>
            <a:ext cx="533400" cy="5467350"/>
            <a:chOff x="22" y="458"/>
            <a:chExt cx="336" cy="3444"/>
          </a:xfrm>
        </p:grpSpPr>
        <p:pic>
          <p:nvPicPr>
            <p:cNvPr id="13350" name="Picture 7" descr="арнамент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 rot="-5400000">
              <a:off x="-400" y="3145"/>
              <a:ext cx="1179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51" name="Picture 8" descr="арнамент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 rot="-5400000">
              <a:off x="-400" y="2014"/>
              <a:ext cx="1179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52" name="Picture 9" descr="арнамент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 rot="-5400000">
              <a:off x="-400" y="880"/>
              <a:ext cx="1179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6660" name="AutoShape 49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43888" y="5949950"/>
            <a:ext cx="754062" cy="742950"/>
          </a:xfrm>
          <a:prstGeom prst="actionButtonHome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endParaRPr lang="ru-RU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50" name="AutoShape 50"/>
          <p:cNvSpPr>
            <a:spLocks noChangeArrowheads="1"/>
          </p:cNvSpPr>
          <p:nvPr/>
        </p:nvSpPr>
        <p:spPr bwMode="auto">
          <a:xfrm>
            <a:off x="822325" y="4746625"/>
            <a:ext cx="288925" cy="287338"/>
          </a:xfrm>
          <a:prstGeom prst="star32">
            <a:avLst>
              <a:gd name="adj" fmla="val 37500"/>
            </a:avLst>
          </a:prstGeom>
          <a:solidFill>
            <a:srgbClr val="66FFFF"/>
          </a:solidFill>
          <a:ln w="3175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r>
              <a:rPr lang="kk-KZ" sz="1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</a:t>
            </a:r>
            <a:endParaRPr lang="ru-RU" sz="1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51" name="AutoShape 51"/>
          <p:cNvSpPr>
            <a:spLocks noChangeArrowheads="1"/>
          </p:cNvSpPr>
          <p:nvPr/>
        </p:nvSpPr>
        <p:spPr bwMode="auto">
          <a:xfrm>
            <a:off x="952500" y="4019550"/>
            <a:ext cx="288925" cy="287338"/>
          </a:xfrm>
          <a:prstGeom prst="star32">
            <a:avLst>
              <a:gd name="adj" fmla="val 37500"/>
            </a:avLst>
          </a:prstGeom>
          <a:solidFill>
            <a:srgbClr val="66FFFF"/>
          </a:solidFill>
          <a:ln w="3175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r>
              <a:rPr lang="kk-KZ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endParaRPr lang="ru-RU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52" name="AutoShape 52"/>
          <p:cNvSpPr>
            <a:spLocks noChangeArrowheads="1"/>
          </p:cNvSpPr>
          <p:nvPr/>
        </p:nvSpPr>
        <p:spPr bwMode="auto">
          <a:xfrm>
            <a:off x="1352550" y="3303588"/>
            <a:ext cx="288925" cy="287337"/>
          </a:xfrm>
          <a:prstGeom prst="star32">
            <a:avLst>
              <a:gd name="adj" fmla="val 37500"/>
            </a:avLst>
          </a:prstGeom>
          <a:solidFill>
            <a:srgbClr val="66FFFF"/>
          </a:solidFill>
          <a:ln w="3175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r>
              <a:rPr lang="kk-KZ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</a:t>
            </a:r>
            <a:endParaRPr lang="ru-RU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53" name="AutoShape 53"/>
          <p:cNvSpPr>
            <a:spLocks noChangeArrowheads="1"/>
          </p:cNvSpPr>
          <p:nvPr/>
        </p:nvSpPr>
        <p:spPr bwMode="auto">
          <a:xfrm>
            <a:off x="1847850" y="2651125"/>
            <a:ext cx="288925" cy="287338"/>
          </a:xfrm>
          <a:prstGeom prst="star32">
            <a:avLst>
              <a:gd name="adj" fmla="val 37500"/>
            </a:avLst>
          </a:prstGeom>
          <a:solidFill>
            <a:srgbClr val="66FFFF"/>
          </a:solidFill>
          <a:ln w="3175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r>
              <a:rPr lang="kk-KZ" sz="1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7</a:t>
            </a:r>
            <a:endParaRPr lang="ru-RU" sz="1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59" name="AutoShape 59"/>
          <p:cNvSpPr>
            <a:spLocks noChangeArrowheads="1"/>
          </p:cNvSpPr>
          <p:nvPr/>
        </p:nvSpPr>
        <p:spPr bwMode="auto">
          <a:xfrm>
            <a:off x="7493000" y="2709863"/>
            <a:ext cx="288925" cy="287337"/>
          </a:xfrm>
          <a:prstGeom prst="star32">
            <a:avLst>
              <a:gd name="adj" fmla="val 37500"/>
            </a:avLst>
          </a:prstGeom>
          <a:solidFill>
            <a:srgbClr val="66FFFF"/>
          </a:solidFill>
          <a:ln w="3175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r>
              <a:rPr lang="kk-KZ" sz="1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8</a:t>
            </a:r>
            <a:endParaRPr lang="ru-RU" sz="1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60" name="AutoShape 60"/>
          <p:cNvSpPr>
            <a:spLocks noChangeArrowheads="1"/>
          </p:cNvSpPr>
          <p:nvPr/>
        </p:nvSpPr>
        <p:spPr bwMode="auto">
          <a:xfrm>
            <a:off x="7926388" y="3354388"/>
            <a:ext cx="288925" cy="287337"/>
          </a:xfrm>
          <a:prstGeom prst="star32">
            <a:avLst>
              <a:gd name="adj" fmla="val 37500"/>
            </a:avLst>
          </a:prstGeom>
          <a:solidFill>
            <a:srgbClr val="66FFFF"/>
          </a:solidFill>
          <a:ln w="3175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r>
              <a:rPr lang="kk-KZ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6</a:t>
            </a:r>
            <a:endParaRPr lang="ru-RU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61" name="AutoShape 61"/>
          <p:cNvSpPr>
            <a:spLocks noChangeArrowheads="1"/>
          </p:cNvSpPr>
          <p:nvPr/>
        </p:nvSpPr>
        <p:spPr bwMode="auto">
          <a:xfrm>
            <a:off x="8251825" y="4113213"/>
            <a:ext cx="288925" cy="287337"/>
          </a:xfrm>
          <a:prstGeom prst="star32">
            <a:avLst>
              <a:gd name="adj" fmla="val 37500"/>
            </a:avLst>
          </a:prstGeom>
          <a:solidFill>
            <a:srgbClr val="66FFFF"/>
          </a:solidFill>
          <a:ln w="3175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r>
              <a:rPr lang="kk-KZ" sz="1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</a:t>
            </a:r>
            <a:endParaRPr lang="ru-RU" sz="1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62" name="AutoShape 62"/>
          <p:cNvSpPr>
            <a:spLocks noChangeArrowheads="1"/>
          </p:cNvSpPr>
          <p:nvPr/>
        </p:nvSpPr>
        <p:spPr bwMode="auto">
          <a:xfrm>
            <a:off x="8540750" y="4759325"/>
            <a:ext cx="288925" cy="287338"/>
          </a:xfrm>
          <a:prstGeom prst="star32">
            <a:avLst>
              <a:gd name="adj" fmla="val 37500"/>
            </a:avLst>
          </a:prstGeom>
          <a:solidFill>
            <a:srgbClr val="66FFFF"/>
          </a:solidFill>
          <a:ln w="3175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r>
              <a:rPr lang="kk-KZ" sz="1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endParaRPr lang="ru-RU" sz="1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0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5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0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5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0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5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0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5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40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5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0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5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40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25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40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25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2" grpId="0" animBg="1"/>
      <p:bldP spid="40985" grpId="0" animBg="1"/>
      <p:bldP spid="40986" grpId="0" animBg="1"/>
      <p:bldP spid="40987" grpId="0" animBg="1"/>
      <p:bldP spid="40988" grpId="0" animBg="1"/>
      <p:bldP spid="40991" grpId="0" animBg="1"/>
      <p:bldP spid="40992" grpId="0" animBg="1"/>
      <p:bldP spid="40993" grpId="0" animBg="1"/>
      <p:bldP spid="40993" grpId="1" animBg="1"/>
      <p:bldP spid="25650" grpId="0" animBg="1"/>
      <p:bldP spid="25651" grpId="0" animBg="1"/>
      <p:bldP spid="25652" grpId="0" animBg="1"/>
      <p:bldP spid="25653" grpId="0" animBg="1"/>
      <p:bldP spid="25659" grpId="0" animBg="1"/>
      <p:bldP spid="25660" grpId="0" animBg="1"/>
      <p:bldP spid="25661" grpId="0" animBg="1"/>
      <p:bldP spid="2566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641350" y="2281238"/>
            <a:ext cx="8229600" cy="1143000"/>
          </a:xfrm>
        </p:spPr>
        <p:txBody>
          <a:bodyPr/>
          <a:lstStyle/>
          <a:p>
            <a:pPr algn="l"/>
            <a:r>
              <a:rPr lang="ru-RU" altLang="ru-RU" sz="2800" dirty="0" smtClean="0">
                <a:solidFill>
                  <a:srgbClr val="FF0000"/>
                </a:solidFill>
              </a:rPr>
              <a:t/>
            </a:r>
            <a:br>
              <a:rPr lang="ru-RU" altLang="ru-RU" sz="2800" dirty="0" smtClean="0">
                <a:solidFill>
                  <a:srgbClr val="FF0000"/>
                </a:solidFill>
              </a:rPr>
            </a:br>
            <a:r>
              <a:rPr lang="ru-RU" altLang="ru-RU" sz="2800" dirty="0" smtClean="0">
                <a:solidFill>
                  <a:srgbClr val="FF0000"/>
                </a:solidFill>
              </a:rPr>
              <a:t/>
            </a:r>
            <a:br>
              <a:rPr lang="ru-RU" altLang="ru-RU" sz="2800" dirty="0" smtClean="0">
                <a:solidFill>
                  <a:srgbClr val="FF0000"/>
                </a:solidFill>
              </a:rPr>
            </a:br>
            <a:r>
              <a:rPr lang="ru-RU" altLang="ru-RU" sz="2800" dirty="0" smtClean="0">
                <a:solidFill>
                  <a:srgbClr val="FF0000"/>
                </a:solidFill>
              </a:rPr>
              <a:t/>
            </a:r>
            <a:br>
              <a:rPr lang="ru-RU" altLang="ru-RU" sz="2800" dirty="0" smtClean="0">
                <a:solidFill>
                  <a:srgbClr val="FF0000"/>
                </a:solidFill>
              </a:rPr>
            </a:br>
            <a:r>
              <a:rPr lang="ru-RU" altLang="ru-RU" sz="2800" dirty="0" smtClean="0">
                <a:solidFill>
                  <a:srgbClr val="FF0000"/>
                </a:solidFill>
              </a:rPr>
              <a:t/>
            </a:r>
            <a:br>
              <a:rPr lang="ru-RU" altLang="ru-RU" sz="2800" dirty="0" smtClean="0">
                <a:solidFill>
                  <a:srgbClr val="FF0000"/>
                </a:solidFill>
              </a:rPr>
            </a:br>
            <a:r>
              <a:rPr lang="ru-RU" altLang="ru-RU" sz="2800" b="1" dirty="0" err="1" smtClean="0">
                <a:solidFill>
                  <a:srgbClr val="FF0000"/>
                </a:solidFill>
                <a:latin typeface="KZ Cooper"/>
              </a:rPr>
              <a:t>Төртбұрыш</a:t>
            </a:r>
            <a:r>
              <a:rPr lang="ru-RU" altLang="ru-RU" sz="2800" dirty="0" err="1" smtClean="0">
                <a:solidFill>
                  <a:srgbClr val="FF0000"/>
                </a:solidFill>
                <a:latin typeface="KZ Cooper"/>
              </a:rPr>
              <a:t> </a:t>
            </a:r>
            <a:r>
              <a:rPr lang="ru-RU" altLang="ru-RU" sz="2800" dirty="0" smtClean="0">
                <a:solidFill>
                  <a:srgbClr val="FF0000"/>
                </a:solidFill>
                <a:latin typeface="KZ Cooper"/>
              </a:rPr>
              <a:t>–  </a:t>
            </a:r>
            <a:r>
              <a:rPr lang="ru-RU" altLang="ru-RU" sz="2800" b="1" i="1" dirty="0" smtClean="0">
                <a:solidFill>
                  <a:srgbClr val="000099"/>
                </a:solidFill>
                <a:latin typeface="KZ Cooper"/>
              </a:rPr>
              <a:t>Лидер, </a:t>
            </a:r>
            <a:r>
              <a:rPr lang="ru-RU" altLang="ru-RU" sz="2800" b="1" i="1" dirty="0" err="1" smtClean="0">
                <a:solidFill>
                  <a:srgbClr val="000099"/>
                </a:solidFill>
                <a:latin typeface="KZ Cooper"/>
              </a:rPr>
              <a:t>ақпаратқа байқампаз, ұқыпты, еңбексүйгіш, жазуға ынталы</a:t>
            </a:r>
            <a:r>
              <a:rPr lang="ru-RU" altLang="ru-RU" sz="2800" b="1" i="1" dirty="0" smtClean="0">
                <a:solidFill>
                  <a:srgbClr val="000099"/>
                </a:solidFill>
                <a:latin typeface="KZ Cooper"/>
              </a:rPr>
              <a:t>, </a:t>
            </a:r>
            <a:r>
              <a:rPr lang="ru-RU" altLang="ru-RU" sz="2800" b="1" i="1" dirty="0" err="1" smtClean="0">
                <a:solidFill>
                  <a:srgbClr val="000099"/>
                </a:solidFill>
                <a:latin typeface="KZ Cooper"/>
              </a:rPr>
              <a:t>достары</a:t>
            </a:r>
            <a:r>
              <a:rPr lang="ru-RU" altLang="ru-RU" sz="2800" b="1" i="1" dirty="0" smtClean="0">
                <a:solidFill>
                  <a:srgbClr val="000099"/>
                </a:solidFill>
                <a:latin typeface="KZ Cooper"/>
              </a:rPr>
              <a:t> </a:t>
            </a:r>
            <a:r>
              <a:rPr lang="ru-RU" altLang="ru-RU" sz="2800" b="1" i="1" dirty="0" err="1" smtClean="0">
                <a:solidFill>
                  <a:srgbClr val="000099"/>
                </a:solidFill>
                <a:latin typeface="KZ Cooper"/>
              </a:rPr>
              <a:t>және таныстары</a:t>
            </a:r>
            <a:r>
              <a:rPr lang="ru-RU" altLang="ru-RU" sz="2800" b="1" i="1" dirty="0" smtClean="0">
                <a:solidFill>
                  <a:srgbClr val="000099"/>
                </a:solidFill>
                <a:latin typeface="KZ Cooper"/>
              </a:rPr>
              <a:t> </a:t>
            </a:r>
            <a:r>
              <a:rPr lang="ru-RU" altLang="ru-RU" sz="2800" b="1" i="1" dirty="0" err="1" smtClean="0">
                <a:solidFill>
                  <a:srgbClr val="000099"/>
                </a:solidFill>
                <a:latin typeface="KZ Cooper"/>
              </a:rPr>
              <a:t>шағын, көп сөйлегенді ұната бермейтін</a:t>
            </a:r>
            <a:r>
              <a:rPr lang="ru-RU" altLang="ru-RU" sz="2800" b="1" i="1" dirty="0" smtClean="0">
                <a:solidFill>
                  <a:srgbClr val="000099"/>
                </a:solidFill>
                <a:latin typeface="KZ Cooper"/>
              </a:rPr>
              <a:t> </a:t>
            </a:r>
            <a:r>
              <a:rPr lang="ru-RU" altLang="ru-RU" sz="2800" b="1" i="1" dirty="0" err="1" smtClean="0">
                <a:solidFill>
                  <a:srgbClr val="000099"/>
                </a:solidFill>
                <a:latin typeface="KZ Cooper"/>
              </a:rPr>
              <a:t>адам</a:t>
            </a:r>
            <a:r>
              <a:rPr lang="ru-RU" altLang="ru-RU" sz="2800" b="1" i="1" dirty="0" smtClean="0">
                <a:solidFill>
                  <a:srgbClr val="000099"/>
                </a:solidFill>
                <a:latin typeface="KZ Cooper"/>
              </a:rPr>
              <a:t>.</a:t>
            </a:r>
            <a:r>
              <a:rPr lang="ru-RU" altLang="ru-RU" sz="2800" b="1" i="1" dirty="0" smtClean="0">
                <a:solidFill>
                  <a:srgbClr val="000099"/>
                </a:solidFill>
              </a:rPr>
              <a:t/>
            </a:r>
            <a:br>
              <a:rPr lang="ru-RU" altLang="ru-RU" sz="2800" b="1" i="1" dirty="0" smtClean="0">
                <a:solidFill>
                  <a:srgbClr val="000099"/>
                </a:solidFill>
              </a:rPr>
            </a:br>
            <a:r>
              <a:rPr lang="ru-RU" altLang="ru-RU" sz="2800" b="1" i="1" dirty="0" smtClean="0">
                <a:solidFill>
                  <a:srgbClr val="000099"/>
                </a:solidFill>
              </a:rPr>
              <a:t/>
            </a:r>
            <a:br>
              <a:rPr lang="ru-RU" altLang="ru-RU" sz="2800" b="1" i="1" dirty="0" smtClean="0">
                <a:solidFill>
                  <a:srgbClr val="000099"/>
                </a:solidFill>
              </a:rPr>
            </a:br>
            <a:r>
              <a:rPr lang="ru-RU" altLang="ru-RU" sz="2800" dirty="0" smtClean="0">
                <a:solidFill>
                  <a:srgbClr val="FF0000"/>
                </a:solidFill>
                <a:latin typeface="KZ Cooper"/>
              </a:rPr>
              <a:t/>
            </a:r>
            <a:br>
              <a:rPr lang="ru-RU" altLang="ru-RU" sz="2800" dirty="0" smtClean="0">
                <a:solidFill>
                  <a:srgbClr val="FF0000"/>
                </a:solidFill>
                <a:latin typeface="KZ Cooper"/>
              </a:rPr>
            </a:br>
            <a:r>
              <a:rPr lang="ru-RU" altLang="ru-RU" sz="2800" b="1" dirty="0" err="1" smtClean="0">
                <a:solidFill>
                  <a:srgbClr val="FF0000"/>
                </a:solidFill>
                <a:latin typeface="KZ Cooper"/>
              </a:rPr>
              <a:t>Үшбұрыш</a:t>
            </a:r>
            <a:r>
              <a:rPr lang="ru-RU" altLang="ru-RU" sz="2800" dirty="0" err="1" smtClean="0">
                <a:solidFill>
                  <a:srgbClr val="FF0000"/>
                </a:solidFill>
                <a:latin typeface="KZ Cooper"/>
              </a:rPr>
              <a:t> </a:t>
            </a:r>
            <a:r>
              <a:rPr lang="ru-RU" altLang="ru-RU" sz="2800" dirty="0" smtClean="0">
                <a:solidFill>
                  <a:srgbClr val="FF0000"/>
                </a:solidFill>
                <a:latin typeface="KZ Cooper"/>
              </a:rPr>
              <a:t>– </a:t>
            </a:r>
            <a:r>
              <a:rPr lang="ru-RU" altLang="ru-RU" sz="2800" b="1" i="1" dirty="0" err="1" smtClean="0">
                <a:solidFill>
                  <a:srgbClr val="000099"/>
                </a:solidFill>
                <a:latin typeface="KZ Cooper"/>
              </a:rPr>
              <a:t>Өте еңбекқор, төзімді, өз жұмысының шебері</a:t>
            </a:r>
            <a:r>
              <a:rPr lang="ru-RU" altLang="ru-RU" sz="2800" b="1" i="1" dirty="0" smtClean="0">
                <a:solidFill>
                  <a:srgbClr val="000099"/>
                </a:solidFill>
                <a:latin typeface="KZ Cooper"/>
              </a:rPr>
              <a:t>, </a:t>
            </a:r>
            <a:r>
              <a:rPr lang="ru-RU" altLang="ru-RU" sz="2800" b="1" i="1" dirty="0" err="1" smtClean="0">
                <a:solidFill>
                  <a:srgbClr val="000099"/>
                </a:solidFill>
                <a:latin typeface="KZ Cooper"/>
              </a:rPr>
              <a:t>бастаған істі</a:t>
            </a:r>
            <a:r>
              <a:rPr lang="ru-RU" altLang="ru-RU" sz="2800" b="1" i="1" dirty="0" smtClean="0">
                <a:solidFill>
                  <a:srgbClr val="000099"/>
                </a:solidFill>
                <a:latin typeface="KZ Cooper"/>
              </a:rPr>
              <a:t> </a:t>
            </a:r>
            <a:r>
              <a:rPr lang="ru-RU" altLang="ru-RU" sz="2800" b="1" i="1" dirty="0" err="1" smtClean="0">
                <a:solidFill>
                  <a:srgbClr val="000099"/>
                </a:solidFill>
                <a:latin typeface="KZ Cooper"/>
              </a:rPr>
              <a:t>аяғына жеткізетін</a:t>
            </a:r>
            <a:r>
              <a:rPr lang="ru-RU" altLang="ru-RU" sz="2800" b="1" i="1" dirty="0" smtClean="0">
                <a:solidFill>
                  <a:srgbClr val="000099"/>
                </a:solidFill>
                <a:latin typeface="KZ Cooper"/>
              </a:rPr>
              <a:t>, </a:t>
            </a:r>
            <a:r>
              <a:rPr lang="ru-RU" altLang="ru-RU" sz="2800" b="1" i="1" dirty="0" err="1" smtClean="0">
                <a:solidFill>
                  <a:srgbClr val="000099"/>
                </a:solidFill>
                <a:latin typeface="KZ Cooper"/>
              </a:rPr>
              <a:t>көшбасшы, саясаткер</a:t>
            </a:r>
            <a:r>
              <a:rPr lang="ru-RU" altLang="ru-RU" sz="2800" b="1" i="1" dirty="0" smtClean="0">
                <a:solidFill>
                  <a:srgbClr val="000099"/>
                </a:solidFill>
                <a:latin typeface="KZ Cooper"/>
              </a:rPr>
              <a:t>, </a:t>
            </a:r>
            <a:r>
              <a:rPr lang="ru-RU" altLang="ru-RU" sz="2800" b="1" i="1" dirty="0" err="1" smtClean="0">
                <a:solidFill>
                  <a:srgbClr val="000099"/>
                </a:solidFill>
                <a:latin typeface="KZ Cooper"/>
              </a:rPr>
              <a:t>өз-өзіне сенімді</a:t>
            </a:r>
            <a:r>
              <a:rPr lang="ru-RU" altLang="ru-RU" sz="2800" b="1" i="1" dirty="0" smtClean="0">
                <a:solidFill>
                  <a:srgbClr val="000099"/>
                </a:solidFill>
                <a:latin typeface="KZ Cooper"/>
              </a:rPr>
              <a:t> </a:t>
            </a:r>
            <a:r>
              <a:rPr lang="ru-RU" altLang="ru-RU" sz="2800" b="1" i="1" dirty="0" err="1" smtClean="0">
                <a:solidFill>
                  <a:srgbClr val="000099"/>
                </a:solidFill>
                <a:latin typeface="KZ Cooper"/>
              </a:rPr>
              <a:t>адам</a:t>
            </a:r>
            <a:r>
              <a:rPr lang="ru-RU" altLang="ru-RU" sz="2800" b="1" i="1" dirty="0" smtClean="0">
                <a:solidFill>
                  <a:srgbClr val="000099"/>
                </a:solidFill>
                <a:latin typeface="KZ Cooper"/>
              </a:rPr>
              <a:t>.</a:t>
            </a:r>
            <a:r>
              <a:rPr lang="ru-RU" altLang="ru-RU" b="1" i="1" dirty="0" smtClean="0">
                <a:solidFill>
                  <a:srgbClr val="000099"/>
                </a:solidFill>
                <a:latin typeface="KZ Cooper"/>
              </a:rPr>
              <a:t/>
            </a:r>
            <a:br>
              <a:rPr lang="ru-RU" altLang="ru-RU" b="1" i="1" dirty="0" smtClean="0">
                <a:solidFill>
                  <a:srgbClr val="000099"/>
                </a:solidFill>
                <a:latin typeface="KZ Cooper"/>
              </a:rPr>
            </a:br>
            <a:endParaRPr lang="ru-RU" altLang="ru-RU" b="1" i="1" dirty="0" smtClean="0">
              <a:solidFill>
                <a:srgbClr val="000099"/>
              </a:solidFill>
              <a:latin typeface="KZ Cooper"/>
            </a:endParaRPr>
          </a:p>
        </p:txBody>
      </p:sp>
      <p:pic>
        <p:nvPicPr>
          <p:cNvPr id="4099" name="Picture 33" descr="Recoverd_gif_file(321)">
            <a:hlinkClick r:id="" action="ppaction://noaction"/>
          </p:cNvPr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24775" y="6237288"/>
            <a:ext cx="1168400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6"/>
          <p:cNvSpPr>
            <a:spLocks noChangeArrowheads="1"/>
          </p:cNvSpPr>
          <p:nvPr/>
        </p:nvSpPr>
        <p:spPr bwMode="auto">
          <a:xfrm>
            <a:off x="158750" y="44450"/>
            <a:ext cx="822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ru-RU" altLang="ru-RU" sz="2800">
              <a:solidFill>
                <a:srgbClr val="FFFF00"/>
              </a:solidFill>
              <a:latin typeface="KZ Cooper"/>
            </a:endParaRPr>
          </a:p>
        </p:txBody>
      </p:sp>
      <p:grpSp>
        <p:nvGrpSpPr>
          <p:cNvPr id="4101" name="Group 12"/>
          <p:cNvGrpSpPr>
            <a:grpSpLocks/>
          </p:cNvGrpSpPr>
          <p:nvPr/>
        </p:nvGrpSpPr>
        <p:grpSpPr bwMode="auto">
          <a:xfrm>
            <a:off x="107950" y="727075"/>
            <a:ext cx="533400" cy="5467350"/>
            <a:chOff x="22" y="458"/>
            <a:chExt cx="336" cy="3444"/>
          </a:xfrm>
        </p:grpSpPr>
        <p:pic>
          <p:nvPicPr>
            <p:cNvPr id="4102" name="Picture 7" descr="арнамент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-5400000">
              <a:off x="-400" y="3145"/>
              <a:ext cx="1179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3" name="Picture 8" descr="арнамент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-5400000">
              <a:off x="-400" y="2014"/>
              <a:ext cx="1179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4" name="Picture 9" descr="арнамент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-5400000">
              <a:off x="-400" y="880"/>
              <a:ext cx="1179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-1189038" y="447675"/>
            <a:ext cx="8229601" cy="1143000"/>
          </a:xfrm>
        </p:spPr>
        <p:txBody>
          <a:bodyPr/>
          <a:lstStyle/>
          <a:p>
            <a:r>
              <a:rPr lang="kk-KZ" altLang="ru-RU" smtClean="0">
                <a:solidFill>
                  <a:srgbClr val="FF0000"/>
                </a:solidFill>
              </a:rPr>
              <a:t>Сөзжұмбақ</a:t>
            </a:r>
            <a:endParaRPr lang="ru-RU" altLang="ru-RU" smtClean="0">
              <a:solidFill>
                <a:srgbClr val="FF0000"/>
              </a:solidFill>
            </a:endParaRPr>
          </a:p>
        </p:txBody>
      </p:sp>
      <p:pic>
        <p:nvPicPr>
          <p:cNvPr id="6147" name="Picture 33" descr="Recoverd_gif_file(321)">
            <a:hlinkClick r:id="" action="ppaction://noaction"/>
          </p:cNvPr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24775" y="6237288"/>
            <a:ext cx="1168400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8" name="Rectangle 6"/>
          <p:cNvSpPr>
            <a:spLocks noChangeArrowheads="1"/>
          </p:cNvSpPr>
          <p:nvPr/>
        </p:nvSpPr>
        <p:spPr bwMode="auto">
          <a:xfrm>
            <a:off x="158750" y="44450"/>
            <a:ext cx="822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kk-KZ" altLang="ru-RU" sz="2800">
                <a:solidFill>
                  <a:srgbClr val="FFFF00"/>
                </a:solidFill>
                <a:latin typeface="KZ Cooper"/>
              </a:rPr>
              <a:t>Үй жұмысы:</a:t>
            </a:r>
            <a:endParaRPr lang="ru-RU" altLang="ru-RU" sz="2800">
              <a:solidFill>
                <a:srgbClr val="FFFF00"/>
              </a:solidFill>
              <a:latin typeface="KZ Cooper"/>
            </a:endParaRPr>
          </a:p>
        </p:txBody>
      </p:sp>
      <p:grpSp>
        <p:nvGrpSpPr>
          <p:cNvPr id="6149" name="Group 12"/>
          <p:cNvGrpSpPr>
            <a:grpSpLocks/>
          </p:cNvGrpSpPr>
          <p:nvPr/>
        </p:nvGrpSpPr>
        <p:grpSpPr bwMode="auto">
          <a:xfrm>
            <a:off x="107950" y="727075"/>
            <a:ext cx="533400" cy="5467350"/>
            <a:chOff x="22" y="458"/>
            <a:chExt cx="336" cy="3444"/>
          </a:xfrm>
        </p:grpSpPr>
        <p:pic>
          <p:nvPicPr>
            <p:cNvPr id="6384" name="Picture 7" descr="арнамент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-5400000">
              <a:off x="-400" y="3145"/>
              <a:ext cx="1179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385" name="Picture 8" descr="арнамент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-5400000">
              <a:off x="-400" y="2014"/>
              <a:ext cx="1179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386" name="Picture 9" descr="арнамент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-5400000">
              <a:off x="-400" y="880"/>
              <a:ext cx="1179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42913" y="1590675"/>
          <a:ext cx="4416429" cy="4305301"/>
        </p:xfrm>
        <a:graphic>
          <a:graphicData uri="http://schemas.openxmlformats.org/drawingml/2006/table">
            <a:tbl>
              <a:tblPr firstRow="1" firstCol="1" bandRow="1"/>
              <a:tblGrid>
                <a:gridCol w="2596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6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6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96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96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96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5963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5963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5963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5963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5963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6007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6007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60074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60074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60074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60074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</a:tblGrid>
              <a:tr h="3913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3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13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13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13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13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13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13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13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13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13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4643438" y="976313"/>
            <a:ext cx="4249737" cy="575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AutoNum type="arabicPeriod"/>
              <a:defRPr/>
            </a:pPr>
            <a:r>
              <a:rPr lang="kk-KZ" altLang="ru-RU" sz="16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Жергілікті желідегі компьютерлердің бір-бірімен геометриялық байланысу тәсілі қалай аталады.   </a:t>
            </a:r>
            <a:endParaRPr lang="ru-RU" altLang="ru-RU" sz="1600" b="1" dirty="0" smtClean="0">
              <a:solidFill>
                <a:srgbClr val="0000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AutoNum type="arabicPeriod"/>
              <a:defRPr/>
            </a:pPr>
            <a:r>
              <a:rPr lang="en-US" altLang="ru-RU" sz="16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MS</a:t>
            </a:r>
            <a:r>
              <a:rPr lang="kk-KZ" altLang="ru-RU" sz="16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sz="16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Word  </a:t>
            </a:r>
            <a:r>
              <a:rPr lang="kk-KZ" altLang="ru-RU" sz="16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қандай редактор?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  <a:defRPr/>
            </a:pPr>
            <a:r>
              <a:rPr lang="kk-KZ" altLang="ru-RU" sz="16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Өзіндегі барлық порттар арасын бірден байланыстыра алатын құрылғы</a:t>
            </a:r>
            <a:endParaRPr lang="ru-RU" altLang="ru-RU" sz="1600" b="1" dirty="0" smtClean="0">
              <a:solidFill>
                <a:srgbClr val="0000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AutoNum type="arabicPeriod"/>
              <a:defRPr/>
            </a:pPr>
            <a:r>
              <a:rPr lang="ru-RU" altLang="ru-RU" sz="16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Ақпаратты қағаз бетіне</a:t>
            </a:r>
            <a:r>
              <a:rPr lang="ru-RU" altLang="ru-RU" sz="16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6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шығаратын құрылғы</a:t>
            </a:r>
            <a:endParaRPr lang="ru-RU" altLang="ru-RU" sz="1600" b="1" dirty="0" smtClean="0">
              <a:solidFill>
                <a:srgbClr val="0000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AutoNum type="arabicPeriod"/>
              <a:defRPr/>
            </a:pPr>
            <a:r>
              <a:rPr lang="ru-RU" altLang="ru-RU" sz="16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Принтердің түрі</a:t>
            </a:r>
            <a:endParaRPr lang="ru-RU" altLang="ru-RU" sz="1600" b="1" dirty="0" smtClean="0">
              <a:solidFill>
                <a:srgbClr val="0000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AutoNum type="arabicPeriod"/>
              <a:defRPr/>
            </a:pPr>
            <a:r>
              <a:rPr lang="kk-KZ" altLang="ru-RU" sz="16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Қағаздағы көріністі компьютерге енгізетін құрылғы.</a:t>
            </a:r>
            <a:endParaRPr lang="ru-RU" altLang="ru-RU" sz="1600" b="1" dirty="0" smtClean="0">
              <a:solidFill>
                <a:srgbClr val="0000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AutoNum type="arabicPeriod"/>
              <a:defRPr/>
            </a:pPr>
            <a:r>
              <a:rPr lang="kk-KZ" altLang="ru-RU" sz="16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Компьютерлерді бір ұйым немесе мекеме ішінде біріктіру үшін қолданылатын желі </a:t>
            </a:r>
            <a:endParaRPr lang="ru-RU" altLang="ru-RU" sz="1600" b="1" dirty="0" smtClean="0">
              <a:solidFill>
                <a:srgbClr val="0000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AutoNum type="arabicPeriod"/>
              <a:defRPr/>
            </a:pPr>
            <a:r>
              <a:rPr lang="kk-KZ" altLang="ru-RU" sz="16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Файлдық серверлерге негізделген компьютерледі  жалғайтын топология түрі.</a:t>
            </a:r>
            <a:endParaRPr lang="ru-RU" altLang="ru-RU" sz="1600" b="1" dirty="0" smtClean="0">
              <a:solidFill>
                <a:srgbClr val="0000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AutoNum type="arabicPeriod"/>
              <a:defRPr/>
            </a:pPr>
            <a:r>
              <a:rPr lang="kk-KZ" altLang="ru-RU" sz="16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Телефон </a:t>
            </a:r>
            <a:r>
              <a:rPr lang="ru-RU" altLang="ru-RU" sz="16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6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желісі</a:t>
            </a:r>
            <a:r>
              <a:rPr lang="kk-KZ" altLang="ru-RU" sz="16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арқылы мәлімет алмасуға мүмкіндік беретін құрылғы</a:t>
            </a:r>
            <a:endParaRPr lang="ru-RU" altLang="ru-RU" sz="1600" b="1" dirty="0" smtClean="0">
              <a:solidFill>
                <a:srgbClr val="0000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AutoNum type="arabicPeriod"/>
              <a:defRPr/>
            </a:pPr>
            <a:r>
              <a:rPr lang="ru-RU" altLang="ru-RU" sz="16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Шрифтінің қазақша атауы</a:t>
            </a:r>
            <a:endParaRPr lang="ru-RU" altLang="ru-RU" sz="1600" b="1" dirty="0" smtClean="0">
              <a:solidFill>
                <a:srgbClr val="0000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AutoNum type="arabicPeriod"/>
              <a:defRPr/>
            </a:pPr>
            <a:r>
              <a:rPr lang="ru-RU" altLang="ru-RU" sz="16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Кескінді</a:t>
            </a:r>
            <a:r>
              <a:rPr lang="ru-RU" altLang="ru-RU" sz="16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6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құрайтын кішкене</a:t>
            </a:r>
            <a:r>
              <a:rPr lang="ru-RU" altLang="ru-RU" sz="16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6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нүктелер</a:t>
            </a:r>
            <a:endParaRPr lang="ru-RU" altLang="ru-RU" sz="1600" b="1" dirty="0" smtClean="0">
              <a:solidFill>
                <a:srgbClr val="0000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endParaRPr lang="ru-RU" altLang="ru-RU" sz="1600" b="1" dirty="0" smtClean="0">
              <a:solidFill>
                <a:srgbClr val="0000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endParaRPr lang="ru-RU" altLang="ru-RU" sz="1600" dirty="0" smtClean="0"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43888" y="5949950"/>
            <a:ext cx="754062" cy="742950"/>
          </a:xfrm>
          <a:prstGeom prst="actionButtonHome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endParaRPr lang="ru-RU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171" name="Group 12"/>
          <p:cNvGrpSpPr>
            <a:grpSpLocks/>
          </p:cNvGrpSpPr>
          <p:nvPr/>
        </p:nvGrpSpPr>
        <p:grpSpPr bwMode="auto">
          <a:xfrm>
            <a:off x="107950" y="727075"/>
            <a:ext cx="533400" cy="5467350"/>
            <a:chOff x="22" y="458"/>
            <a:chExt cx="336" cy="3444"/>
          </a:xfrm>
        </p:grpSpPr>
        <p:pic>
          <p:nvPicPr>
            <p:cNvPr id="7405" name="Picture 7" descr="арнамент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-5400000">
              <a:off x="-400" y="3145"/>
              <a:ext cx="1179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406" name="Picture 8" descr="арнамент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-5400000">
              <a:off x="-400" y="2014"/>
              <a:ext cx="1179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407" name="Picture 9" descr="арнамент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-5400000">
              <a:off x="-400" y="880"/>
              <a:ext cx="1179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476375" y="1484313"/>
          <a:ext cx="6383332" cy="4314827"/>
        </p:xfrm>
        <a:graphic>
          <a:graphicData uri="http://schemas.openxmlformats.org/drawingml/2006/table">
            <a:tbl>
              <a:tblPr firstRow="1" firstCol="1" bandRow="1"/>
              <a:tblGrid>
                <a:gridCol w="3752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52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52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52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52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526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7526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526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7526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7526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7526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7590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7590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75901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75901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75901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75901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</a:tblGrid>
              <a:tr h="3922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22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ә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і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і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22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22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22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і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22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22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і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і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і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22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ұ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ы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22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22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і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22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ь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Доклад Урманов Т.Х 28.10.09">
  <a:themeElements>
    <a:clrScheme name="Доклад Урманов Т.Х 28.10.09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Доклад Урманов Т.Х 28.10.09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Доклад Урманов Т.Х 28.10.09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Доклад Урманов Т.Х 28.10.09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Доклад Урманов Т.Х 28.10.09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Доклад Урманов Т.Х 28.10.09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Доклад Урманов Т.Х 28.10.09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Доклад Урманов Т.Х 28.10.09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Доклад Урманов Т.Х 28.10.09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Доклад Урманов Т.Х 28.10.09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Доклад Урманов Т.Х 28.10.09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Доклад Урманов Т.Х 28.10.09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Доклад Урманов Т.Х 28.10.09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Доклад Урманов Т.Х 28.10.09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Доклад Урманов Т.Х 28.10.09</Template>
  <TotalTime>2784</TotalTime>
  <Words>254</Words>
  <Application>Microsoft Office PowerPoint</Application>
  <PresentationFormat>Экран (4:3)</PresentationFormat>
  <Paragraphs>446</Paragraphs>
  <Slides>12</Slides>
  <Notes>0</Notes>
  <HiddenSlides>0</HiddenSlides>
  <MMClips>1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3" baseType="lpstr">
      <vt:lpstr>Arial</vt:lpstr>
      <vt:lpstr>Calibri</vt:lpstr>
      <vt:lpstr>Courier New</vt:lpstr>
      <vt:lpstr>KZ Boyarsky</vt:lpstr>
      <vt:lpstr>KZ Cooper</vt:lpstr>
      <vt:lpstr>KZ Decor</vt:lpstr>
      <vt:lpstr>KZ Jikharev</vt:lpstr>
      <vt:lpstr>KZ Times New Roman</vt:lpstr>
      <vt:lpstr>Palatino Linotype</vt:lpstr>
      <vt:lpstr>Times New Roman</vt:lpstr>
      <vt:lpstr>Доклад Урманов Т.Х 28.10.09</vt:lpstr>
      <vt:lpstr>        </vt:lpstr>
      <vt:lpstr>Сабақтың тақырыбы:   Анимация және мультипликация, анимацияға кіріспе.  Программамен және оның интерфейсімен танысу. </vt:lpstr>
      <vt:lpstr>   Сабақтың мақсаты:     Оқушыларды мултипликация тарихымен таныстыра отырып, Macromedia Flash бағдарламасында қарапайым анимация құру жолдарын үйрету.   Macromedia Flash бағдарламасында жұмыс істеу кезіндегі практикалық біліктіліктері мен дағдыларын қалыптастыру.   Оқушыларды компьютерлік сауаттылыққа, ұқыптылыққа, шыдамдылыққа тәрбиелеу. </vt:lpstr>
      <vt:lpstr>Презентация PowerPoint</vt:lpstr>
      <vt:lpstr>“Білген сайын келеді, біле бергім” </vt:lpstr>
      <vt:lpstr>Презентация PowerPoint</vt:lpstr>
      <vt:lpstr>    Төртбұрыш –  Лидер, ақпаратқа байқампаз, ұқыпты, еңбексүйгіш, жазуға ынталы, достары және таныстары шағын, көп сөйлегенді ұната бермейтін адам.   Үшбұрыш – Өте еңбекқор, төзімді, өз жұмысының шебері, бастаған істі аяғына жеткізетін, көшбасшы, саясаткер, өз-өзіне сенімді адам. </vt:lpstr>
      <vt:lpstr>Сөзжұмбақ</vt:lpstr>
      <vt:lpstr>Презентация PowerPoint</vt:lpstr>
      <vt:lpstr>Презентация PowerPoint</vt:lpstr>
      <vt:lpstr>   </vt:lpstr>
      <vt:lpstr>Презентация PowerPoint</vt:lpstr>
    </vt:vector>
  </TitlesOfParts>
  <Company>Школа-гимназия №13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 отсутствует</dc:title>
  <dc:creator>Хабибулла</dc:creator>
  <cp:lastModifiedBy>2020</cp:lastModifiedBy>
  <cp:revision>223</cp:revision>
  <dcterms:created xsi:type="dcterms:W3CDTF">2007-08-08T11:27:31Z</dcterms:created>
  <dcterms:modified xsi:type="dcterms:W3CDTF">2020-12-13T13:34:07Z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1222236</vt:lpwstr>
  </property>
  <property fmtid="{D5CDD505-2E9C-101B-9397-08002B2CF9AE}" pid="3" name="NXPowerLiteVersion">
    <vt:lpwstr>D4.1.1</vt:lpwstr>
  </property>
</Properties>
</file>