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61" r:id="rId8"/>
    <p:sldId id="263" r:id="rId9"/>
    <p:sldId id="268" r:id="rId10"/>
    <p:sldId id="266" r:id="rId11"/>
    <p:sldId id="267" r:id="rId12"/>
    <p:sldId id="264" r:id="rId13"/>
    <p:sldId id="265" r:id="rId14"/>
    <p:sldId id="269" r:id="rId15"/>
    <p:sldId id="282" r:id="rId16"/>
    <p:sldId id="270" r:id="rId17"/>
    <p:sldId id="283" r:id="rId18"/>
    <p:sldId id="271" r:id="rId19"/>
    <p:sldId id="284" r:id="rId20"/>
    <p:sldId id="272" r:id="rId21"/>
    <p:sldId id="285" r:id="rId22"/>
    <p:sldId id="273" r:id="rId23"/>
    <p:sldId id="274" r:id="rId24"/>
    <p:sldId id="275" r:id="rId25"/>
    <p:sldId id="276" r:id="rId26"/>
    <p:sldId id="277" r:id="rId27"/>
    <p:sldId id="278" r:id="rId28"/>
    <p:sldId id="279" r:id="rId29"/>
    <p:sldId id="280" r:id="rId30"/>
    <p:sldId id="281" r:id="rId3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000" autoAdjust="0"/>
  </p:normalViewPr>
  <p:slideViewPr>
    <p:cSldViewPr>
      <p:cViewPr varScale="1">
        <p:scale>
          <a:sx n="50" d="100"/>
          <a:sy n="50" d="100"/>
        </p:scale>
        <p:origin x="-2316"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612835" y="2307204"/>
            <a:ext cx="4236467" cy="1605741"/>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909208" y="3294567"/>
            <a:ext cx="4883348" cy="439012"/>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6237816"/>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2900" y="366185"/>
            <a:ext cx="4514850" cy="623781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3530600"/>
            <a:ext cx="2678906" cy="56134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14549" y="2302317"/>
            <a:ext cx="4238244" cy="161001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912114" y="3291072"/>
            <a:ext cx="4882896" cy="438912"/>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7220"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525012"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E897C-1843-4CBA-8F97-8DF2B23E41FA}"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17220"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614363"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525012"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3525012"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675208" y="1675211"/>
            <a:ext cx="9144000" cy="579358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588698" y="2101472"/>
            <a:ext cx="3909060" cy="1452569"/>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3562165" y="3491883"/>
            <a:ext cx="2855834" cy="44329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973466" y="3004514"/>
            <a:ext cx="4346070" cy="831085"/>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C5E897C-1843-4CBA-8F97-8DF2B23E41F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521619" y="0"/>
            <a:ext cx="5336381" cy="9144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6731000"/>
            <a:ext cx="2678906" cy="2413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503398" y="2290001"/>
            <a:ext cx="4114800" cy="1156592"/>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857610" y="2907372"/>
            <a:ext cx="4572409" cy="98755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E140BA-5810-42F3-8A8F-E4E3C82FE335}" type="datetimeFigureOut">
              <a:rPr lang="ru-RU" smtClean="0"/>
              <a:pPr/>
              <a:t>17.01.2018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E897C-1843-4CBA-8F97-8DF2B23E41F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1786" y="6734177"/>
            <a:ext cx="2680693" cy="240982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5" y="6735057"/>
            <a:ext cx="6859785" cy="240894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7220" y="487680"/>
            <a:ext cx="5640705" cy="73152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17220" y="1467505"/>
            <a:ext cx="5640705" cy="477313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150876" y="7827264"/>
            <a:ext cx="1632204" cy="268224"/>
          </a:xfrm>
          <a:prstGeom prst="rect">
            <a:avLst/>
          </a:prstGeom>
        </p:spPr>
        <p:txBody>
          <a:bodyPr vert="horz" lIns="91440" tIns="45720" rIns="91440" bIns="45720" rtlCol="0" anchor="ctr"/>
          <a:lstStyle>
            <a:lvl1pPr algn="l">
              <a:defRPr sz="1200">
                <a:solidFill>
                  <a:srgbClr val="FFFFFF"/>
                </a:solidFill>
              </a:defRPr>
            </a:lvl1pPr>
          </a:lstStyle>
          <a:p>
            <a:fld id="{A4E140BA-5810-42F3-8A8F-E4E3C82FE335}" type="datetimeFigureOut">
              <a:rPr lang="ru-RU" smtClean="0"/>
              <a:pPr/>
              <a:t>17.01.2018</a:t>
            </a:fld>
            <a:endParaRPr lang="ru-RU"/>
          </a:p>
        </p:txBody>
      </p:sp>
      <p:sp>
        <p:nvSpPr>
          <p:cNvPr id="5" name="Footer Placeholder 4"/>
          <p:cNvSpPr>
            <a:spLocks noGrp="1"/>
          </p:cNvSpPr>
          <p:nvPr>
            <p:ph type="ftr" sz="quarter" idx="3"/>
          </p:nvPr>
        </p:nvSpPr>
        <p:spPr>
          <a:xfrm>
            <a:off x="2638136" y="8380163"/>
            <a:ext cx="3543300" cy="36576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6300779" y="8227763"/>
            <a:ext cx="377190" cy="67056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C5E897C-1843-4CBA-8F97-8DF2B23E41F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6858000" cy="88639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Атырау аграрлы-техникалық колледжі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latin typeface="Arial" pitchFamily="34" charset="0"/>
              <a:ea typeface="Times New Roman" pitchFamily="18" charset="0"/>
              <a:cs typeface="Arial" pitchFamily="34" charset="0"/>
            </a:endParaRPr>
          </a:p>
          <a:p>
            <a:r>
              <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lang="kk-KZ" sz="1400" dirty="0" smtClean="0">
                <a:solidFill>
                  <a:srgbClr val="002060"/>
                </a:solidFill>
              </a:rPr>
              <a:t> «Келісілді»</a:t>
            </a:r>
            <a:r>
              <a:rPr lang="en-US" sz="1400" dirty="0" smtClean="0">
                <a:solidFill>
                  <a:srgbClr val="002060"/>
                </a:solidFill>
              </a:rPr>
              <a:t>                             </a:t>
            </a:r>
            <a:r>
              <a:rPr lang="kk-KZ" sz="1400" dirty="0" smtClean="0">
                <a:solidFill>
                  <a:srgbClr val="002060"/>
                </a:solidFill>
              </a:rPr>
              <a:t> </a:t>
            </a:r>
            <a:r>
              <a:rPr lang="en-US" sz="1400" dirty="0" smtClean="0">
                <a:solidFill>
                  <a:srgbClr val="002060"/>
                </a:solidFill>
              </a:rPr>
              <a:t>                                          </a:t>
            </a:r>
            <a:r>
              <a:rPr lang="ru-RU" sz="1400" b="1" dirty="0" smtClean="0">
                <a:solidFill>
                  <a:srgbClr val="002060"/>
                </a:solidFill>
                <a:latin typeface="Arial" pitchFamily="34" charset="0"/>
                <a:ea typeface="Times New Roman" pitchFamily="18" charset="0"/>
                <a:cs typeface="Arial" pitchFamily="34" charset="0"/>
              </a:rPr>
              <a:t>«</a:t>
            </a:r>
            <a:r>
              <a:rPr lang="kk-KZ" sz="1400" b="1" dirty="0" smtClean="0">
                <a:solidFill>
                  <a:srgbClr val="002060"/>
                </a:solidFill>
                <a:latin typeface="Arial" pitchFamily="34" charset="0"/>
                <a:ea typeface="Times New Roman" pitchFamily="18" charset="0"/>
                <a:cs typeface="Arial" pitchFamily="34" charset="0"/>
              </a:rPr>
              <a:t>Бекітемін»</a:t>
            </a:r>
            <a:endParaRPr lang="en-US" sz="600" b="1" dirty="0" smtClean="0">
              <a:solidFill>
                <a:srgbClr val="002060"/>
              </a:solidFill>
              <a:latin typeface="Arial" pitchFamily="34" charset="0"/>
              <a:ea typeface="Times New Roman" pitchFamily="18" charset="0"/>
              <a:cs typeface="Arial" pitchFamily="34" charset="0"/>
            </a:endParaRPr>
          </a:p>
          <a:p>
            <a:r>
              <a:rPr lang="kk-KZ" sz="1400" dirty="0" smtClean="0">
                <a:solidFill>
                  <a:srgbClr val="002060"/>
                </a:solidFill>
              </a:rPr>
              <a:t>Директордың ғылыми және</a:t>
            </a:r>
            <a:r>
              <a:rPr lang="en-US" sz="1400" dirty="0" smtClean="0">
                <a:solidFill>
                  <a:srgbClr val="002060"/>
                </a:solidFill>
              </a:rPr>
              <a:t>                                    </a:t>
            </a:r>
            <a:r>
              <a:rPr lang="kk-KZ" sz="1400" dirty="0" smtClean="0">
                <a:solidFill>
                  <a:srgbClr val="002060"/>
                </a:solidFill>
                <a:latin typeface="Arial" pitchFamily="34" charset="0"/>
                <a:ea typeface="Times New Roman" pitchFamily="18" charset="0"/>
                <a:cs typeface="Arial" pitchFamily="34" charset="0"/>
              </a:rPr>
              <a:t>директордың оқу ісі </a:t>
            </a:r>
            <a:r>
              <a:rPr lang="kk-KZ" sz="1400" dirty="0" smtClean="0">
                <a:solidFill>
                  <a:srgbClr val="002060"/>
                </a:solidFill>
              </a:rPr>
              <a:t>оқу – әдістемелік жұмыстары  </a:t>
            </a:r>
            <a:r>
              <a:rPr lang="en-US" sz="1400" dirty="0" smtClean="0">
                <a:solidFill>
                  <a:srgbClr val="002060"/>
                </a:solidFill>
              </a:rPr>
              <a:t>                                         </a:t>
            </a:r>
            <a:r>
              <a:rPr lang="kk-KZ" sz="1400" dirty="0" smtClean="0">
                <a:solidFill>
                  <a:srgbClr val="002060"/>
                </a:solidFill>
                <a:latin typeface="Arial" pitchFamily="34" charset="0"/>
                <a:ea typeface="Times New Roman" pitchFamily="18" charset="0"/>
                <a:cs typeface="Arial" pitchFamily="34" charset="0"/>
              </a:rPr>
              <a:t>жөніндегі </a:t>
            </a:r>
            <a:r>
              <a:rPr lang="en-US" sz="1400" dirty="0" smtClean="0">
                <a:solidFill>
                  <a:srgbClr val="002060"/>
                </a:solidFill>
              </a:rPr>
              <a:t>   </a:t>
            </a:r>
            <a:r>
              <a:rPr lang="kk-KZ" sz="1400" dirty="0" smtClean="0">
                <a:solidFill>
                  <a:srgbClr val="002060"/>
                </a:solidFill>
                <a:latin typeface="Arial" pitchFamily="34" charset="0"/>
                <a:ea typeface="Times New Roman" pitchFamily="18" charset="0"/>
                <a:cs typeface="Arial" pitchFamily="34" charset="0"/>
              </a:rPr>
              <a:t>орынбасары</a:t>
            </a:r>
            <a:r>
              <a:rPr lang="en-US" sz="1400" dirty="0" smtClean="0">
                <a:solidFill>
                  <a:srgbClr val="002060"/>
                </a:solidFill>
                <a:latin typeface="Arial" pitchFamily="34" charset="0"/>
                <a:ea typeface="Times New Roman" pitchFamily="18" charset="0"/>
                <a:cs typeface="Arial" pitchFamily="34" charset="0"/>
              </a:rPr>
              <a:t>           </a:t>
            </a:r>
            <a:r>
              <a:rPr lang="kk-KZ" sz="1400" dirty="0" smtClean="0">
                <a:solidFill>
                  <a:srgbClr val="002060"/>
                </a:solidFill>
              </a:rPr>
              <a:t>жөніндегі орынбасары</a:t>
            </a:r>
            <a:r>
              <a:rPr lang="kk-KZ" sz="1400" dirty="0" smtClean="0">
                <a:solidFill>
                  <a:srgbClr val="002060"/>
                </a:solidFill>
                <a:latin typeface="Arial" pitchFamily="34" charset="0"/>
                <a:ea typeface="Times New Roman" pitchFamily="18" charset="0"/>
                <a:cs typeface="Arial" pitchFamily="34" charset="0"/>
              </a:rPr>
              <a:t>                    </a:t>
            </a:r>
            <a:r>
              <a:rPr lang="en-US" sz="1400" dirty="0" smtClean="0">
                <a:solidFill>
                  <a:srgbClr val="002060"/>
                </a:solidFill>
                <a:latin typeface="Arial" pitchFamily="34" charset="0"/>
                <a:ea typeface="Times New Roman" pitchFamily="18" charset="0"/>
                <a:cs typeface="Arial" pitchFamily="34" charset="0"/>
              </a:rPr>
              <a:t>                 </a:t>
            </a:r>
            <a:r>
              <a:rPr lang="kk-KZ" sz="1400" dirty="0" smtClean="0">
                <a:solidFill>
                  <a:srgbClr val="002060"/>
                </a:solidFill>
                <a:latin typeface="Arial" pitchFamily="34" charset="0"/>
                <a:ea typeface="Times New Roman" pitchFamily="18" charset="0"/>
                <a:cs typeface="Arial" pitchFamily="34" charset="0"/>
              </a:rPr>
              <a:t>  </a:t>
            </a:r>
            <a:r>
              <a:rPr lang="en-US" sz="1400" dirty="0" smtClean="0">
                <a:solidFill>
                  <a:srgbClr val="002060"/>
                </a:solidFill>
                <a:latin typeface="Arial" pitchFamily="34" charset="0"/>
                <a:ea typeface="Times New Roman" pitchFamily="18" charset="0"/>
                <a:cs typeface="Arial" pitchFamily="34" charset="0"/>
              </a:rPr>
              <a:t>   </a:t>
            </a:r>
            <a:r>
              <a:rPr lang="kk-KZ" sz="1400" dirty="0" smtClean="0">
                <a:solidFill>
                  <a:srgbClr val="002060"/>
                </a:solidFill>
                <a:latin typeface="Arial" pitchFamily="34" charset="0"/>
                <a:ea typeface="Times New Roman" pitchFamily="18" charset="0"/>
                <a:cs typeface="Arial" pitchFamily="34" charset="0"/>
              </a:rPr>
              <a:t>_____________М.С.Лапиденова                                                             </a:t>
            </a:r>
            <a:r>
              <a:rPr lang="kk-KZ" sz="1400" dirty="0" smtClean="0">
                <a:solidFill>
                  <a:srgbClr val="002060"/>
                </a:solidFill>
              </a:rPr>
              <a:t>____________А.Г.Ержанова</a:t>
            </a:r>
            <a:r>
              <a:rPr lang="kk-KZ" sz="1400" dirty="0" smtClean="0">
                <a:solidFill>
                  <a:srgbClr val="002060"/>
                </a:solidFill>
                <a:latin typeface="Arial" pitchFamily="34" charset="0"/>
                <a:ea typeface="Times New Roman" pitchFamily="18" charset="0"/>
                <a:cs typeface="Arial" pitchFamily="34" charset="0"/>
              </a:rPr>
              <a:t> </a:t>
            </a:r>
            <a:r>
              <a:rPr lang="en-US" sz="1400" dirty="0" smtClean="0">
                <a:solidFill>
                  <a:srgbClr val="002060"/>
                </a:solidFill>
                <a:latin typeface="Arial" pitchFamily="34" charset="0"/>
                <a:ea typeface="Times New Roman" pitchFamily="18" charset="0"/>
                <a:cs typeface="Arial" pitchFamily="34" charset="0"/>
              </a:rPr>
              <a:t>                               </a:t>
            </a:r>
            <a:r>
              <a:rPr lang="kk-KZ" sz="1400" dirty="0" smtClean="0">
                <a:solidFill>
                  <a:srgbClr val="002060"/>
                </a:solidFill>
                <a:latin typeface="Arial" pitchFamily="34" charset="0"/>
                <a:ea typeface="Times New Roman" pitchFamily="18" charset="0"/>
                <a:cs typeface="Arial" pitchFamily="34" charset="0"/>
              </a:rPr>
              <a:t>«_____»________2017ж</a:t>
            </a:r>
            <a:endParaRPr lang="en-US" sz="1400" dirty="0" smtClean="0">
              <a:solidFill>
                <a:srgbClr val="002060"/>
              </a:solidFill>
            </a:endParaRPr>
          </a:p>
          <a:p>
            <a:r>
              <a:rPr lang="kk-KZ" sz="1400" dirty="0" smtClean="0">
                <a:solidFill>
                  <a:srgbClr val="002060"/>
                </a:solidFill>
              </a:rPr>
              <a:t>«___» ______ 2017ж.</a:t>
            </a:r>
            <a:r>
              <a:rPr lang="kk-KZ" sz="1400" b="1" dirty="0" smtClean="0">
                <a:solidFill>
                  <a:srgbClr val="002060"/>
                </a:solidFill>
                <a:latin typeface="Arial" pitchFamily="34" charset="0"/>
                <a:ea typeface="Times New Roman" pitchFamily="18" charset="0"/>
                <a:cs typeface="Arial" pitchFamily="34" charset="0"/>
              </a:rPr>
              <a:t> </a:t>
            </a:r>
            <a:r>
              <a:rPr lang="kk-KZ" sz="1400" dirty="0" smtClean="0">
                <a:solidFill>
                  <a:srgbClr val="002060"/>
                </a:solidFill>
                <a:latin typeface="Arial" pitchFamily="34" charset="0"/>
                <a:ea typeface="Times New Roman" pitchFamily="18" charset="0"/>
                <a:cs typeface="Arial" pitchFamily="34" charset="0"/>
              </a:rPr>
              <a:t>                                                                             </a:t>
            </a:r>
            <a:endParaRPr lang="ru-RU" sz="600" dirty="0" smtClean="0">
              <a:solidFill>
                <a:srgbClr val="002060"/>
              </a:solidFill>
              <a:latin typeface="Arial" pitchFamily="34" charset="0"/>
              <a:cs typeface="Arial" pitchFamily="34" charset="0"/>
            </a:endParaRPr>
          </a:p>
          <a:p>
            <a:pPr lvl="0" algn="ctr" eaLnBrk="0" fontAlgn="base" hangingPunct="0">
              <a:spcBef>
                <a:spcPct val="0"/>
              </a:spcBef>
              <a:spcAft>
                <a:spcPct val="0"/>
              </a:spcAft>
            </a:pPr>
            <a:r>
              <a:rPr lang="kk-KZ" sz="1400" dirty="0" smtClean="0">
                <a:solidFill>
                  <a:srgbClr val="002060"/>
                </a:solidFill>
                <a:latin typeface="Arial" pitchFamily="34" charset="0"/>
                <a:ea typeface="Times New Roman" pitchFamily="18" charset="0"/>
                <a:cs typeface="Arial" pitchFamily="34" charset="0"/>
              </a:rPr>
              <a:t>                                                                               </a:t>
            </a:r>
            <a:endParaRPr lang="ru-RU" sz="600" dirty="0" smtClean="0">
              <a:latin typeface="Arial" pitchFamily="34" charset="0"/>
              <a:cs typeface="Arial" pitchFamily="34" charset="0"/>
            </a:endParaRPr>
          </a:p>
          <a:p>
            <a:endParaRPr lang="ru-RU" sz="1400" dirty="0" smtClean="0"/>
          </a:p>
          <a:p>
            <a:endParaRPr lang="ru-RU" sz="1400" dirty="0" smtClean="0"/>
          </a:p>
          <a:p>
            <a:pPr algn="ctr"/>
            <a:r>
              <a:rPr kumimoji="0" lang="kk-KZ"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k-KZ" sz="36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Әдістемелік нұсқау</a:t>
            </a:r>
          </a:p>
          <a:p>
            <a:pPr marL="0" marR="0" lvl="0" indent="0" algn="ctr" defTabSz="914400" rtl="0" eaLnBrk="0" fontAlgn="base" latinLnBrk="0" hangingPunct="0">
              <a:lnSpc>
                <a:spcPct val="100000"/>
              </a:lnSpc>
              <a:spcBef>
                <a:spcPct val="0"/>
              </a:spcBef>
              <a:spcAft>
                <a:spcPct val="0"/>
              </a:spcAft>
              <a:buClrTx/>
              <a:buSzTx/>
              <a:buFontTx/>
              <a:buNone/>
              <a:tabLst/>
            </a:pPr>
            <a:endParaRPr lang="kk-KZ" b="1" i="1" dirty="0">
              <a:solidFill>
                <a:srgbClr val="FF0000"/>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1" u="none" strike="noStrike" cap="none" normalizeH="0" baseline="0" dirty="0" smtClean="0">
                <a:ln>
                  <a:noFill/>
                </a:ln>
                <a:solidFill>
                  <a:srgbClr val="FF0000"/>
                </a:solidFill>
                <a:effectLst/>
                <a:latin typeface="Arial" pitchFamily="34" charset="0"/>
                <a:cs typeface="Arial" pitchFamily="34" charset="0"/>
              </a:rPr>
              <a:t>Мамандығы: </a:t>
            </a:r>
            <a:r>
              <a:rPr kumimoji="0" lang="kk-KZ" sz="1600" b="1" i="1" u="none" strike="noStrike" cap="none" normalizeH="0" baseline="0" dirty="0" smtClean="0">
                <a:ln>
                  <a:noFill/>
                </a:ln>
                <a:solidFill>
                  <a:srgbClr val="002060"/>
                </a:solidFill>
                <a:effectLst/>
                <a:latin typeface="Arial" pitchFamily="34" charset="0"/>
                <a:cs typeface="Arial" pitchFamily="34" charset="0"/>
              </a:rPr>
              <a:t>1401000-Ғимараттар мен құрылымдарды салу және пайдалану</a:t>
            </a:r>
          </a:p>
          <a:p>
            <a:pPr marL="0" marR="0" lvl="0" indent="0" algn="ctr" defTabSz="914400" rtl="0" eaLnBrk="0" fontAlgn="base" latinLnBrk="0" hangingPunct="0">
              <a:lnSpc>
                <a:spcPct val="100000"/>
              </a:lnSpc>
              <a:spcBef>
                <a:spcPct val="0"/>
              </a:spcBef>
              <a:spcAft>
                <a:spcPct val="0"/>
              </a:spcAft>
              <a:buClrTx/>
              <a:buSzTx/>
              <a:buFontTx/>
              <a:buNone/>
              <a:tabLst/>
            </a:pPr>
            <a:endParaRPr lang="kk-KZ" sz="1600" b="1" i="1" dirty="0">
              <a:solidFill>
                <a:schemeClr val="tx1">
                  <a:lumMod val="95000"/>
                  <a:lumOff val="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1" u="none" strike="noStrike" cap="none" normalizeH="0" baseline="0" dirty="0" smtClean="0">
                <a:ln>
                  <a:noFill/>
                </a:ln>
                <a:solidFill>
                  <a:srgbClr val="FF0000"/>
                </a:solidFill>
                <a:effectLst/>
                <a:latin typeface="Arial" pitchFamily="34" charset="0"/>
                <a:cs typeface="Arial" pitchFamily="34" charset="0"/>
              </a:rPr>
              <a:t>Пәні: </a:t>
            </a:r>
            <a:r>
              <a:rPr kumimoji="0" lang="kk-KZ" sz="1600" b="1" i="1" u="none" strike="noStrike" cap="none" normalizeH="0" baseline="0" dirty="0" smtClean="0">
                <a:ln>
                  <a:noFill/>
                </a:ln>
                <a:solidFill>
                  <a:srgbClr val="002060"/>
                </a:solidFill>
                <a:effectLst/>
                <a:latin typeface="Arial" pitchFamily="34" charset="0"/>
                <a:cs typeface="Arial" pitchFamily="34" charset="0"/>
              </a:rPr>
              <a:t>“Үйлер</a:t>
            </a:r>
            <a:r>
              <a:rPr kumimoji="0" lang="kk-KZ" sz="1600" b="1" i="1" u="none" strike="noStrike" cap="none" normalizeH="0" dirty="0" smtClean="0">
                <a:ln>
                  <a:noFill/>
                </a:ln>
                <a:solidFill>
                  <a:srgbClr val="002060"/>
                </a:solidFill>
                <a:effectLst/>
                <a:latin typeface="Arial" pitchFamily="34" charset="0"/>
                <a:cs typeface="Arial" pitchFamily="34" charset="0"/>
              </a:rPr>
              <a:t> мен ғимараттар құрылымдары</a:t>
            </a:r>
            <a:r>
              <a:rPr kumimoji="0" lang="kk-KZ" sz="1600" b="1" i="1" u="none" strike="noStrike" cap="none" normalizeH="0" baseline="0" dirty="0" smtClean="0">
                <a:ln>
                  <a:noFill/>
                </a:ln>
                <a:solidFill>
                  <a:srgbClr val="002060"/>
                </a:solidFill>
                <a:effectLst/>
                <a:latin typeface="Arial" pitchFamily="34" charset="0"/>
                <a:cs typeface="Arial" pitchFamily="34" charset="0"/>
              </a:rPr>
              <a:t>” және “Құрылыс құрылымдарын есептеу негіздері”</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Тақырыбы</a:t>
            </a:r>
            <a:r>
              <a:rPr kumimoji="0" lang="kk-KZ" sz="16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kk-KZ"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lang="kk-KZ" sz="1600" b="1" dirty="0" smtClean="0">
                <a:solidFill>
                  <a:srgbClr val="002060"/>
                </a:solidFill>
                <a:latin typeface="Arial" pitchFamily="34" charset="0"/>
                <a:ea typeface="Times New Roman" pitchFamily="18" charset="0"/>
                <a:cs typeface="Arial" pitchFamily="34" charset="0"/>
              </a:rPr>
              <a:t>Өндірістік едендер. Оларға қойылатын талаптар</a:t>
            </a:r>
            <a:r>
              <a:rPr kumimoji="0" lang="kk-KZ"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solidFill>
                <a:srgbClr val="00206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solidFill>
                <a:srgbClr val="00206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solidFill>
                <a:srgbClr val="00206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solidFill>
                <a:srgbClr val="00206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solidFill>
                <a:srgbClr val="00206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solidFill>
                <a:srgbClr val="00206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1400" b="1" dirty="0">
              <a:solidFill>
                <a:srgbClr val="00206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Атырау-2017 жыл</a:t>
            </a:r>
            <a:r>
              <a:rPr kumimoji="0" lang="kk-KZ"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604" y="500034"/>
          <a:ext cx="6072230" cy="7781544"/>
        </p:xfrm>
        <a:graphic>
          <a:graphicData uri="http://schemas.openxmlformats.org/drawingml/2006/table">
            <a:tbl>
              <a:tblPr/>
              <a:tblGrid>
                <a:gridCol w="1313760"/>
                <a:gridCol w="383133"/>
                <a:gridCol w="2187667"/>
                <a:gridCol w="1039046"/>
                <a:gridCol w="1148624"/>
              </a:tblGrid>
              <a:tr h="2830551">
                <a:tc>
                  <a:txBody>
                    <a:bodyPr/>
                    <a:lstStyle/>
                    <a:p>
                      <a:pPr algn="ctr">
                        <a:lnSpc>
                          <a:spcPct val="115000"/>
                        </a:lnSpc>
                        <a:spcAft>
                          <a:spcPts val="0"/>
                        </a:spcAft>
                        <a:tabLst>
                          <a:tab pos="201930" algn="l"/>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tabLst>
                          <a:tab pos="201930" algn="l"/>
                          <a:tab pos="600075" algn="l"/>
                        </a:tabLst>
                      </a:pPr>
                      <a:r>
                        <a:rPr lang="kk-KZ" sz="1200" dirty="0">
                          <a:latin typeface="Times New Roman" pitchFamily="18" charset="0"/>
                          <a:ea typeface="Times New Roman"/>
                          <a:cs typeface="Times New Roman" pitchFamily="18" charset="0"/>
                        </a:rPr>
                        <a:t>4.Білім алушылардың жаңа материалды түсініп және белсенді игеру дайындық кезеңі</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b="1" i="1" dirty="0">
                          <a:latin typeface="Times New Roman" pitchFamily="18" charset="0"/>
                          <a:ea typeface="Times New Roman"/>
                          <a:cs typeface="Times New Roman" pitchFamily="18" charset="0"/>
                        </a:rPr>
                        <a:t>7</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pitchFamily="18" charset="0"/>
                          <a:ea typeface="Times New Roman"/>
                          <a:cs typeface="Times New Roman" pitchFamily="18" charset="0"/>
                        </a:rPr>
                        <a:t>1. </a:t>
                      </a:r>
                      <a:r>
                        <a:rPr lang="kk-KZ" sz="1200" dirty="0">
                          <a:latin typeface="Times New Roman" pitchFamily="18" charset="0"/>
                          <a:ea typeface="Times New Roman"/>
                          <a:cs typeface="Times New Roman" pitchFamily="18" charset="0"/>
                        </a:rPr>
                        <a:t>Жаңа сабаққа, дайындық кезеңі </a:t>
                      </a:r>
                      <a:r>
                        <a:rPr lang="kk-KZ" sz="1200" b="1" dirty="0">
                          <a:latin typeface="Times New Roman" pitchFamily="18" charset="0"/>
                          <a:ea typeface="Times New Roman"/>
                          <a:cs typeface="Times New Roman" pitchFamily="18" charset="0"/>
                        </a:rPr>
                        <a:t>«Дейін-кейін»</a:t>
                      </a:r>
                      <a:r>
                        <a:rPr lang="kk-KZ" sz="1200" dirty="0">
                          <a:latin typeface="Times New Roman" pitchFamily="18" charset="0"/>
                          <a:ea typeface="Times New Roman"/>
                          <a:cs typeface="Times New Roman" pitchFamily="18" charset="0"/>
                        </a:rPr>
                        <a:t> стратегиясы.  </a:t>
                      </a:r>
                      <a:r>
                        <a:rPr lang="kk-KZ" sz="1200" b="1" dirty="0">
                          <a:latin typeface="Times New Roman" pitchFamily="18" charset="0"/>
                          <a:ea typeface="Times New Roman"/>
                          <a:cs typeface="Times New Roman" pitchFamily="18" charset="0"/>
                        </a:rPr>
                        <a:t>«Дейін»</a:t>
                      </a:r>
                      <a:r>
                        <a:rPr lang="kk-KZ" sz="1200" dirty="0">
                          <a:latin typeface="Times New Roman" pitchFamily="18" charset="0"/>
                          <a:ea typeface="Times New Roman"/>
                          <a:cs typeface="Times New Roman" pitchFamily="18" charset="0"/>
                        </a:rPr>
                        <a:t> бағанасын  білім деңгейіне қарай толтыру.</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b="1" dirty="0">
                          <a:latin typeface="Times New Roman" pitchFamily="18" charset="0"/>
                          <a:ea typeface="Times New Roman"/>
                          <a:cs typeface="Times New Roman" pitchFamily="18" charset="0"/>
                        </a:rPr>
                        <a:t>2. «Фильм дидактикасы». Видеоны </a:t>
                      </a:r>
                      <a:r>
                        <a:rPr lang="kk-KZ" sz="1200" dirty="0">
                          <a:latin typeface="Times New Roman" pitchFamily="18" charset="0"/>
                          <a:ea typeface="Times New Roman"/>
                          <a:cs typeface="Times New Roman" pitchFamily="18" charset="0"/>
                        </a:rPr>
                        <a:t>тыңдату не көрсету арқылы нені тыңдадың, не көрдіңіздер, сендерге қандай ой салды? деген сұрақтар арқылы тақырыпқа көшу</a:t>
                      </a:r>
                      <a:r>
                        <a:rPr lang="kk-KZ" sz="1200" b="1" dirty="0">
                          <a:latin typeface="Times New Roman" pitchFamily="18" charset="0"/>
                          <a:ea typeface="Times New Roman"/>
                          <a:cs typeface="Times New Roman" pitchFamily="18" charset="0"/>
                        </a:rPr>
                        <a:t> </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1.Жаңа тақырыпты дәптерге жазу. «Дейін» стратегиясы орындау бағанаға жазу</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2. «Еден түрлері» бойынша  бейне роликті қарау </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Постер жазу, қорғау</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kk-KZ" sz="1200" dirty="0">
                          <a:latin typeface="Times New Roman" pitchFamily="18" charset="0"/>
                          <a:ea typeface="Calibri"/>
                          <a:cs typeface="Times New Roman" pitchFamily="18" charset="0"/>
                        </a:rPr>
                        <a:t>Слайдтар</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«Еден түрлері» бейне ролик</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249">
                <a:tc>
                  <a:txBody>
                    <a:bodyPr/>
                    <a:lstStyle/>
                    <a:p>
                      <a:pPr algn="ctr">
                        <a:lnSpc>
                          <a:spcPct val="115000"/>
                        </a:lnSpc>
                        <a:spcAft>
                          <a:spcPts val="0"/>
                        </a:spcAft>
                        <a:tabLst>
                          <a:tab pos="201930" algn="l"/>
                          <a:tab pos="600075" algn="l"/>
                        </a:tabLst>
                      </a:pPr>
                      <a:r>
                        <a:rPr lang="kk-KZ" sz="1200">
                          <a:latin typeface="Times New Roman" pitchFamily="18" charset="0"/>
                          <a:ea typeface="Times New Roman"/>
                          <a:cs typeface="Times New Roman" pitchFamily="18" charset="0"/>
                        </a:rPr>
                        <a:t>5.Жаңа білімді қабылдау кезеңі</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b="1" i="1" dirty="0">
                          <a:latin typeface="Times New Roman" pitchFamily="18" charset="0"/>
                          <a:ea typeface="Times New Roman"/>
                          <a:cs typeface="Times New Roman" pitchFamily="18" charset="0"/>
                        </a:rPr>
                        <a:t>35</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rgbClr val="000000"/>
                          </a:solidFill>
                          <a:latin typeface="Times New Roman" pitchFamily="18" charset="0"/>
                          <a:ea typeface="Times New Roman"/>
                          <a:cs typeface="Times New Roman" pitchFamily="18" charset="0"/>
                        </a:rPr>
                        <a:t>Жаңа тақырыпты  түсіндіру.</a:t>
                      </a:r>
                      <a:endParaRPr lang="ru-RU" sz="12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kk-KZ" sz="1200">
                          <a:solidFill>
                            <a:srgbClr val="000000"/>
                          </a:solidFill>
                          <a:latin typeface="Times New Roman" pitchFamily="18" charset="0"/>
                          <a:ea typeface="Times New Roman"/>
                          <a:cs typeface="Times New Roman" pitchFamily="18" charset="0"/>
                        </a:rPr>
                        <a:t>Жоспары:</a:t>
                      </a:r>
                      <a:endParaRPr lang="ru-RU" sz="12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kk-KZ" sz="1200">
                          <a:latin typeface="Times New Roman" pitchFamily="18" charset="0"/>
                          <a:ea typeface="Times New Roman"/>
                          <a:cs typeface="Times New Roman" pitchFamily="18" charset="0"/>
                        </a:rPr>
                        <a:t>1.Едендер. Өнеркәсіптік ғимараттар едендеріне қойылатын талаптар .</a:t>
                      </a:r>
                      <a:endParaRPr lang="ru-RU" sz="1200">
                        <a:latin typeface="Times New Roman" pitchFamily="18" charset="0"/>
                        <a:ea typeface="Times New Roman"/>
                        <a:cs typeface="Times New Roman" pitchFamily="18" charset="0"/>
                      </a:endParaRPr>
                    </a:p>
                    <a:p>
                      <a:pPr algn="ctr">
                        <a:lnSpc>
                          <a:spcPct val="115000"/>
                        </a:lnSpc>
                        <a:spcAft>
                          <a:spcPts val="0"/>
                        </a:spcAft>
                      </a:pPr>
                      <a:r>
                        <a:rPr lang="kk-KZ" sz="1200">
                          <a:latin typeface="Times New Roman" pitchFamily="18" charset="0"/>
                          <a:ea typeface="Times New Roman"/>
                          <a:cs typeface="Times New Roman" pitchFamily="18" charset="0"/>
                        </a:rPr>
                        <a:t>2. Әр түрлі едендердің құрылымдары және оларды пайдалану қасиеттері.</a:t>
                      </a:r>
                      <a:endParaRPr lang="ru-RU" sz="1200">
                        <a:latin typeface="Times New Roman" pitchFamily="18" charset="0"/>
                        <a:ea typeface="Times New Roman"/>
                        <a:cs typeface="Times New Roman" pitchFamily="18" charset="0"/>
                      </a:endParaRPr>
                    </a:p>
                    <a:p>
                      <a:pPr algn="ctr">
                        <a:lnSpc>
                          <a:spcPct val="115000"/>
                        </a:lnSpc>
                        <a:spcAft>
                          <a:spcPts val="0"/>
                        </a:spcAft>
                      </a:pPr>
                      <a:r>
                        <a:rPr lang="kk-KZ" sz="1200">
                          <a:latin typeface="Times New Roman" pitchFamily="18" charset="0"/>
                          <a:ea typeface="Times New Roman"/>
                          <a:cs typeface="Times New Roman" pitchFamily="18" charset="0"/>
                        </a:rPr>
                        <a:t>3. Оралмалы және түйірлі материалдардан жасалған едендер.</a:t>
                      </a:r>
                      <a:endParaRPr lang="ru-RU" sz="1200">
                        <a:latin typeface="Times New Roman" pitchFamily="18" charset="0"/>
                        <a:ea typeface="Times New Roman"/>
                        <a:cs typeface="Times New Roman" pitchFamily="18" charset="0"/>
                      </a:endParaRPr>
                    </a:p>
                    <a:p>
                      <a:pPr algn="ctr">
                        <a:lnSpc>
                          <a:spcPct val="115000"/>
                        </a:lnSpc>
                        <a:spcAft>
                          <a:spcPts val="0"/>
                        </a:spcAft>
                      </a:pPr>
                      <a:r>
                        <a:rPr lang="kk-KZ" sz="1200">
                          <a:latin typeface="Times New Roman" pitchFamily="18" charset="0"/>
                          <a:ea typeface="Times New Roman"/>
                          <a:cs typeface="Times New Roman" pitchFamily="18" charset="0"/>
                        </a:rPr>
                        <a:t>4. Құрылыс құрылымдарын есептеу пәні бойынша есептер шығару, тапсырма орындау</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pPr>
                      <a:r>
                        <a:rPr lang="kk-KZ" sz="1200" dirty="0">
                          <a:latin typeface="Times New Roman" pitchFamily="18" charset="0"/>
                          <a:ea typeface="Times New Roman"/>
                          <a:cs typeface="Times New Roman" pitchFamily="18" charset="0"/>
                        </a:rPr>
                        <a:t>Жаңа сабақты меңгеру, қабылдау.</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dirty="0">
                          <a:latin typeface="Times New Roman" pitchFamily="18" charset="0"/>
                          <a:ea typeface="Times New Roman"/>
                          <a:cs typeface="Times New Roman" pitchFamily="18" charset="0"/>
                        </a:rPr>
                        <a:t>Арнайы пән оқытушысы Макашева Ақзат Мұратқызы құрылыс құрылымдарын есептеу негіздері пәні бойынша байланыстырады.</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kk-KZ" sz="1200" dirty="0">
                        <a:latin typeface="Times New Roman" pitchFamily="18" charset="0"/>
                        <a:ea typeface="Calibri"/>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Calibri"/>
                          <a:cs typeface="Times New Roman" pitchFamily="18" charset="0"/>
                        </a:rPr>
                        <a:t>Жаңа тақырып бойынша слайдтар </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«Еден туралы» плакатпен жұмыс</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Тақтамен жұмыс түсіндіру кезі</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7110">
                <a:tc>
                  <a:txBody>
                    <a:bodyPr/>
                    <a:lstStyle/>
                    <a:p>
                      <a:pPr algn="ctr">
                        <a:lnSpc>
                          <a:spcPct val="115000"/>
                        </a:lnSpc>
                        <a:spcAft>
                          <a:spcPts val="0"/>
                        </a:spcAft>
                        <a:tabLst>
                          <a:tab pos="201930" algn="l"/>
                          <a:tab pos="600075" algn="l"/>
                        </a:tabLst>
                      </a:pPr>
                      <a:r>
                        <a:rPr lang="kk-KZ" sz="1200">
                          <a:latin typeface="Times New Roman" pitchFamily="18" charset="0"/>
                          <a:ea typeface="Times New Roman"/>
                          <a:cs typeface="Times New Roman" pitchFamily="18" charset="0"/>
                        </a:rPr>
                        <a:t>6.Жаңа материалды білім алушының түсінуін тексеру кезеңі</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a:latin typeface="Times New Roman" pitchFamily="18" charset="0"/>
                        <a:ea typeface="Times New Roman"/>
                        <a:cs typeface="Times New Roman" pitchFamily="18" charset="0"/>
                      </a:endParaRPr>
                    </a:p>
                    <a:p>
                      <a:pPr>
                        <a:lnSpc>
                          <a:spcPct val="115000"/>
                        </a:lnSpc>
                        <a:spcAft>
                          <a:spcPts val="0"/>
                        </a:spcAft>
                        <a:tabLst>
                          <a:tab pos="600075" algn="l"/>
                        </a:tabLst>
                      </a:pPr>
                      <a:r>
                        <a:rPr lang="kk-KZ" sz="1200" b="1" i="1">
                          <a:latin typeface="Times New Roman" pitchFamily="18" charset="0"/>
                          <a:ea typeface="Times New Roman"/>
                          <a:cs typeface="Times New Roman" pitchFamily="18" charset="0"/>
                        </a:rPr>
                        <a:t>   10</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pitchFamily="18" charset="0"/>
                          <a:ea typeface="Times New Roman"/>
                          <a:cs typeface="Times New Roman" pitchFamily="18" charset="0"/>
                        </a:rPr>
                        <a:t>3. «Сұхбат»</a:t>
                      </a:r>
                      <a:r>
                        <a:rPr lang="kk-KZ" sz="1200">
                          <a:latin typeface="Times New Roman" pitchFamily="18" charset="0"/>
                          <a:ea typeface="Times New Roman"/>
                          <a:cs typeface="Times New Roman" pitchFamily="18" charset="0"/>
                        </a:rPr>
                        <a:t> стратегиясы. Алдын ала еден туралы мағлұмат жинай жүріңіздер, сол туралы ақпартпен бөліседі.</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kk-KZ" sz="1200">
                          <a:latin typeface="Times New Roman" pitchFamily="18" charset="0"/>
                          <a:ea typeface="Times New Roman"/>
                          <a:cs typeface="Times New Roman" pitchFamily="18" charset="0"/>
                        </a:rPr>
                        <a:t>1. Еденнің түрлері бойнша жинаған материалдарын қорғау.</a:t>
                      </a:r>
                      <a:endParaRPr lang="ru-RU" sz="120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a:latin typeface="Times New Roman" pitchFamily="18" charset="0"/>
                          <a:ea typeface="Times New Roman"/>
                          <a:cs typeface="Times New Roman" pitchFamily="18" charset="0"/>
                        </a:rPr>
                        <a:t>2. </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pitchFamily="18" charset="0"/>
                          <a:ea typeface="Calibri"/>
                          <a:cs typeface="Times New Roman" pitchFamily="18" charset="0"/>
                        </a:rPr>
                        <a:t>Слайд №</a:t>
                      </a:r>
                      <a:endParaRPr lang="ru-RU" sz="1200" dirty="0">
                        <a:latin typeface="Times New Roman" pitchFamily="18" charset="0"/>
                        <a:ea typeface="Times New Roman"/>
                        <a:cs typeface="Times New Roman" pitchFamily="18" charset="0"/>
                      </a:endParaRPr>
                    </a:p>
                    <a:p>
                      <a:pPr>
                        <a:lnSpc>
                          <a:spcPct val="115000"/>
                        </a:lnSpc>
                        <a:spcAft>
                          <a:spcPts val="0"/>
                        </a:spcAft>
                        <a:tabLst>
                          <a:tab pos="308610" algn="l"/>
                        </a:tabLst>
                      </a:pPr>
                      <a:r>
                        <a:rPr lang="kk-KZ" sz="1200" dirty="0">
                          <a:latin typeface="Times New Roman" pitchFamily="18" charset="0"/>
                          <a:ea typeface="Times New Roman"/>
                          <a:cs typeface="Times New Roman" pitchFamily="18" charset="0"/>
                        </a:rPr>
                        <a:t>	 </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7166" y="3643306"/>
          <a:ext cx="6286544" cy="4837176"/>
        </p:xfrm>
        <a:graphic>
          <a:graphicData uri="http://schemas.openxmlformats.org/drawingml/2006/table">
            <a:tbl>
              <a:tblPr/>
              <a:tblGrid>
                <a:gridCol w="1360128"/>
                <a:gridCol w="396655"/>
                <a:gridCol w="2264879"/>
                <a:gridCol w="1075718"/>
                <a:gridCol w="1189164"/>
              </a:tblGrid>
              <a:tr h="3643338">
                <a:tc>
                  <a:txBody>
                    <a:bodyPr/>
                    <a:lstStyle/>
                    <a:p>
                      <a:pPr algn="ct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8.Білім алушыларды үй жұмысы туралы ақпараттандыру, оларды орындау бойынша нұсқаулық кезеңі</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b="1" i="1" dirty="0">
                          <a:latin typeface="Times New Roman" pitchFamily="18" charset="0"/>
                          <a:ea typeface="Times New Roman"/>
                          <a:cs typeface="Times New Roman" pitchFamily="18" charset="0"/>
                        </a:rPr>
                        <a:t>2</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200" dirty="0">
                        <a:latin typeface="Times New Roman" pitchFamily="18" charset="0"/>
                        <a:ea typeface="Times New Roman"/>
                        <a:cs typeface="Times New Roman" pitchFamily="18" charset="0"/>
                      </a:endParaRPr>
                    </a:p>
                    <a:p>
                      <a:pPr marL="20955" indent="44450" algn="ctr">
                        <a:lnSpc>
                          <a:spcPct val="115000"/>
                        </a:lnSpc>
                        <a:spcAft>
                          <a:spcPts val="0"/>
                        </a:spcAft>
                      </a:pPr>
                      <a:r>
                        <a:rPr lang="kk-KZ" sz="1200" dirty="0">
                          <a:latin typeface="Times New Roman" pitchFamily="18" charset="0"/>
                          <a:ea typeface="Times New Roman"/>
                          <a:cs typeface="Times New Roman" pitchFamily="18" charset="0"/>
                        </a:rPr>
                        <a:t>Едендердің түрлері оларға қойылатын  талаптар туралы ақпаратты қазіргі кездегі еденнің түрлерімен толықтыру. </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Үй тапсырмасын алу</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pitchFamily="18" charset="0"/>
                          <a:ea typeface="Times New Roman"/>
                          <a:cs typeface="Times New Roman" pitchFamily="18" charset="0"/>
                        </a:rPr>
                        <a:t>Негізгі оқулық:</a:t>
                      </a:r>
                      <a:r>
                        <a:rPr lang="kk-KZ" sz="1200" dirty="0">
                          <a:latin typeface="Times New Roman" pitchFamily="18" charset="0"/>
                          <a:ea typeface="Times New Roman"/>
                          <a:cs typeface="Times New Roman" pitchFamily="18" charset="0"/>
                        </a:rPr>
                        <a:t> 1.Н.Разақов «Ғимараттар мен имараттардың  құрылымдары»  336-344 беттер.  Астана 2010. </a:t>
                      </a:r>
                      <a:r>
                        <a:rPr lang="kk-KZ" sz="1200" b="1" dirty="0">
                          <a:latin typeface="Times New Roman" pitchFamily="18" charset="0"/>
                          <a:ea typeface="Times New Roman"/>
                          <a:cs typeface="Times New Roman" pitchFamily="18" charset="0"/>
                        </a:rPr>
                        <a:t>Қосымша оқулық:         </a:t>
                      </a:r>
                      <a:r>
                        <a:rPr lang="kk-KZ" sz="1200" dirty="0">
                          <a:latin typeface="Times New Roman" pitchFamily="18" charset="0"/>
                          <a:ea typeface="Times New Roman"/>
                          <a:cs typeface="Times New Roman" pitchFamily="18" charset="0"/>
                        </a:rPr>
                        <a:t>1. Е.Зиновьева «Конструкций зданий и сооружений».  137бет</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3.Құрылыс конструкициялары Ю., Дуамбеков М., Хуснутди-нов Р Астана 2011ж.6-9 бет.</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762">
                <a:tc>
                  <a:txBody>
                    <a:bodyPr/>
                    <a:lstStyle/>
                    <a:p>
                      <a:pPr algn="ctr">
                        <a:lnSpc>
                          <a:spcPct val="115000"/>
                        </a:lnSpc>
                        <a:spcAft>
                          <a:spcPts val="0"/>
                        </a:spcAft>
                        <a:tabLst>
                          <a:tab pos="201930" algn="l"/>
                          <a:tab pos="600075" algn="l"/>
                        </a:tabLst>
                      </a:pPr>
                      <a:endParaRPr lang="kk-KZ" sz="1200">
                        <a:latin typeface="Times New Roman" pitchFamily="18" charset="0"/>
                        <a:ea typeface="Times New Roman"/>
                        <a:cs typeface="Times New Roman" pitchFamily="18" charset="0"/>
                      </a:endParaRPr>
                    </a:p>
                    <a:p>
                      <a:pPr algn="ctr">
                        <a:lnSpc>
                          <a:spcPct val="115000"/>
                        </a:lnSpc>
                        <a:spcAft>
                          <a:spcPts val="0"/>
                        </a:spcAft>
                        <a:tabLst>
                          <a:tab pos="201930" algn="l"/>
                          <a:tab pos="600075" algn="l"/>
                        </a:tabLst>
                      </a:pPr>
                      <a:r>
                        <a:rPr lang="kk-KZ" sz="1200">
                          <a:latin typeface="Times New Roman" pitchFamily="18" charset="0"/>
                          <a:ea typeface="Times New Roman"/>
                          <a:cs typeface="Times New Roman" pitchFamily="18" charset="0"/>
                        </a:rPr>
                        <a:t>9.Сабақты  қорытындылау</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b="1" i="1">
                          <a:latin typeface="Times New Roman" pitchFamily="18" charset="0"/>
                          <a:ea typeface="Times New Roman"/>
                          <a:cs typeface="Times New Roman" pitchFamily="18" charset="0"/>
                        </a:rPr>
                        <a:t>3</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Студенттердің жетістігін бағалау парақшасымен бағалау және болашаққа жетістікті белгілеу</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600075" algn="l"/>
                        </a:tabLst>
                      </a:pPr>
                      <a:r>
                        <a:rPr lang="kk-KZ" sz="1200">
                          <a:latin typeface="Times New Roman" pitchFamily="18" charset="0"/>
                          <a:ea typeface="Times New Roman"/>
                          <a:cs typeface="Times New Roman" pitchFamily="18" charset="0"/>
                        </a:rPr>
                        <a:t>Бағалау қортындысын тыңдау</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600075" algn="l"/>
                        </a:tabLst>
                      </a:pPr>
                      <a:r>
                        <a:rPr lang="kk-KZ" sz="1200" dirty="0">
                          <a:latin typeface="Times New Roman" pitchFamily="18" charset="0"/>
                          <a:ea typeface="Times New Roman"/>
                          <a:cs typeface="Times New Roman" pitchFamily="18" charset="0"/>
                        </a:rPr>
                        <a:t>Алған бағаларын журналға қою</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357166" y="285720"/>
          <a:ext cx="6286544" cy="3364992"/>
        </p:xfrm>
        <a:graphic>
          <a:graphicData uri="http://schemas.openxmlformats.org/drawingml/2006/table">
            <a:tbl>
              <a:tblPr/>
              <a:tblGrid>
                <a:gridCol w="1360128"/>
                <a:gridCol w="396655"/>
                <a:gridCol w="2264879"/>
                <a:gridCol w="1075718"/>
                <a:gridCol w="1189164"/>
              </a:tblGrid>
              <a:tr h="2371265">
                <a:tc>
                  <a:txBody>
                    <a:bodyPr/>
                    <a:lstStyle/>
                    <a:p>
                      <a:pPr algn="ctr">
                        <a:lnSpc>
                          <a:spcPct val="115000"/>
                        </a:lnSpc>
                        <a:spcAft>
                          <a:spcPts val="0"/>
                        </a:spcAft>
                        <a:tabLst>
                          <a:tab pos="201930" algn="l"/>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tabLst>
                          <a:tab pos="201930" algn="l"/>
                          <a:tab pos="600075" algn="l"/>
                        </a:tabLst>
                      </a:pPr>
                      <a:r>
                        <a:rPr lang="kk-KZ" sz="1200" dirty="0">
                          <a:latin typeface="Times New Roman" pitchFamily="18" charset="0"/>
                          <a:ea typeface="Times New Roman"/>
                          <a:cs typeface="Times New Roman" pitchFamily="18" charset="0"/>
                        </a:rPr>
                        <a:t>7. Жаңа материалды бекіту кезеңі</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p>
                      <a:pPr>
                        <a:lnSpc>
                          <a:spcPct val="115000"/>
                        </a:lnSpc>
                        <a:spcAft>
                          <a:spcPts val="0"/>
                        </a:spcAft>
                        <a:tabLst>
                          <a:tab pos="600075" algn="l"/>
                        </a:tabLst>
                      </a:pPr>
                      <a:r>
                        <a:rPr lang="kk-KZ" sz="1200" b="1" i="1" dirty="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pitchFamily="18" charset="0"/>
                          <a:ea typeface="Times New Roman"/>
                          <a:cs typeface="Times New Roman" pitchFamily="18" charset="0"/>
                        </a:rPr>
                        <a:t>1</a:t>
                      </a:r>
                      <a:r>
                        <a:rPr lang="kk-KZ" sz="1200" dirty="0">
                          <a:latin typeface="Times New Roman" pitchFamily="18" charset="0"/>
                          <a:ea typeface="Times New Roman"/>
                          <a:cs typeface="Times New Roman" pitchFamily="18" charset="0"/>
                        </a:rPr>
                        <a:t>.</a:t>
                      </a:r>
                      <a:r>
                        <a:rPr lang="kk-KZ" sz="1200" b="1" dirty="0">
                          <a:latin typeface="Times New Roman" pitchFamily="18" charset="0"/>
                          <a:ea typeface="Times New Roman"/>
                          <a:cs typeface="Times New Roman" pitchFamily="18" charset="0"/>
                        </a:rPr>
                        <a:t> Практикалық жұмыс </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dirty="0">
                          <a:latin typeface="Times New Roman" pitchFamily="18" charset="0"/>
                          <a:ea typeface="Times New Roman"/>
                          <a:cs typeface="Times New Roman" pitchFamily="18" charset="0"/>
                        </a:rPr>
                        <a:t>1. Линолеум төсеу</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dirty="0">
                          <a:latin typeface="Times New Roman" pitchFamily="18" charset="0"/>
                          <a:ea typeface="Times New Roman"/>
                          <a:cs typeface="Times New Roman" pitchFamily="18" charset="0"/>
                        </a:rPr>
                        <a:t>2. Ағаштан еден құрастыру</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dirty="0">
                          <a:latin typeface="Times New Roman" pitchFamily="18" charset="0"/>
                          <a:ea typeface="Times New Roman"/>
                          <a:cs typeface="Times New Roman" pitchFamily="18" charset="0"/>
                        </a:rPr>
                        <a:t>3. Кафельмен жұмыс</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dirty="0">
                          <a:latin typeface="Times New Roman" pitchFamily="18" charset="0"/>
                          <a:ea typeface="Times New Roman"/>
                          <a:cs typeface="Times New Roman" pitchFamily="18" charset="0"/>
                        </a:rPr>
                        <a:t>4. Ламинат төсеу</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b="1" dirty="0">
                          <a:latin typeface="Times New Roman" pitchFamily="18" charset="0"/>
                          <a:ea typeface="Times New Roman"/>
                          <a:cs typeface="Times New Roman" pitchFamily="18" charset="0"/>
                        </a:rPr>
                        <a:t>2. «Қосу-алу-қызықты» </a:t>
                      </a:r>
                      <a:r>
                        <a:rPr lang="kk-KZ" sz="1200" dirty="0">
                          <a:latin typeface="Times New Roman" pitchFamily="18" charset="0"/>
                          <a:ea typeface="Times New Roman"/>
                          <a:cs typeface="Times New Roman" pitchFamily="18" charset="0"/>
                        </a:rPr>
                        <a:t>стратегиясы. </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dirty="0">
                          <a:latin typeface="Times New Roman" pitchFamily="18" charset="0"/>
                          <a:ea typeface="Times New Roman"/>
                          <a:cs typeface="Times New Roman" pitchFamily="18" charset="0"/>
                        </a:rPr>
                        <a:t> </a:t>
                      </a:r>
                      <a:r>
                        <a:rPr lang="kk-KZ" sz="1200" b="1" dirty="0">
                          <a:latin typeface="Times New Roman" pitchFamily="18" charset="0"/>
                          <a:ea typeface="Times New Roman"/>
                          <a:cs typeface="Times New Roman" pitchFamily="18" charset="0"/>
                        </a:rPr>
                        <a:t>3. «Айналмалы бекеттер» стратегиясы. </a:t>
                      </a:r>
                      <a:r>
                        <a:rPr lang="kk-KZ" sz="1200" dirty="0">
                          <a:latin typeface="Times New Roman" pitchFamily="18" charset="0"/>
                          <a:ea typeface="Times New Roman"/>
                          <a:cs typeface="Times New Roman" pitchFamily="18" charset="0"/>
                        </a:rPr>
                        <a:t> Студенттердің білімдерін бір-бірінің көмегімен толығады, яғни студенттер бір-бірін жетістіріп өтеді. </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1. Практикалық жұмысты қауіпсіздік ережесін сақтай отырып орындау</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2. Едендер бойынша «Қосу-алу-қызықты» кестесін толтыру</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3. Екі пән бойынша түсініктерін жеткізу</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1. А3 сызба қағазына бүгінгі сабақ жоспары бойынша алып қосарларын  стикер арқылы жеткізу.</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Times New Roman"/>
                          <a:cs typeface="Times New Roman" pitchFamily="18" charset="0"/>
                        </a:rPr>
                        <a:t>2. Едендердің түрлері оларға қойылатын  талаптарды және есептеу жолдары</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285984"/>
            <a:ext cx="6858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tab pos="600075" algn="l"/>
              </a:tabLst>
            </a:pP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І.Ұйымдастыру кезеңі .</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r>
              <a:rPr lang="kk-KZ" sz="1200" dirty="0" smtClean="0">
                <a:latin typeface="Times New Roman" pitchFamily="18" charset="0"/>
                <a:cs typeface="Times New Roman" pitchFamily="18" charset="0"/>
              </a:rPr>
              <a:t>1.Студенттермен амандасу, журнал бойынша  сабаққа дайындығын тексеру.</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 </a:t>
            </a:r>
            <a:r>
              <a:rPr lang="kk-KZ" sz="1200" b="1" dirty="0" smtClean="0">
                <a:latin typeface="Times New Roman" pitchFamily="18" charset="0"/>
                <a:cs typeface="Times New Roman" pitchFamily="18" charset="0"/>
              </a:rPr>
              <a:t>«Мен кіммін»</a:t>
            </a:r>
            <a:r>
              <a:rPr lang="kk-KZ" sz="1200" dirty="0" smtClean="0">
                <a:latin typeface="Times New Roman" pitchFamily="18" charset="0"/>
                <a:cs typeface="Times New Roman" pitchFamily="18" charset="0"/>
              </a:rPr>
              <a:t> ойыны.  Аудиторияға ынтымақтастық атмосфера қалыптастыру, пәнмен байланыстырып, төрт бекетке бөлу:</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Бекеттің аты:</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 Іргетас</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 Қабырға</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 Шатыр</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 4. Еден</a:t>
            </a:r>
          </a:p>
          <a:p>
            <a:pPr marL="0" marR="0" lvl="0" indent="114300" algn="l" defTabSz="914400" rtl="0" eaLnBrk="0" fontAlgn="base" latinLnBrk="0" hangingPunct="0">
              <a:lnSpc>
                <a:spcPct val="100000"/>
              </a:lnSpc>
              <a:spcBef>
                <a:spcPct val="0"/>
              </a:spcBef>
              <a:spcAft>
                <a:spcPct val="0"/>
              </a:spcAft>
              <a:buClrTx/>
              <a:buSzTx/>
              <a:buFontTx/>
              <a:buNone/>
              <a:tabLst>
                <a:tab pos="600075" algn="l"/>
              </a:tabLst>
            </a:pP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ІІ.Үй жұмысын жан – жақты тексеру</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r>
              <a:rPr lang="kk-KZ" sz="1200" b="1" dirty="0" smtClean="0">
                <a:latin typeface="Times New Roman" pitchFamily="18" charset="0"/>
                <a:cs typeface="Times New Roman" pitchFamily="18" charset="0"/>
              </a:rPr>
              <a:t>1. «Нақты сұрақ, дәл жауап» </a:t>
            </a:r>
            <a:r>
              <a:rPr lang="kk-KZ" sz="1200" dirty="0" smtClean="0">
                <a:latin typeface="Times New Roman" pitchFamily="18" charset="0"/>
                <a:cs typeface="Times New Roman" pitchFamily="18" charset="0"/>
              </a:rPr>
              <a:t>әдісі арқылы сұрақтарға жауап беру </a:t>
            </a:r>
            <a:endParaRPr lang="ru-RU" sz="1200" dirty="0" smtClean="0">
              <a:latin typeface="Times New Roman" pitchFamily="18" charset="0"/>
              <a:cs typeface="Times New Roman" pitchFamily="18" charset="0"/>
            </a:endParaRPr>
          </a:p>
          <a:p>
            <a:r>
              <a:rPr lang="kk-KZ" sz="1200" b="1" dirty="0" smtClean="0">
                <a:latin typeface="Times New Roman" pitchFamily="18" charset="0"/>
                <a:cs typeface="Times New Roman" pitchFamily="18" charset="0"/>
              </a:rPr>
              <a:t>Сұрақтар:</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 Қабырғалар материалы бойынша қалай топтастырылады? 1. Кірпіштен, бетон блоктардан, жеңіл бетон панельдерінен, темір бетон панельдерінен, асбестті-цементті, </a:t>
            </a:r>
          </a:p>
          <a:p>
            <a:r>
              <a:rPr lang="kk-KZ" sz="1200" dirty="0" smtClean="0">
                <a:latin typeface="Times New Roman" pitchFamily="18" charset="0"/>
                <a:cs typeface="Times New Roman" pitchFamily="18" charset="0"/>
              </a:rPr>
              <a:t>алюминий және болат табақтардан</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 Жұмыс жасау сипаттамасына байланысты 2. Көтергіш қабырғалар, өз салмағын ғана көтеретін </a:t>
            </a:r>
          </a:p>
          <a:p>
            <a:r>
              <a:rPr lang="kk-KZ" sz="1200" dirty="0" smtClean="0">
                <a:latin typeface="Times New Roman" pitchFamily="18" charset="0"/>
                <a:cs typeface="Times New Roman" pitchFamily="18" charset="0"/>
              </a:rPr>
              <a:t>қабырғалар, аспалы қабырғалар</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 Жылу ұстамдылығына қарай нешеге бөлінеді және қандай? 3. Жылы қабырғалар, суық қабырғалар</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 Құрылымдық шешімдеріне қарай  4. Бір қабатты, екі қабатты, үш қабатты, көп қабатты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5.Әсер ететін күштерді қабылдау қабілеті бойынша кірпіш қабырғалары қандай болып бөлінеді? а) көтергіш-ғимараттың негізгі тұлға сүйенішін құрайды;</a:t>
            </a:r>
          </a:p>
          <a:p>
            <a:r>
              <a:rPr lang="kk-KZ" sz="1200" dirty="0" smtClean="0">
                <a:latin typeface="Times New Roman" pitchFamily="18" charset="0"/>
                <a:cs typeface="Times New Roman" pitchFamily="18" charset="0"/>
              </a:rPr>
              <a:t>б) өз салмағын ғана көтеретін-жеке немесе болат, темір бетон </a:t>
            </a:r>
          </a:p>
          <a:p>
            <a:r>
              <a:rPr lang="kk-KZ" sz="1200" dirty="0" smtClean="0">
                <a:latin typeface="Times New Roman" pitchFamily="18" charset="0"/>
                <a:cs typeface="Times New Roman" pitchFamily="18" charset="0"/>
              </a:rPr>
              <a:t>қаңқаға сүйенетін; в) аспалы-таспалы орналасқан терезелердің үстіне салынған </a:t>
            </a:r>
          </a:p>
          <a:p>
            <a:r>
              <a:rPr lang="kk-KZ" sz="1200" dirty="0" smtClean="0">
                <a:latin typeface="Times New Roman" pitchFamily="18" charset="0"/>
                <a:cs typeface="Times New Roman" pitchFamily="18" charset="0"/>
              </a:rPr>
              <a:t>байланыстыру балкаларына сүйенеді.</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6. Қабырға панельдері не үшін қолданылады?</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7. Болат консольдер қабырғаның қай жерінде орналасады?</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8. Фахверх бағаналарын қай уақытта пайдаланады?</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9. Терезелер материалы бойынша қалай жіктеледі?</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10. Қай уақытта темірбетонды терезені пайдалануға болады?</a:t>
            </a:r>
            <a:endParaRPr lang="ru-RU" sz="1200" dirty="0" smtClean="0">
              <a:latin typeface="Times New Roman" pitchFamily="18" charset="0"/>
              <a:cs typeface="Times New Roman" pitchFamily="18" charset="0"/>
            </a:endParaRPr>
          </a:p>
          <a:p>
            <a:pPr marL="0" marR="0" lvl="0" indent="114300" algn="l" defTabSz="914400" rtl="0" eaLnBrk="0" fontAlgn="base" latinLnBrk="0" hangingPunct="0">
              <a:lnSpc>
                <a:spcPct val="100000"/>
              </a:lnSpc>
              <a:spcBef>
                <a:spcPct val="0"/>
              </a:spcBef>
              <a:spcAft>
                <a:spcPct val="0"/>
              </a:spcAft>
              <a:buClrTx/>
              <a:buSzTx/>
              <a:buFontTx/>
              <a:buNone/>
              <a:tabLst>
                <a:tab pos="600075" algn="l"/>
              </a:tabLst>
            </a:pPr>
            <a:r>
              <a:rPr kumimoji="0" lang="kk-KZ"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Слайд №1</a:t>
            </a:r>
          </a:p>
          <a:p>
            <a:pPr lvl="0" indent="114300" eaLnBrk="0" fontAlgn="base" hangingPunct="0">
              <a:spcBef>
                <a:spcPct val="0"/>
              </a:spcBef>
              <a:spcAft>
                <a:spcPct val="0"/>
              </a:spcAft>
              <a:tabLst>
                <a:tab pos="600075" algn="l"/>
              </a:tabLst>
            </a:pPr>
            <a:r>
              <a:rPr lang="kk-KZ" sz="1200" b="1" dirty="0" smtClean="0">
                <a:latin typeface="Times New Roman" pitchFamily="18" charset="0"/>
                <a:cs typeface="Times New Roman" pitchFamily="18" charset="0"/>
              </a:rPr>
              <a:t>3.ББД жан- жақты тексеру кезеңі (білім алушының білім дағдысын)</a:t>
            </a:r>
          </a:p>
          <a:p>
            <a:r>
              <a:rPr lang="kk-KZ" sz="1200" b="1" dirty="0" smtClean="0">
                <a:latin typeface="Times New Roman" pitchFamily="18" charset="0"/>
                <a:cs typeface="Times New Roman" pitchFamily="18" charset="0"/>
              </a:rPr>
              <a:t>1. Сурет бойынша әңгіме құрап айту</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 Терезе суреті бойынша</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 Есік, қақпа бойынша</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 Шатыр бойынша</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 Қабырға бойынша</a:t>
            </a:r>
            <a:endParaRPr kumimoji="0" lang="kk-KZ" sz="1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descr="C:\Users\304\Desktop\Image.bmp"/>
          <p:cNvPicPr>
            <a:picLocks noChangeAspect="1" noChangeArrowheads="1"/>
          </p:cNvPicPr>
          <p:nvPr/>
        </p:nvPicPr>
        <p:blipFill>
          <a:blip r:embed="rId2" cstate="print"/>
          <a:srcRect/>
          <a:stretch>
            <a:fillRect/>
          </a:stretch>
        </p:blipFill>
        <p:spPr bwMode="auto">
          <a:xfrm>
            <a:off x="1988243" y="323528"/>
            <a:ext cx="3048111" cy="1962456"/>
          </a:xfrm>
          <a:prstGeom prst="rect">
            <a:avLst/>
          </a:prstGeom>
          <a:noFill/>
        </p:spPr>
      </p:pic>
      <p:pic>
        <p:nvPicPr>
          <p:cNvPr id="4" name="Рисунок 3" descr="H:\Айгуль.jpeg"/>
          <p:cNvPicPr/>
          <p:nvPr/>
        </p:nvPicPr>
        <p:blipFill>
          <a:blip r:embed="rId3" cstate="print"/>
          <a:srcRect l="75639" t="37150" r="13587" b="42460"/>
          <a:stretch>
            <a:fillRect/>
          </a:stretch>
        </p:blipFill>
        <p:spPr bwMode="auto">
          <a:xfrm>
            <a:off x="404664" y="323528"/>
            <a:ext cx="1440160" cy="1962456"/>
          </a:xfrm>
          <a:prstGeom prst="rect">
            <a:avLst/>
          </a:prstGeom>
          <a:noFill/>
          <a:ln w="9525">
            <a:noFill/>
            <a:miter lim="800000"/>
            <a:headEnd/>
            <a:tailEnd/>
          </a:ln>
        </p:spPr>
      </p:pic>
      <p:pic>
        <p:nvPicPr>
          <p:cNvPr id="5" name="Рисунок 4" descr="H:\Акзат.jpg"/>
          <p:cNvPicPr/>
          <p:nvPr/>
        </p:nvPicPr>
        <p:blipFill>
          <a:blip r:embed="rId4" cstate="print"/>
          <a:srcRect l="57651" t="1581" r="7959" b="64936"/>
          <a:stretch>
            <a:fillRect/>
          </a:stretch>
        </p:blipFill>
        <p:spPr bwMode="auto">
          <a:xfrm>
            <a:off x="5193500" y="323528"/>
            <a:ext cx="1475859" cy="19624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52" y="214282"/>
            <a:ext cx="6429420" cy="94795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Сызбамен жұмыс</a:t>
            </a:r>
            <a:endPar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«Ғимараттардың  құрылымдық элементтері»</a:t>
            </a:r>
          </a:p>
          <a:p>
            <a:pPr marL="0" marR="0" lvl="0" indent="0" algn="l" defTabSz="914400" rtl="0" eaLnBrk="0" fontAlgn="base" latinLnBrk="0" hangingPunct="0">
              <a:lnSpc>
                <a:spcPct val="100000"/>
              </a:lnSpc>
              <a:spcBef>
                <a:spcPct val="0"/>
              </a:spcBef>
              <a:spcAft>
                <a:spcPct val="0"/>
              </a:spcAft>
              <a:buClrTx/>
              <a:buSzTx/>
              <a:buFontTx/>
              <a:buNone/>
              <a:tabLst/>
            </a:pPr>
            <a:endParaRPr lang="kk-KZ" sz="1400" dirty="0" smtClean="0">
              <a:latin typeface="Times New Roman" pitchFamily="18" charset="0"/>
              <a:cs typeface="Times New Roman" pitchFamily="18" charset="0"/>
            </a:endParaRPr>
          </a:p>
          <a:p>
            <a:pPr lvl="0" eaLnBrk="0" fontAlgn="base" hangingPunct="0">
              <a:spcBef>
                <a:spcPct val="0"/>
              </a:spcBef>
              <a:spcAft>
                <a:spcPct val="0"/>
              </a:spcAft>
            </a:pPr>
            <a:r>
              <a:rPr lang="kk-KZ" sz="1400" b="1" dirty="0" smtClean="0">
                <a:latin typeface="Times New Roman" pitchFamily="18" charset="0"/>
                <a:cs typeface="Times New Roman" pitchFamily="18" charset="0"/>
              </a:rPr>
              <a:t>4.Білім алушылардың жаңа материалды түсініп және белсенді игеру дайындық кезеңі</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p>
          <a:p>
            <a:r>
              <a:rPr lang="kk-KZ" sz="1400" b="1" dirty="0" smtClean="0">
                <a:latin typeface="Times New Roman" pitchFamily="18" charset="0"/>
                <a:cs typeface="Times New Roman" pitchFamily="18" charset="0"/>
              </a:rPr>
              <a:t>1. </a:t>
            </a:r>
            <a:r>
              <a:rPr lang="kk-KZ" sz="1400" dirty="0" smtClean="0">
                <a:latin typeface="Times New Roman" pitchFamily="18" charset="0"/>
                <a:cs typeface="Times New Roman" pitchFamily="18" charset="0"/>
              </a:rPr>
              <a:t>Жаңа сабаққа, дайындық кезеңі </a:t>
            </a:r>
            <a:r>
              <a:rPr lang="kk-KZ" sz="1400" b="1" dirty="0" smtClean="0">
                <a:latin typeface="Times New Roman" pitchFamily="18" charset="0"/>
                <a:cs typeface="Times New Roman" pitchFamily="18" charset="0"/>
              </a:rPr>
              <a:t>«Дейін-кейін»</a:t>
            </a:r>
            <a:r>
              <a:rPr lang="kk-KZ" sz="1400" dirty="0" smtClean="0">
                <a:latin typeface="Times New Roman" pitchFamily="18" charset="0"/>
                <a:cs typeface="Times New Roman" pitchFamily="18" charset="0"/>
              </a:rPr>
              <a:t> стратегиясы.  </a:t>
            </a:r>
            <a:r>
              <a:rPr lang="kk-KZ" sz="1400" b="1" dirty="0" smtClean="0">
                <a:latin typeface="Times New Roman" pitchFamily="18" charset="0"/>
                <a:cs typeface="Times New Roman" pitchFamily="18" charset="0"/>
              </a:rPr>
              <a:t>«Дейін»</a:t>
            </a:r>
            <a:r>
              <a:rPr lang="kk-KZ" sz="1400" dirty="0" smtClean="0">
                <a:latin typeface="Times New Roman" pitchFamily="18" charset="0"/>
                <a:cs typeface="Times New Roman" pitchFamily="18" charset="0"/>
              </a:rPr>
              <a:t> бағанасын  білім деңгейіне қарай толтыру.</a:t>
            </a:r>
            <a:endParaRPr lang="ru-RU" sz="1400" dirty="0" smtClean="0">
              <a:latin typeface="Times New Roman" pitchFamily="18" charset="0"/>
              <a:cs typeface="Times New Roman" pitchFamily="18" charset="0"/>
            </a:endParaRPr>
          </a:p>
          <a:p>
            <a:r>
              <a:rPr lang="kk-KZ" sz="1400" b="1" dirty="0" smtClean="0">
                <a:latin typeface="Times New Roman" pitchFamily="18" charset="0"/>
                <a:cs typeface="Times New Roman" pitchFamily="18" charset="0"/>
              </a:rPr>
              <a:t>2. «Фильм дидактикасы». Видеоны </a:t>
            </a:r>
            <a:r>
              <a:rPr lang="kk-KZ" sz="1400" dirty="0" smtClean="0">
                <a:latin typeface="Times New Roman" pitchFamily="18" charset="0"/>
                <a:cs typeface="Times New Roman" pitchFamily="18" charset="0"/>
              </a:rPr>
              <a:t>тыңдату не көрсету арқылы нені тыңдадың, не көрдіңіздер, сендерге қандай ой салды? деген сұрақтар арқылы тақырыпқа көшу</a:t>
            </a:r>
            <a:r>
              <a:rPr lang="kk-KZ" sz="1400" b="1" dirty="0" smtClean="0">
                <a:latin typeface="Times New Roman" pitchFamily="18" charset="0"/>
                <a:cs typeface="Times New Roman" pitchFamily="18" charset="0"/>
              </a:rPr>
              <a:t> </a:t>
            </a:r>
          </a:p>
          <a:p>
            <a:r>
              <a:rPr lang="kk-KZ" sz="1400" b="1" dirty="0" smtClean="0">
                <a:latin typeface="Times New Roman" pitchFamily="18" charset="0"/>
                <a:cs typeface="Times New Roman" pitchFamily="18" charset="0"/>
              </a:rPr>
              <a:t>5.Жаңа білімді қабылдау кезеңі</a:t>
            </a:r>
          </a:p>
          <a:p>
            <a:r>
              <a:rPr lang="kk-KZ" sz="1400" dirty="0" smtClean="0">
                <a:latin typeface="Times New Roman" pitchFamily="18" charset="0"/>
                <a:cs typeface="Times New Roman" pitchFamily="18" charset="0"/>
              </a:rPr>
              <a:t>Жаңа тақырыпты  түсіндіру.</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Жоспары:</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1.Едендер. Өнеркәсіптік ғимараттар едендеріне қойылатын талаптар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2. Әр түрлі едендердің құрылымдары және оларды пайдалану қасиеттері.</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3. Оралмалы және түйірлі материалдардан жасалған едендер.</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4. Құрылыс құрылымдарын есептеу пәні бойынша есептер шығару, тапсырма орындау</a:t>
            </a:r>
          </a:p>
          <a:p>
            <a:endParaRPr lang="kk-KZ" sz="1400" dirty="0" smtClean="0">
              <a:latin typeface="Times New Roman" pitchFamily="18" charset="0"/>
              <a:cs typeface="Times New Roman" pitchFamily="18" charset="0"/>
            </a:endParaRPr>
          </a:p>
          <a:p>
            <a:r>
              <a:rPr lang="kk-KZ" sz="1400" b="1" dirty="0" smtClean="0">
                <a:latin typeface="Times New Roman" pitchFamily="18" charset="0"/>
                <a:cs typeface="Times New Roman" pitchFamily="18" charset="0"/>
              </a:rPr>
              <a:t>6.Жаңа материалды білім алушының түсінуін тексеру кезеңі</a:t>
            </a:r>
          </a:p>
          <a:p>
            <a:r>
              <a:rPr lang="kk-KZ" sz="1400" b="1" dirty="0" smtClean="0">
                <a:latin typeface="Times New Roman" pitchFamily="18" charset="0"/>
                <a:cs typeface="Times New Roman" pitchFamily="18" charset="0"/>
              </a:rPr>
              <a:t>Сергіту сәті «Кубикті қалай жинаймыз?»</a:t>
            </a:r>
            <a:endParaRPr lang="ru-RU" sz="1400" dirty="0" smtClean="0">
              <a:latin typeface="Times New Roman" pitchFamily="18" charset="0"/>
              <a:cs typeface="Times New Roman" pitchFamily="18" charset="0"/>
            </a:endParaRPr>
          </a:p>
          <a:p>
            <a:pPr marL="342900" indent="-342900">
              <a:buAutoNum type="arabicPeriod"/>
            </a:pPr>
            <a:r>
              <a:rPr lang="kk-KZ" sz="1400" b="1" dirty="0" smtClean="0">
                <a:latin typeface="Times New Roman" pitchFamily="18" charset="0"/>
                <a:cs typeface="Times New Roman" pitchFamily="18" charset="0"/>
              </a:rPr>
              <a:t>«Сұхбат»</a:t>
            </a:r>
            <a:r>
              <a:rPr lang="kk-KZ" sz="1400" dirty="0" smtClean="0">
                <a:latin typeface="Times New Roman" pitchFamily="18" charset="0"/>
                <a:cs typeface="Times New Roman" pitchFamily="18" charset="0"/>
              </a:rPr>
              <a:t> стратегиясы. Алдын ала еден туралы мағлұмат жинай жүріңіздер, сол туралы ақпартпен бөліседі.</a:t>
            </a:r>
          </a:p>
          <a:p>
            <a:pPr marL="342900" indent="-342900"/>
            <a:r>
              <a:rPr lang="kk-KZ" sz="1400" b="1" dirty="0" smtClean="0">
                <a:latin typeface="Times New Roman" pitchFamily="18" charset="0"/>
                <a:cs typeface="Times New Roman" pitchFamily="18" charset="0"/>
              </a:rPr>
              <a:t>7. Жаңа материалды бекіту кезеңі</a:t>
            </a:r>
          </a:p>
          <a:p>
            <a:r>
              <a:rPr lang="kk-KZ" sz="1400" b="1" dirty="0" smtClean="0">
                <a:latin typeface="Times New Roman" pitchFamily="18" charset="0"/>
                <a:cs typeface="Times New Roman" pitchFamily="18" charset="0"/>
              </a:rPr>
              <a:t>1. Практикалық жұмыс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1. Линолеум төсеу</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2. Ағаштан еден құрастыру</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3. Кафельмен жұмыс</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4. Ламинат төсеу</a:t>
            </a:r>
            <a:endParaRPr lang="ru-RU" sz="1400" dirty="0" smtClean="0">
              <a:latin typeface="Times New Roman" pitchFamily="18" charset="0"/>
              <a:cs typeface="Times New Roman" pitchFamily="18" charset="0"/>
            </a:endParaRPr>
          </a:p>
          <a:p>
            <a:r>
              <a:rPr lang="kk-KZ" sz="1400" b="1" dirty="0" smtClean="0">
                <a:latin typeface="Times New Roman" pitchFamily="18" charset="0"/>
                <a:cs typeface="Times New Roman" pitchFamily="18" charset="0"/>
              </a:rPr>
              <a:t>2. «Қосу-алу-қызықты» </a:t>
            </a:r>
            <a:r>
              <a:rPr lang="kk-KZ" sz="1400" dirty="0" smtClean="0">
                <a:latin typeface="Times New Roman" pitchFamily="18" charset="0"/>
                <a:cs typeface="Times New Roman" pitchFamily="18" charset="0"/>
              </a:rPr>
              <a:t>стратегиясы.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3. «Айналмалы бекеттер» стратегиясы. </a:t>
            </a:r>
            <a:r>
              <a:rPr lang="kk-KZ" sz="1400" dirty="0" smtClean="0">
                <a:latin typeface="Times New Roman" pitchFamily="18" charset="0"/>
                <a:cs typeface="Times New Roman" pitchFamily="18" charset="0"/>
              </a:rPr>
              <a:t> Құрылыс құрылымдарының элементтерін терминдер арқылы айналым жасау </a:t>
            </a:r>
          </a:p>
          <a:p>
            <a:r>
              <a:rPr lang="kk-KZ" sz="1400" b="1" dirty="0" smtClean="0">
                <a:latin typeface="Times New Roman" pitchFamily="18" charset="0"/>
                <a:cs typeface="Times New Roman" pitchFamily="18" charset="0"/>
              </a:rPr>
              <a:t>8.Білім алушыларды үй жұмысы туралы ақпараттандыру, оларды орындау бойынша нұсқаулық кезеңі</a:t>
            </a:r>
          </a:p>
          <a:p>
            <a:r>
              <a:rPr lang="kk-KZ" sz="1400" dirty="0" smtClean="0">
                <a:latin typeface="Times New Roman" pitchFamily="18" charset="0"/>
                <a:cs typeface="Times New Roman" pitchFamily="18" charset="0"/>
              </a:rPr>
              <a:t>Едендердің түрлері оларға қойылатын  талаптар туралы ақпаратты қазіргі кездегі еденнің түрлерімен толықтыру. </a:t>
            </a:r>
          </a:p>
          <a:p>
            <a:r>
              <a:rPr lang="kk-KZ" sz="1400" b="1" dirty="0" smtClean="0">
                <a:latin typeface="Times New Roman" pitchFamily="18" charset="0"/>
                <a:cs typeface="Times New Roman" pitchFamily="18" charset="0"/>
              </a:rPr>
              <a:t>9.Сабақты  қорытындылау</a:t>
            </a:r>
          </a:p>
          <a:p>
            <a:r>
              <a:rPr lang="kk-KZ" sz="1400" dirty="0" smtClean="0">
                <a:latin typeface="Times New Roman" pitchFamily="18" charset="0"/>
                <a:cs typeface="Times New Roman" pitchFamily="18" charset="0"/>
              </a:rPr>
              <a:t>Студенттердің жетістігін бағалау парақшасымен бағалау және болашаққа жетістікті белгілеу</a:t>
            </a:r>
            <a:endParaRPr lang="ru-RU" sz="1400" b="1" dirty="0" smtClean="0">
              <a:latin typeface="Times New Roman" pitchFamily="18" charset="0"/>
              <a:cs typeface="Times New Roman" pitchFamily="18" charset="0"/>
            </a:endParaRPr>
          </a:p>
          <a:p>
            <a:endParaRPr lang="ru-RU" sz="1400" b="1" dirty="0" smtClean="0">
              <a:latin typeface="Times New Roman" pitchFamily="18" charset="0"/>
              <a:cs typeface="Times New Roman" pitchFamily="18" charset="0"/>
            </a:endParaRPr>
          </a:p>
          <a:p>
            <a:endParaRPr lang="ru-RU" sz="1400" b="1" dirty="0" smtClean="0">
              <a:latin typeface="Times New Roman" pitchFamily="18" charset="0"/>
              <a:cs typeface="Times New Roman" pitchFamily="18" charset="0"/>
            </a:endParaRPr>
          </a:p>
          <a:p>
            <a:endParaRPr lang="ru-RU" sz="1400" b="1" dirty="0" smtClean="0">
              <a:latin typeface="Times New Roman" pitchFamily="18" charset="0"/>
              <a:cs typeface="Times New Roman" pitchFamily="18" charset="0"/>
            </a:endParaRPr>
          </a:p>
          <a:p>
            <a:pPr lvl="0" eaLnBrk="0" fontAlgn="base" hangingPunct="0">
              <a:spcBef>
                <a:spcPct val="0"/>
              </a:spcBef>
              <a:spcAft>
                <a:spcPct val="0"/>
              </a:spcAf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571480" y="214282"/>
            <a:ext cx="5679322" cy="414340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1480" y="4786314"/>
            <a:ext cx="5643602" cy="335758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лихан\Desktop\ашык сабак айгул конструк 2017\IMG_521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663" y="467544"/>
            <a:ext cx="3960440" cy="2376264"/>
          </a:xfrm>
          <a:prstGeom prst="rect">
            <a:avLst/>
          </a:prstGeom>
          <a:ln>
            <a:noFill/>
          </a:ln>
          <a:effectLst>
            <a:softEdge rad="112500"/>
          </a:effectLst>
          <a:extLst/>
        </p:spPr>
      </p:pic>
      <p:pic>
        <p:nvPicPr>
          <p:cNvPr id="7" name="Рисунок 6" descr="C:\Users\Алихан\Desktop\ашык сабак айгул конструк 2017\IMG_521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64904" y="2704331"/>
            <a:ext cx="3922471" cy="2371725"/>
          </a:xfrm>
          <a:prstGeom prst="rect">
            <a:avLst/>
          </a:prstGeom>
          <a:ln>
            <a:noFill/>
          </a:ln>
          <a:effectLst>
            <a:softEdge rad="112500"/>
          </a:effectLst>
        </p:spPr>
      </p:pic>
      <p:pic>
        <p:nvPicPr>
          <p:cNvPr id="8" name="Рисунок 7" descr="C:\Users\Алихан\Desktop\ашык сабак айгул конструк 2017\IMG_5233.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4050" y="6751320"/>
            <a:ext cx="3590925" cy="2392680"/>
          </a:xfrm>
          <a:prstGeom prst="rect">
            <a:avLst/>
          </a:prstGeom>
          <a:ln>
            <a:noFill/>
          </a:ln>
          <a:effectLst>
            <a:softEdge rad="112500"/>
          </a:effectLst>
        </p:spPr>
      </p:pic>
      <p:pic>
        <p:nvPicPr>
          <p:cNvPr id="9" name="Рисунок 8" descr="C:\Users\Алихан\Desktop\ашык сабак айгул конструк 2017\IMG_5254.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714876"/>
            <a:ext cx="3284984" cy="2376264"/>
          </a:xfrm>
          <a:prstGeom prst="rect">
            <a:avLst/>
          </a:prstGeom>
          <a:ln>
            <a:noFill/>
          </a:ln>
          <a:effectLst>
            <a:softEdge rad="112500"/>
          </a:effectLst>
        </p:spPr>
      </p:pic>
    </p:spTree>
    <p:extLst>
      <p:ext uri="{BB962C8B-B14F-4D97-AF65-F5344CB8AC3E}">
        <p14:creationId xmlns:p14="http://schemas.microsoft.com/office/powerpoint/2010/main" xmlns="" val="140003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214290" y="214282"/>
            <a:ext cx="5929354" cy="4071966"/>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357166" y="4857752"/>
            <a:ext cx="5929354" cy="359569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Алихан\Desktop\ашык сабак айгул конструк 2017\IMG_525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6436" y="3131840"/>
            <a:ext cx="3684811" cy="2592288"/>
          </a:xfrm>
          <a:prstGeom prst="rect">
            <a:avLst/>
          </a:prstGeom>
          <a:noFill/>
          <a:ln>
            <a:noFill/>
          </a:ln>
        </p:spPr>
      </p:pic>
      <p:pic>
        <p:nvPicPr>
          <p:cNvPr id="5" name="Рисунок 4" descr="C:\Users\Алихан\Desktop\ашык сабак айгул конструк 2017\IMG_523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414" y="467544"/>
            <a:ext cx="3677658" cy="2376264"/>
          </a:xfrm>
          <a:prstGeom prst="rect">
            <a:avLst/>
          </a:prstGeom>
          <a:noFill/>
          <a:ln>
            <a:noFill/>
          </a:ln>
        </p:spPr>
      </p:pic>
      <p:pic>
        <p:nvPicPr>
          <p:cNvPr id="6" name="Рисунок 5" descr="C:\Users\Алихан\Desktop\ашык сабак айгул конструк 2017\IMG_5240.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7092" y="6228184"/>
            <a:ext cx="4122028" cy="2520280"/>
          </a:xfrm>
          <a:prstGeom prst="rect">
            <a:avLst/>
          </a:prstGeom>
          <a:noFill/>
          <a:ln>
            <a:noFill/>
          </a:ln>
        </p:spPr>
      </p:pic>
    </p:spTree>
    <p:extLst>
      <p:ext uri="{BB962C8B-B14F-4D97-AF65-F5344CB8AC3E}">
        <p14:creationId xmlns:p14="http://schemas.microsoft.com/office/powerpoint/2010/main" xmlns="" val="331428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3074" name="Picture 2"/>
          <p:cNvPicPr>
            <a:picLocks noChangeAspect="1" noChangeArrowheads="1"/>
          </p:cNvPicPr>
          <p:nvPr/>
        </p:nvPicPr>
        <p:blipFill>
          <a:blip r:embed="rId2"/>
          <a:srcRect/>
          <a:stretch>
            <a:fillRect/>
          </a:stretch>
        </p:blipFill>
        <p:spPr bwMode="auto">
          <a:xfrm>
            <a:off x="285728" y="214282"/>
            <a:ext cx="5929354" cy="36671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57166" y="4143372"/>
            <a:ext cx="5929354" cy="421484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xmlns="" val="362002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429388"/>
            <a:ext cx="6858000" cy="1851749"/>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0488" algn="l"/>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Әзірлегендер:  __________оқытушы    </a:t>
            </a:r>
            <a:r>
              <a:rPr lang="kk-KZ" sz="1400" u="sng" dirty="0" smtClean="0">
                <a:latin typeface="Times New Roman" pitchFamily="18" charset="0"/>
                <a:cs typeface="Times New Roman" pitchFamily="18" charset="0"/>
              </a:rPr>
              <a:t>А.Е.Суйесинова</a:t>
            </a:r>
            <a:r>
              <a:rPr kumimoji="0" lang="kk-KZ" sz="1400" b="0" i="0" u="sng" strike="noStrike" cap="none" normalizeH="0" baseline="0" dirty="0" smtClean="0">
                <a:ln>
                  <a:noFill/>
                </a:ln>
                <a:solidFill>
                  <a:schemeClr val="tx1"/>
                </a:solidFill>
                <a:effectLst/>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     _________</a:t>
            </a:r>
            <a:endParaRPr kumimoji="0" lang="ru-RU" sz="1400" b="1" i="0" u="none" strike="noStrike" cap="none" normalizeH="0" baseline="0" dirty="0" smtClean="0">
              <a:ln>
                <a:noFill/>
              </a:ln>
              <a:solidFill>
                <a:srgbClr val="4F81BD"/>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қолы                              аты-жөні                   мерзімі</a:t>
            </a:r>
          </a:p>
          <a:p>
            <a:pPr lvl="0" algn="ctr" fontAlgn="base">
              <a:spcBef>
                <a:spcPct val="0"/>
              </a:spcBef>
              <a:spcAft>
                <a:spcPct val="0"/>
              </a:spcAft>
              <a:tabLst>
                <a:tab pos="-90488" algn="l"/>
              </a:tabLst>
            </a:pPr>
            <a:r>
              <a:rPr lang="kk-KZ" sz="1400" dirty="0" smtClean="0">
                <a:latin typeface="Times New Roman" pitchFamily="18" charset="0"/>
                <a:cs typeface="Times New Roman" pitchFamily="18" charset="0"/>
              </a:rPr>
              <a:t>                          __________оқытушы    </a:t>
            </a:r>
            <a:r>
              <a:rPr lang="kk-KZ" sz="1400" u="sng" dirty="0" smtClean="0">
                <a:latin typeface="Times New Roman" pitchFamily="18" charset="0"/>
                <a:cs typeface="Times New Roman" pitchFamily="18" charset="0"/>
              </a:rPr>
              <a:t>А.М.Макашева    </a:t>
            </a:r>
            <a:r>
              <a:rPr lang="kk-KZ" sz="1400" dirty="0" smtClean="0">
                <a:latin typeface="Times New Roman" pitchFamily="18" charset="0"/>
                <a:cs typeface="Times New Roman" pitchFamily="18" charset="0"/>
              </a:rPr>
              <a:t>     _________</a:t>
            </a:r>
            <a:endParaRPr lang="ru-RU" sz="1400" b="1" dirty="0" smtClean="0">
              <a:solidFill>
                <a:srgbClr val="4F81BD"/>
              </a:solidFill>
              <a:latin typeface="Times New Roman" pitchFamily="18" charset="0"/>
              <a:cs typeface="Times New Roman" pitchFamily="18" charset="0"/>
            </a:endParaRPr>
          </a:p>
          <a:p>
            <a:pPr lvl="0" algn="ctr" eaLnBrk="0" fontAlgn="base" hangingPunct="0">
              <a:spcBef>
                <a:spcPct val="0"/>
              </a:spcBef>
              <a:spcAft>
                <a:spcPct val="0"/>
              </a:spcAft>
              <a:tabLst>
                <a:tab pos="-90488" algn="l"/>
              </a:tabLst>
            </a:pPr>
            <a:r>
              <a:rPr lang="kk-KZ" sz="1400" dirty="0" smtClean="0">
                <a:latin typeface="Times New Roman" pitchFamily="18" charset="0"/>
                <a:ea typeface="Times New Roman" pitchFamily="18" charset="0"/>
                <a:cs typeface="Times New Roman" pitchFamily="18" charset="0"/>
              </a:rPr>
              <a:t>		       қолы                              аты-жөні                   мерзімі</a:t>
            </a:r>
            <a:endParaRPr lang="ru-RU" sz="14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0488" algn="l"/>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0488" algn="l"/>
              </a:tabLst>
            </a:pPr>
            <a:endPar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Қаралды:        ___________  ЦКТ  </a:t>
            </a:r>
            <a:r>
              <a:rPr kumimoji="0" lang="kk-KZ"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А.Е.Суйесинова.</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_________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0488" algn="l"/>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қолы                          аты-жөні                   мерзімі</a:t>
            </a:r>
            <a:endParaRPr kumimoji="0" lang="kk-KZ"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098" name="Picture 2"/>
          <p:cNvPicPr>
            <a:picLocks noChangeAspect="1" noChangeArrowheads="1"/>
          </p:cNvPicPr>
          <p:nvPr/>
        </p:nvPicPr>
        <p:blipFill>
          <a:blip r:embed="rId2"/>
          <a:srcRect/>
          <a:stretch>
            <a:fillRect/>
          </a:stretch>
        </p:blipFill>
        <p:spPr bwMode="auto">
          <a:xfrm>
            <a:off x="0" y="0"/>
            <a:ext cx="6858000" cy="464343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4572000"/>
            <a:ext cx="6819900" cy="4572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13474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5122" name="Picture 2"/>
          <p:cNvPicPr>
            <a:picLocks noChangeAspect="1" noChangeArrowheads="1"/>
          </p:cNvPicPr>
          <p:nvPr/>
        </p:nvPicPr>
        <p:blipFill>
          <a:blip r:embed="rId2"/>
          <a:srcRect/>
          <a:stretch>
            <a:fillRect/>
          </a:stretch>
        </p:blipFill>
        <p:spPr bwMode="auto">
          <a:xfrm>
            <a:off x="214290" y="214282"/>
            <a:ext cx="6286544" cy="44577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14290" y="4786314"/>
            <a:ext cx="6215106" cy="413385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6146" name="Picture 2"/>
          <p:cNvPicPr>
            <a:picLocks noChangeAspect="1" noChangeArrowheads="1"/>
          </p:cNvPicPr>
          <p:nvPr/>
        </p:nvPicPr>
        <p:blipFill>
          <a:blip r:embed="rId2"/>
          <a:srcRect/>
          <a:stretch>
            <a:fillRect/>
          </a:stretch>
        </p:blipFill>
        <p:spPr bwMode="auto">
          <a:xfrm>
            <a:off x="214290" y="214282"/>
            <a:ext cx="6215106" cy="460288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14290" y="4591458"/>
            <a:ext cx="6215106" cy="435727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7170" name="Picture 2"/>
          <p:cNvPicPr>
            <a:picLocks noChangeAspect="1" noChangeArrowheads="1"/>
          </p:cNvPicPr>
          <p:nvPr/>
        </p:nvPicPr>
        <p:blipFill>
          <a:blip r:embed="rId2"/>
          <a:srcRect/>
          <a:stretch>
            <a:fillRect/>
          </a:stretch>
        </p:blipFill>
        <p:spPr bwMode="auto">
          <a:xfrm>
            <a:off x="285728" y="142844"/>
            <a:ext cx="6286544" cy="4786346"/>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85728" y="4929190"/>
            <a:ext cx="6215106" cy="392909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8194" name="Picture 2"/>
          <p:cNvPicPr>
            <a:picLocks noChangeAspect="1" noChangeArrowheads="1"/>
          </p:cNvPicPr>
          <p:nvPr/>
        </p:nvPicPr>
        <p:blipFill>
          <a:blip r:embed="rId2"/>
          <a:srcRect/>
          <a:stretch>
            <a:fillRect/>
          </a:stretch>
        </p:blipFill>
        <p:spPr bwMode="auto">
          <a:xfrm>
            <a:off x="285728" y="142844"/>
            <a:ext cx="6286544" cy="478634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57166" y="5072066"/>
            <a:ext cx="6215106" cy="371477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9218" name="Picture 2"/>
          <p:cNvPicPr>
            <a:picLocks noChangeAspect="1" noChangeArrowheads="1"/>
          </p:cNvPicPr>
          <p:nvPr/>
        </p:nvPicPr>
        <p:blipFill>
          <a:blip r:embed="rId2"/>
          <a:srcRect/>
          <a:stretch>
            <a:fillRect/>
          </a:stretch>
        </p:blipFill>
        <p:spPr bwMode="auto">
          <a:xfrm>
            <a:off x="285728" y="214282"/>
            <a:ext cx="6143668" cy="464347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85728" y="5000628"/>
            <a:ext cx="6143668" cy="392909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42" name="Picture 2"/>
          <p:cNvPicPr>
            <a:picLocks noChangeAspect="1" noChangeArrowheads="1"/>
          </p:cNvPicPr>
          <p:nvPr/>
        </p:nvPicPr>
        <p:blipFill>
          <a:blip r:embed="rId2"/>
          <a:srcRect/>
          <a:stretch>
            <a:fillRect/>
          </a:stretch>
        </p:blipFill>
        <p:spPr bwMode="auto">
          <a:xfrm>
            <a:off x="285728" y="214282"/>
            <a:ext cx="6215106" cy="4357718"/>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285728" y="4714876"/>
            <a:ext cx="6215106" cy="414340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1266" name="Picture 2"/>
          <p:cNvPicPr>
            <a:picLocks noChangeAspect="1" noChangeArrowheads="1"/>
          </p:cNvPicPr>
          <p:nvPr/>
        </p:nvPicPr>
        <p:blipFill>
          <a:blip r:embed="rId2"/>
          <a:srcRect/>
          <a:stretch>
            <a:fillRect/>
          </a:stretch>
        </p:blipFill>
        <p:spPr bwMode="auto">
          <a:xfrm>
            <a:off x="285728" y="285720"/>
            <a:ext cx="6072230" cy="4606519"/>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28603" y="5000628"/>
            <a:ext cx="5977623" cy="378621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2290" name="Picture 2"/>
          <p:cNvPicPr>
            <a:picLocks noChangeAspect="1" noChangeArrowheads="1"/>
          </p:cNvPicPr>
          <p:nvPr/>
        </p:nvPicPr>
        <p:blipFill>
          <a:blip r:embed="rId2"/>
          <a:srcRect/>
          <a:stretch>
            <a:fillRect/>
          </a:stretch>
        </p:blipFill>
        <p:spPr bwMode="auto">
          <a:xfrm>
            <a:off x="357166" y="285720"/>
            <a:ext cx="6181725" cy="450059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68580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70450" algn="l"/>
              </a:tabLst>
            </a:pPr>
            <a:endPar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870450" algn="l"/>
              </a:tabLst>
            </a:pPr>
            <a:endParaRPr lang="kk-KZ" sz="14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870450" algn="l"/>
              </a:tabLst>
            </a:pPr>
            <a:endPar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870450" algn="l"/>
              </a:tabLst>
            </a:pPr>
            <a:endParaRPr lang="kk-KZ" sz="14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870450" algn="l"/>
              </a:tabLst>
            </a:pPr>
            <a:endPar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870450" algn="l"/>
              </a:tabLst>
            </a:pPr>
            <a:endParaRPr lang="kk-KZ" sz="14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870450" algn="l"/>
              </a:tabLst>
            </a:pPr>
            <a:endPar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870450" algn="l"/>
              </a:tabLst>
            </a:pPr>
            <a:endParaRPr lang="kk-KZ" sz="1400" dirty="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870450" algn="l"/>
              </a:tabLst>
            </a:pP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Мазмұны</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70450"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1.Кіріспе                                                                     4 бет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70450"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Әдістемелік нұсқауға  түсініктеме             </a:t>
            </a:r>
            <a:r>
              <a:rPr kumimoji="0" lang="kk-KZ"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бет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70450"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3.Сабақ жоспарының мазмұны                                 10 бет        4. Пайдаланған әдебиеттер                                        19 бет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70450"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Пікір                             	         </a:t>
            </a:r>
            <a:r>
              <a:rPr kumimoji="0" lang="kk-KZ"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20бет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70450" algn="l"/>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xmlns="" val="174176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42918" y="214282"/>
            <a:ext cx="6000792" cy="81253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0975" algn="just" eaLnBrk="0" fontAlgn="base" hangingPunct="0">
              <a:spcBef>
                <a:spcPct val="0"/>
              </a:spcBef>
              <a:spcAft>
                <a:spcPct val="0"/>
              </a:spcAft>
            </a:pPr>
            <a:endPar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180975" algn="ctr" eaLnBrk="0" fontAlgn="base" hangingPunct="0">
              <a:spcBef>
                <a:spcPct val="0"/>
              </a:spcBef>
              <a:spcAft>
                <a:spcPct val="0"/>
              </a:spcAft>
            </a:pPr>
            <a:r>
              <a:rPr lang="kk-KZ" sz="1400" b="1" dirty="0" smtClean="0">
                <a:latin typeface="Times New Roman" pitchFamily="18" charset="0"/>
                <a:ea typeface="Times New Roman" pitchFamily="18" charset="0"/>
                <a:cs typeface="Times New Roman" pitchFamily="18" charset="0"/>
              </a:rPr>
              <a:t>Кіріспе</a:t>
            </a:r>
          </a:p>
          <a:p>
            <a:pPr lvl="0" indent="180975" algn="ctr" eaLnBrk="0" fontAlgn="base" hangingPunct="0">
              <a:spcBef>
                <a:spcPct val="0"/>
              </a:spcBef>
              <a:spcAft>
                <a:spcPct val="0"/>
              </a:spcAft>
            </a:pPr>
            <a:endParaRPr lang="kk-KZ" sz="1400" b="1" dirty="0">
              <a:latin typeface="Times New Roman" pitchFamily="18" charset="0"/>
              <a:ea typeface="Times New Roman" pitchFamily="18" charset="0"/>
              <a:cs typeface="Times New Roman" pitchFamily="18" charset="0"/>
            </a:endParaRPr>
          </a:p>
          <a:p>
            <a:pPr lvl="0" indent="180975" algn="just" eaLnBrk="0" fontAlgn="base" hangingPunct="0">
              <a:spcBef>
                <a:spcPct val="0"/>
              </a:spcBef>
              <a:spcAft>
                <a:spcPct val="0"/>
              </a:spcAf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Кәсіби –тұлғалық қабілеттердің дамуы әрдайым пәндік ортада және сол саладағы әлеуметтік қарым-қатынас кезеңінде жүзеге асады. Жалпы болашақ маманның кәсіби тұлғалық өсуіне  Оқытушының басты мақсаты білім сапасын арттыра отырып,оқытудың жаңа технологияларын ұтымды пайдалану.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180975" algn="just" eaLnBrk="0" fontAlgn="base" hangingPunct="0">
              <a:spcBef>
                <a:spcPct val="0"/>
              </a:spcBef>
              <a:spcAft>
                <a:spcPct val="0"/>
              </a:spcAf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Студенттердің  өздігінен оқып үйрену,шығармашылық қабілетін дамыту алған білімін практикада қолдана білуі, олардың оқу бағдарламасын қалай меңгергенін айқындай түспек.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180975" algn="just" eaLnBrk="0" fontAlgn="base" hangingPunct="0">
              <a:spcBef>
                <a:spcPct val="0"/>
              </a:spcBef>
              <a:spcAft>
                <a:spcPct val="0"/>
              </a:spcAf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Оқытушы өз уақытын ұтымды қолдана келе тараулардағы толық білімге қойылатын талаптарды меңертуде «Білімді  жан-жақты  тексеру</a:t>
            </a: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«Кім білгір?»</a:t>
            </a: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«Әлемнің жеті кереметі», «Кім шапшаң»,</a:t>
            </a: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Ой жаңғырту»,«Құрылыс  ғимараттарындығы геометриялық денелер»танымдық интеллектуалдық сұрақтар,  әр түрлі ойын элементтерін пайдалану студенттердің дағдылары мен іскерліктерін қалыптастырады.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180975" algn="just" eaLnBrk="0" fontAlgn="base" hangingPunct="0">
              <a:spcBef>
                <a:spcPct val="0"/>
              </a:spcBef>
              <a:spcAft>
                <a:spcPct val="0"/>
              </a:spcAf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Методикалық нұсқау мақсаты: </a:t>
            </a: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2с1 оқу тобында  «Инженерлік графика» пәні бойынша өткізілген ашық сабақ оқытушыларға студенттердің оқу материалын терең және берік игеруге  жету үшін белгілі бір дәрежеде қайталаудың белгілі бір формасы деп есептеймін.</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180975" algn="just" eaLnBrk="0" fontAlgn="base" hangingPunct="0">
              <a:spcBef>
                <a:spcPct val="0"/>
              </a:spcBef>
              <a:spcAft>
                <a:spcPct val="0"/>
              </a:spcAf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Сабақты меңгерту тиімділігі – </a:t>
            </a: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білімді тексеру,бекіту,меңгерген білімдерін жинақтап, қорыту жұмыстарына байланысты. Студенттердің оқыған оқу материалынан алған білімдерін,біліктіліктерін тексеру шеберліктің  шыңдалуына бағыттып отырудың рөлі ерекше.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180975" algn="just" eaLnBrk="0" fontAlgn="base" hangingPunct="0">
              <a:spcBef>
                <a:spcPct val="0"/>
              </a:spcBef>
              <a:spcAft>
                <a:spcPct val="0"/>
              </a:spcAf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Базалық құзіреттілік:  </a:t>
            </a: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Студенттердің пәнге деген қызығушылығын арттыру, жаңаша әдістермен білімдерін дамыту және сабаққа қызықтыру үшін сабақты ғылыми негізде түрлендіріп өткізу оқытушының ең басты міндеті.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180975" algn="just" eaLnBrk="0" fontAlgn="base" hangingPunct="0">
              <a:spcBef>
                <a:spcPct val="0"/>
              </a:spcBef>
              <a:spcAft>
                <a:spcPct val="0"/>
              </a:spcAf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42918" y="428596"/>
            <a:ext cx="5929354" cy="82681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Әдістемелік нұсқауға  түсініктеме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Студенттердің білімін жетілдіруге және белсенділігін, пәнге деген қызығушылығын арттыру мақсатында оқытудың жаңа тиімді  тәсілдері қолданылады. Жаңа сабақты меңгертуде сабақтарында тек қана сұрақ –жауаппен ғана шектеліп қоймай, сабақты  өткізудің әр түрлі әдістерін пайдалана отырып,олардың жеке шығармашылық мүмкіндіктерін дамудамын.Жаңа педогогикалық  технолгиялар студенттердің білім сапасын арттыруға,жан-жақты білім алуға жағдай жасалады.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Студенттердің білімге деген ынтасын арттыру,өз беттерінше ізденіске, шығармашылық   бағытқа  жетілдіру бағытындағы «Геометриялық денелерді жазықтықпен қию»атты   сабағын ұсынып отырмын.</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Әдістемелік нұсқауды жазудағы мақсат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Оқытушылармен  сабақты өту әдісі бойынша тәжірибе бөлісу,әдістемелік дайын материал ретінде қолдануға ұсыну.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Әдістемелік нұсқауды жазудағы міндет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Сабақ барысында өткен геометриялық денелердің жазықтықпен қиылысып сызуына сипаттама беріліп,басқа ұқсастықтарымен ерекшеліктерін айқындады және өздерінің теориялық алған білімдерін практикамен ұштастырды.Сабақ өту барысында білмегендерін толық  меңгерулеріне  жағдайлар  жасалды.Мұндайда оқытушының жаңаша ізденісі, талпынысы,шеберлігі аса маңызды.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90" y="142845"/>
            <a:ext cx="642942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00075" algn="l"/>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600075" algn="l"/>
              </a:tabLst>
            </a:pP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АТЫРАУ ОБЛЫСЫ БІЛІМ БЕРУ БАСҚАРМАСЫ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00075" algn="l"/>
              </a:tabLst>
            </a:pPr>
            <a:r>
              <a:rPr kumimoji="0" lang="kk-KZ"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АТЫРАУ АГРАРЛЫ </a:t>
            </a:r>
            <a:r>
              <a:rPr kumimoji="0" lang="kk-KZ"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ТЕХНИКАЛЫҚ КОЛЛЕДЖІ</a:t>
            </a:r>
            <a:r>
              <a:rPr kumimoji="0" lang="kk-KZ"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КМҚК</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«Келісілді»                                                                                  </a:t>
            </a:r>
            <a:r>
              <a:rPr lang="kk-KZ" sz="1200" dirty="0" smtClean="0">
                <a:latin typeface="Times New Roman" pitchFamily="18" charset="0"/>
                <a:cs typeface="Times New Roman" pitchFamily="18" charset="0"/>
              </a:rPr>
              <a:t>«Бекітемін»</a:t>
            </a:r>
            <a:endParaRPr lang="ru-RU" sz="1200" dirty="0" smtClean="0">
              <a:latin typeface="Times New Roman" pitchFamily="18" charset="0"/>
              <a:cs typeface="Times New Roman" pitchFamily="18" charset="0"/>
            </a:endParaRPr>
          </a:p>
          <a:p>
            <a:pPr lvl="0"/>
            <a:r>
              <a:rPr lang="kk-KZ" sz="1200" dirty="0" smtClean="0">
                <a:latin typeface="Times New Roman" pitchFamily="18"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Директордың ғылыми және                                                      </a:t>
            </a:r>
            <a:r>
              <a:rPr lang="kk-KZ" sz="1200" dirty="0" smtClean="0">
                <a:latin typeface="Times New Roman" pitchFamily="18" charset="0"/>
                <a:cs typeface="Times New Roman" pitchFamily="18" charset="0"/>
              </a:rPr>
              <a:t>Директордың   оқу  ісі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r>
              <a:rPr lang="kk-KZ" sz="1200" dirty="0" smtClean="0">
                <a:latin typeface="Times New Roman" pitchFamily="18"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оқу – әдістемелік жұмыстары </a:t>
            </a:r>
            <a:r>
              <a:rPr lang="kk-KZ" sz="1200" dirty="0" smtClean="0">
                <a:latin typeface="Times New Roman" pitchFamily="18" charset="0"/>
                <a:cs typeface="Times New Roman" pitchFamily="18" charset="0"/>
              </a:rPr>
              <a:t>                                                      жөніндегі орынбасары</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жөніндегі орынбасары</a:t>
            </a:r>
            <a:r>
              <a:rPr lang="kk-KZ" sz="1200" dirty="0" smtClean="0">
                <a:latin typeface="Times New Roman" pitchFamily="18" charset="0"/>
                <a:cs typeface="Times New Roman" pitchFamily="18" charset="0"/>
              </a:rPr>
              <a:t>_                                                           ________М.С.Лапиденова</a:t>
            </a:r>
            <a:endParaRPr lang="ru-RU" sz="1200" dirty="0" smtClean="0">
              <a:latin typeface="Times New Roman" pitchFamily="18" charset="0"/>
              <a:cs typeface="Times New Roman" pitchFamily="18" charset="0"/>
            </a:endParaRPr>
          </a:p>
          <a:p>
            <a:pPr lvl="0"/>
            <a:r>
              <a:rPr lang="kk-KZ" sz="1200" dirty="0" smtClean="0">
                <a:latin typeface="Times New Roman" pitchFamily="18"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____________А.Г.Ержанова                                                            « ___» ______ 2017ж.</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r>
              <a:rPr lang="kk-KZ" sz="1200" dirty="0" smtClean="0">
                <a:latin typeface="Times New Roman" pitchFamily="18" charset="0"/>
                <a:cs typeface="Times New Roman" pitchFamily="18" charset="0"/>
              </a:rPr>
              <a:t> «___» ______ 2017ж.</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r>
              <a:rPr lang="kk-KZ" sz="1200" dirty="0" smtClean="0">
                <a:latin typeface="Times New Roman" pitchFamily="18" charset="0"/>
                <a:cs typeface="Times New Roman" pitchFamily="18" charset="0"/>
              </a:rPr>
              <a:t> </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ТҮСІНДІРМЕЛІК ЖАЗБА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007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357166" y="2428860"/>
          <a:ext cx="6286541" cy="6429421"/>
        </p:xfrm>
        <a:graphic>
          <a:graphicData uri="http://schemas.openxmlformats.org/drawingml/2006/table">
            <a:tbl>
              <a:tblPr/>
              <a:tblGrid>
                <a:gridCol w="2286015"/>
                <a:gridCol w="398555"/>
                <a:gridCol w="838000"/>
                <a:gridCol w="1325087"/>
                <a:gridCol w="1438884"/>
              </a:tblGrid>
              <a:tr h="950307">
                <a:tc>
                  <a:txBody>
                    <a:bodyPr/>
                    <a:lstStyle/>
                    <a:p>
                      <a:pPr algn="l">
                        <a:lnSpc>
                          <a:spcPct val="115000"/>
                        </a:lnSpc>
                        <a:spcAft>
                          <a:spcPts val="0"/>
                        </a:spcAft>
                      </a:pPr>
                      <a:r>
                        <a:rPr lang="kk-KZ" sz="1200" b="1" dirty="0">
                          <a:latin typeface="Times New Roman" pitchFamily="18" charset="0"/>
                          <a:ea typeface="Calibri"/>
                          <a:cs typeface="Times New Roman" pitchFamily="18" charset="0"/>
                        </a:rPr>
                        <a:t>Сабақ атауы:</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algn="l">
                        <a:lnSpc>
                          <a:spcPct val="115000"/>
                        </a:lnSpc>
                        <a:spcAft>
                          <a:spcPts val="0"/>
                        </a:spcAft>
                      </a:pP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u="sng" dirty="0">
                          <a:solidFill>
                            <a:srgbClr val="000000"/>
                          </a:solidFill>
                          <a:latin typeface="Times New Roman" pitchFamily="18" charset="0"/>
                          <a:ea typeface="Calibri"/>
                          <a:cs typeface="Times New Roman" pitchFamily="18" charset="0"/>
                        </a:rPr>
                        <a:t>Үйлер мен ғимараттар конструкциясы</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kk-KZ" sz="1200" b="1" dirty="0">
                          <a:latin typeface="Times New Roman" pitchFamily="18" charset="0"/>
                          <a:ea typeface="Calibri"/>
                          <a:cs typeface="Times New Roman" pitchFamily="18" charset="0"/>
                        </a:rPr>
                        <a:t>Сабақ нөмірі</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kk-KZ" sz="1200" b="1" dirty="0">
                          <a:latin typeface="Times New Roman" pitchFamily="18" charset="0"/>
                          <a:ea typeface="Calibri"/>
                          <a:cs typeface="Times New Roman" pitchFamily="18" charset="0"/>
                        </a:rPr>
                        <a:t>(пара)</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ru-RU"/>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77">
                <a:tc>
                  <a:txBody>
                    <a:bodyPr/>
                    <a:lstStyle/>
                    <a:p>
                      <a:pPr algn="l">
                        <a:lnSpc>
                          <a:spcPct val="115000"/>
                        </a:lnSpc>
                        <a:spcAft>
                          <a:spcPts val="0"/>
                        </a:spcAft>
                      </a:pPr>
                      <a:r>
                        <a:rPr lang="kk-KZ" sz="1200" b="1" dirty="0">
                          <a:latin typeface="Times New Roman" pitchFamily="18" charset="0"/>
                          <a:ea typeface="Calibri"/>
                          <a:cs typeface="Times New Roman" pitchFamily="18" charset="0"/>
                        </a:rPr>
                        <a:t>Модульдің атауы:</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4">
                  <a:txBody>
                    <a:bodyPr/>
                    <a:lstStyle/>
                    <a:p>
                      <a:pPr algn="ctr">
                        <a:lnSpc>
                          <a:spcPct val="115000"/>
                        </a:lnSpc>
                        <a:spcAft>
                          <a:spcPts val="0"/>
                        </a:spcAft>
                      </a:pPr>
                      <a:r>
                        <a:rPr lang="kk-KZ" sz="1200" dirty="0">
                          <a:latin typeface="Times New Roman" pitchFamily="18" charset="0"/>
                          <a:ea typeface="Calibri"/>
                          <a:cs typeface="Times New Roman" pitchFamily="18" charset="0"/>
                        </a:rPr>
                        <a:t>Арнайы модуль</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37577">
                <a:tc>
                  <a:txBody>
                    <a:bodyPr/>
                    <a:lstStyle/>
                    <a:p>
                      <a:pPr algn="just">
                        <a:lnSpc>
                          <a:spcPct val="115000"/>
                        </a:lnSpc>
                        <a:spcAft>
                          <a:spcPts val="0"/>
                        </a:spcAft>
                      </a:pPr>
                      <a:r>
                        <a:rPr lang="kk-KZ" sz="1200" b="1">
                          <a:latin typeface="Times New Roman" pitchFamily="18" charset="0"/>
                          <a:ea typeface="Calibri"/>
                          <a:cs typeface="Times New Roman" pitchFamily="18" charset="0"/>
                        </a:rPr>
                        <a:t>Сабақ тақырыбы</a:t>
                      </a:r>
                      <a:r>
                        <a:rPr lang="ru-RU" sz="1200" b="1">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4">
                  <a:txBody>
                    <a:bodyPr/>
                    <a:lstStyle/>
                    <a:p>
                      <a:pPr algn="just">
                        <a:lnSpc>
                          <a:spcPct val="115000"/>
                        </a:lnSpc>
                        <a:spcAft>
                          <a:spcPts val="0"/>
                        </a:spcAft>
                      </a:pPr>
                      <a:r>
                        <a:rPr lang="kk-KZ" sz="1200" dirty="0">
                          <a:latin typeface="Times New Roman" pitchFamily="18" charset="0"/>
                          <a:ea typeface="Calibri"/>
                          <a:cs typeface="Times New Roman" pitchFamily="18" charset="0"/>
                        </a:rPr>
                        <a:t>Едендердің түрлері оларға қойылатын  талаптар</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727579">
                <a:tc>
                  <a:txBody>
                    <a:bodyPr/>
                    <a:lstStyle/>
                    <a:p>
                      <a:pPr algn="l">
                        <a:lnSpc>
                          <a:spcPct val="115000"/>
                        </a:lnSpc>
                        <a:spcAft>
                          <a:spcPts val="0"/>
                        </a:spcAft>
                      </a:pPr>
                      <a:r>
                        <a:rPr lang="kk-KZ" sz="1200" b="1" dirty="0">
                          <a:latin typeface="Times New Roman" pitchFamily="18" charset="0"/>
                          <a:ea typeface="Calibri"/>
                          <a:cs typeface="Times New Roman" pitchFamily="18" charset="0"/>
                        </a:rPr>
                        <a:t>Күні:</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algn="just">
                        <a:lnSpc>
                          <a:spcPct val="115000"/>
                        </a:lnSpc>
                        <a:spcAft>
                          <a:spcPts val="0"/>
                        </a:spcAft>
                      </a:pPr>
                      <a:r>
                        <a:rPr lang="ru-RU" sz="1200" dirty="0">
                          <a:solidFill>
                            <a:srgbClr val="000000"/>
                          </a:solidFill>
                          <a:latin typeface="Times New Roman" pitchFamily="18" charset="0"/>
                          <a:ea typeface="Calibri"/>
                          <a:cs typeface="Times New Roman" pitchFamily="18" charset="0"/>
                        </a:rPr>
                        <a:t>«__</a:t>
                      </a:r>
                      <a:r>
                        <a:rPr lang="kk-KZ" sz="1200" dirty="0">
                          <a:solidFill>
                            <a:srgbClr val="000000"/>
                          </a:solidFill>
                          <a:latin typeface="Times New Roman" pitchFamily="18" charset="0"/>
                          <a:ea typeface="Calibri"/>
                          <a:cs typeface="Times New Roman" pitchFamily="18" charset="0"/>
                        </a:rPr>
                        <a:t>24</a:t>
                      </a:r>
                      <a:r>
                        <a:rPr lang="ru-RU" sz="1200" dirty="0">
                          <a:solidFill>
                            <a:srgbClr val="000000"/>
                          </a:solidFill>
                          <a:latin typeface="Times New Roman" pitchFamily="18" charset="0"/>
                          <a:ea typeface="Calibri"/>
                          <a:cs typeface="Times New Roman" pitchFamily="18" charset="0"/>
                        </a:rPr>
                        <a:t>__» ____</a:t>
                      </a:r>
                      <a:r>
                        <a:rPr lang="kk-KZ" sz="1200" dirty="0">
                          <a:solidFill>
                            <a:srgbClr val="000000"/>
                          </a:solidFill>
                          <a:latin typeface="Times New Roman" pitchFamily="18" charset="0"/>
                          <a:ea typeface="Calibri"/>
                          <a:cs typeface="Times New Roman" pitchFamily="18" charset="0"/>
                        </a:rPr>
                        <a:t>10</a:t>
                      </a:r>
                      <a:r>
                        <a:rPr lang="ru-RU" sz="1200" dirty="0">
                          <a:solidFill>
                            <a:srgbClr val="000000"/>
                          </a:solidFill>
                          <a:latin typeface="Times New Roman" pitchFamily="18" charset="0"/>
                          <a:ea typeface="Calibri"/>
                          <a:cs typeface="Times New Roman" pitchFamily="18" charset="0"/>
                        </a:rPr>
                        <a:t>___201</a:t>
                      </a:r>
                      <a:r>
                        <a:rPr lang="kk-KZ" sz="1200" dirty="0">
                          <a:solidFill>
                            <a:srgbClr val="000000"/>
                          </a:solidFill>
                          <a:latin typeface="Times New Roman" pitchFamily="18" charset="0"/>
                          <a:ea typeface="Calibri"/>
                          <a:cs typeface="Times New Roman" pitchFamily="18" charset="0"/>
                        </a:rPr>
                        <a:t>7ж</a:t>
                      </a:r>
                      <a:r>
                        <a:rPr lang="ru-RU" sz="1200" dirty="0">
                          <a:solidFill>
                            <a:srgbClr val="000000"/>
                          </a:solidFill>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l">
                        <a:lnSpc>
                          <a:spcPct val="115000"/>
                        </a:lnSpc>
                        <a:spcAft>
                          <a:spcPts val="0"/>
                        </a:spcAft>
                      </a:pPr>
                      <a:r>
                        <a:rPr lang="kk-KZ" sz="1200" b="1" dirty="0">
                          <a:latin typeface="Times New Roman" pitchFamily="18" charset="0"/>
                          <a:ea typeface="Calibri"/>
                          <a:cs typeface="Times New Roman" pitchFamily="18" charset="0"/>
                        </a:rPr>
                        <a:t>Ұзақтығы:</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ru-RU"/>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730">
                <a:tc gridSpan="2">
                  <a:txBody>
                    <a:bodyPr/>
                    <a:lstStyle/>
                    <a:p>
                      <a:pPr algn="l">
                        <a:lnSpc>
                          <a:spcPct val="115000"/>
                        </a:lnSpc>
                        <a:spcAft>
                          <a:spcPts val="0"/>
                        </a:spcAft>
                      </a:pPr>
                      <a:r>
                        <a:rPr lang="kk-KZ" sz="1200" b="1" dirty="0">
                          <a:latin typeface="Times New Roman" pitchFamily="18" charset="0"/>
                          <a:ea typeface="Calibri"/>
                          <a:cs typeface="Times New Roman" pitchFamily="18" charset="0"/>
                        </a:rPr>
                        <a:t>Өткізу орны:</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gridSpan="3">
                  <a:txBody>
                    <a:bodyPr/>
                    <a:lstStyle/>
                    <a:p>
                      <a:pPr algn="just">
                        <a:lnSpc>
                          <a:spcPct val="115000"/>
                        </a:lnSpc>
                        <a:spcAft>
                          <a:spcPts val="0"/>
                        </a:spcAft>
                      </a:pPr>
                      <a:endParaRPr lang="kk-KZ" sz="1200" dirty="0">
                        <a:latin typeface="Times New Roman" pitchFamily="18" charset="0"/>
                        <a:ea typeface="Calibri"/>
                        <a:cs typeface="Times New Roman" pitchFamily="18" charset="0"/>
                      </a:endParaRPr>
                    </a:p>
                    <a:p>
                      <a:pPr algn="just">
                        <a:lnSpc>
                          <a:spcPct val="115000"/>
                        </a:lnSpc>
                        <a:spcAft>
                          <a:spcPts val="0"/>
                        </a:spcAft>
                      </a:pPr>
                      <a:r>
                        <a:rPr lang="kk-KZ" sz="1200" dirty="0">
                          <a:latin typeface="Times New Roman" pitchFamily="18" charset="0"/>
                          <a:ea typeface="Calibri"/>
                          <a:cs typeface="Times New Roman" pitchFamily="18" charset="0"/>
                        </a:rPr>
                        <a:t>Атырау аграрлы – техникалық  колледжінің </a:t>
                      </a:r>
                      <a:r>
                        <a:rPr lang="kk-KZ" sz="1200" dirty="0">
                          <a:solidFill>
                            <a:srgbClr val="000000"/>
                          </a:solidFill>
                          <a:latin typeface="Times New Roman" pitchFamily="18" charset="0"/>
                          <a:ea typeface="Calibri"/>
                          <a:cs typeface="Times New Roman" pitchFamily="18" charset="0"/>
                        </a:rPr>
                        <a:t>№304 кабинет </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r>
              <a:tr h="475153">
                <a:tc gridSpan="2">
                  <a:txBody>
                    <a:bodyPr/>
                    <a:lstStyle/>
                    <a:p>
                      <a:pPr algn="l">
                        <a:lnSpc>
                          <a:spcPct val="115000"/>
                        </a:lnSpc>
                        <a:spcAft>
                          <a:spcPts val="0"/>
                        </a:spcAft>
                      </a:pPr>
                      <a:r>
                        <a:rPr lang="kk-KZ" sz="1200" b="1" dirty="0">
                          <a:latin typeface="Times New Roman" pitchFamily="18" charset="0"/>
                          <a:ea typeface="Calibri"/>
                          <a:cs typeface="Times New Roman" pitchFamily="18" charset="0"/>
                        </a:rPr>
                        <a:t>Қатысушылар:</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gridSpan="3">
                  <a:txBody>
                    <a:bodyPr/>
                    <a:lstStyle/>
                    <a:p>
                      <a:pPr algn="just">
                        <a:lnSpc>
                          <a:spcPct val="115000"/>
                        </a:lnSpc>
                        <a:spcAft>
                          <a:spcPts val="0"/>
                        </a:spcAft>
                        <a:tabLst>
                          <a:tab pos="457200" algn="l"/>
                          <a:tab pos="1371600" algn="l"/>
                        </a:tabLst>
                      </a:pPr>
                      <a:r>
                        <a:rPr lang="kk-KZ" sz="1200" u="sng" dirty="0">
                          <a:latin typeface="Times New Roman" pitchFamily="18" charset="0"/>
                          <a:ea typeface="Calibri"/>
                          <a:cs typeface="Times New Roman" pitchFamily="18" charset="0"/>
                        </a:rPr>
                        <a:t>1401000-«Ғимараттар мен құрылымдарды салу және пайдалану мамандығы»  3  с 1 оқу топ  студенттері</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37577">
                <a:tc gridSpan="2">
                  <a:txBody>
                    <a:bodyPr/>
                    <a:lstStyle/>
                    <a:p>
                      <a:pPr algn="just">
                        <a:lnSpc>
                          <a:spcPct val="115000"/>
                        </a:lnSpc>
                        <a:spcAft>
                          <a:spcPts val="0"/>
                        </a:spcAft>
                      </a:pPr>
                      <a:r>
                        <a:rPr lang="kk-KZ" sz="1200" b="1">
                          <a:latin typeface="Times New Roman" pitchFamily="18" charset="0"/>
                          <a:ea typeface="Calibri"/>
                          <a:cs typeface="Times New Roman" pitchFamily="18" charset="0"/>
                        </a:rPr>
                        <a:t>Сабақ мақсаты:</a:t>
                      </a:r>
                      <a:endParaRPr lang="ru-RU" sz="120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gridSpan="3">
                  <a:txBody>
                    <a:bodyPr/>
                    <a:lstStyle/>
                    <a:p>
                      <a:pPr algn="just">
                        <a:lnSpc>
                          <a:spcPct val="115000"/>
                        </a:lnSpc>
                        <a:spcAft>
                          <a:spcPts val="0"/>
                        </a:spcAft>
                      </a:pPr>
                      <a:r>
                        <a:rPr lang="ru-RU" sz="1200" dirty="0">
                          <a:latin typeface="Times New Roman" pitchFamily="18" charset="0"/>
                          <a:ea typeface="Calibri"/>
                          <a:cs typeface="Times New Roman" pitchFamily="18" charset="0"/>
                        </a:rPr>
                        <a:t> </a:t>
                      </a:r>
                      <a:r>
                        <a:rPr lang="kk-KZ" sz="1200" dirty="0">
                          <a:latin typeface="Times New Roman" pitchFamily="18" charset="0"/>
                          <a:ea typeface="Calibri"/>
                          <a:cs typeface="Times New Roman" pitchFamily="18" charset="0"/>
                        </a:rPr>
                        <a:t>Еденнің  түрлерін,  құрылыста  қолдануын  түсіндіру.</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r>
              <a:tr h="2850921">
                <a:tc gridSpan="2">
                  <a:txBody>
                    <a:bodyPr/>
                    <a:lstStyle/>
                    <a:p>
                      <a:pPr algn="l">
                        <a:lnSpc>
                          <a:spcPct val="115000"/>
                        </a:lnSpc>
                        <a:spcAft>
                          <a:spcPts val="0"/>
                        </a:spcAft>
                      </a:pPr>
                      <a:r>
                        <a:rPr lang="kk-KZ" sz="1200" b="1" dirty="0">
                          <a:latin typeface="Times New Roman" pitchFamily="18" charset="0"/>
                          <a:ea typeface="Calibri"/>
                          <a:cs typeface="Times New Roman" pitchFamily="18" charset="0"/>
                        </a:rPr>
                        <a:t>Сабақ міндеттері</a:t>
                      </a:r>
                      <a:r>
                        <a:rPr lang="ru-RU" sz="1200" b="1" dirty="0">
                          <a:latin typeface="Times New Roman" pitchFamily="18" charset="0"/>
                          <a:ea typeface="Calibri"/>
                          <a:cs typeface="Times New Roman" pitchFamily="18" charset="0"/>
                        </a:rPr>
                        <a:t>:</a:t>
                      </a:r>
                      <a:br>
                        <a:rPr lang="ru-RU" sz="1200" b="1" dirty="0">
                          <a:latin typeface="Times New Roman" pitchFamily="18" charset="0"/>
                          <a:ea typeface="Calibri"/>
                          <a:cs typeface="Times New Roman" pitchFamily="18" charset="0"/>
                        </a:rPr>
                      </a:b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gridSpan="3">
                  <a:txBody>
                    <a:bodyPr/>
                    <a:lstStyle/>
                    <a:p>
                      <a:pPr algn="just">
                        <a:lnSpc>
                          <a:spcPct val="115000"/>
                        </a:lnSpc>
                        <a:spcAft>
                          <a:spcPts val="0"/>
                        </a:spcAft>
                        <a:tabLst>
                          <a:tab pos="291465" algn="l"/>
                        </a:tabLst>
                      </a:pPr>
                      <a:r>
                        <a:rPr lang="kk-KZ" sz="1200" dirty="0">
                          <a:latin typeface="Times New Roman" pitchFamily="18" charset="0"/>
                          <a:ea typeface="Calibri"/>
                          <a:cs typeface="Times New Roman" pitchFamily="18" charset="0"/>
                        </a:rPr>
                        <a:t>Білім алушылардың білімі,білуі мен дағдыны жетілдіру:</a:t>
                      </a:r>
                      <a:endParaRPr lang="ru-RU" sz="1200" dirty="0">
                        <a:latin typeface="Times New Roman" pitchFamily="18" charset="0"/>
                        <a:ea typeface="Times New Roman"/>
                        <a:cs typeface="Times New Roman" pitchFamily="18" charset="0"/>
                      </a:endParaRPr>
                    </a:p>
                    <a:p>
                      <a:pPr algn="l">
                        <a:lnSpc>
                          <a:spcPct val="115000"/>
                        </a:lnSpc>
                        <a:spcAft>
                          <a:spcPts val="0"/>
                        </a:spcAft>
                      </a:pPr>
                      <a:r>
                        <a:rPr lang="kk-KZ" sz="1200" b="1" dirty="0">
                          <a:latin typeface="Times New Roman" pitchFamily="18" charset="0"/>
                          <a:ea typeface="Calibri"/>
                          <a:cs typeface="Times New Roman" pitchFamily="18" charset="0"/>
                        </a:rPr>
                        <a:t>Білімділік :   </a:t>
                      </a:r>
                      <a:r>
                        <a:rPr lang="kk-KZ" sz="1200" dirty="0">
                          <a:latin typeface="Times New Roman" pitchFamily="18" charset="0"/>
                          <a:ea typeface="Calibri"/>
                          <a:cs typeface="Times New Roman" pitchFamily="18" charset="0"/>
                        </a:rPr>
                        <a:t>Өндірістік  құрылыс қолданылатын едендер. Түрлері.   </a:t>
                      </a:r>
                      <a:endParaRPr lang="ru-RU" sz="1200" dirty="0">
                        <a:latin typeface="Times New Roman" pitchFamily="18" charset="0"/>
                        <a:ea typeface="Times New Roman"/>
                        <a:cs typeface="Times New Roman" pitchFamily="18" charset="0"/>
                      </a:endParaRPr>
                    </a:p>
                    <a:p>
                      <a:pPr algn="l">
                        <a:lnSpc>
                          <a:spcPct val="115000"/>
                        </a:lnSpc>
                        <a:spcAft>
                          <a:spcPts val="0"/>
                        </a:spcAft>
                      </a:pPr>
                      <a:r>
                        <a:rPr lang="kk-KZ" sz="1200" dirty="0">
                          <a:latin typeface="Times New Roman" pitchFamily="18" charset="0"/>
                          <a:ea typeface="Calibri"/>
                          <a:cs typeface="Times New Roman" pitchFamily="18" charset="0"/>
                        </a:rPr>
                        <a:t> </a:t>
                      </a:r>
                      <a:r>
                        <a:rPr lang="kk-KZ" sz="1200" dirty="0" smtClean="0">
                          <a:latin typeface="Times New Roman" pitchFamily="18" charset="0"/>
                          <a:ea typeface="Calibri"/>
                          <a:cs typeface="Times New Roman" pitchFamily="18" charset="0"/>
                        </a:rPr>
                        <a:t>Қайда </a:t>
                      </a:r>
                      <a:r>
                        <a:rPr lang="kk-KZ" sz="1200" dirty="0">
                          <a:latin typeface="Times New Roman" pitchFamily="18" charset="0"/>
                          <a:ea typeface="Calibri"/>
                          <a:cs typeface="Times New Roman" pitchFamily="18" charset="0"/>
                        </a:rPr>
                        <a:t>қалай қолдана  алатынын үйренеді.</a:t>
                      </a:r>
                      <a:endParaRPr lang="ru-RU" sz="1200" dirty="0">
                        <a:latin typeface="Times New Roman" pitchFamily="18" charset="0"/>
                        <a:ea typeface="Times New Roman"/>
                        <a:cs typeface="Times New Roman" pitchFamily="18" charset="0"/>
                      </a:endParaRPr>
                    </a:p>
                    <a:p>
                      <a:pPr algn="just">
                        <a:lnSpc>
                          <a:spcPct val="115000"/>
                        </a:lnSpc>
                        <a:spcAft>
                          <a:spcPts val="0"/>
                        </a:spcAft>
                      </a:pPr>
                      <a:r>
                        <a:rPr lang="kk-KZ" sz="1200" b="1" dirty="0">
                          <a:latin typeface="Times New Roman" pitchFamily="18" charset="0"/>
                          <a:ea typeface="Calibri"/>
                          <a:cs typeface="Times New Roman" pitchFamily="18" charset="0"/>
                        </a:rPr>
                        <a:t>Дамытушылық:</a:t>
                      </a:r>
                      <a:r>
                        <a:rPr lang="kk-KZ" sz="1200" b="1" i="1" dirty="0">
                          <a:latin typeface="Times New Roman" pitchFamily="18" charset="0"/>
                          <a:ea typeface="Calibri"/>
                          <a:cs typeface="Times New Roman" pitchFamily="18" charset="0"/>
                        </a:rPr>
                        <a:t> </a:t>
                      </a:r>
                      <a:r>
                        <a:rPr lang="kk-KZ" sz="1200" b="1" dirty="0">
                          <a:latin typeface="Times New Roman" pitchFamily="18" charset="0"/>
                          <a:ea typeface="Calibri"/>
                          <a:cs typeface="Times New Roman" pitchFamily="18" charset="0"/>
                        </a:rPr>
                        <a:t>  </a:t>
                      </a:r>
                      <a:r>
                        <a:rPr lang="kk-KZ" sz="1200" dirty="0">
                          <a:latin typeface="Times New Roman" pitchFamily="18" charset="0"/>
                          <a:ea typeface="Calibri"/>
                          <a:cs typeface="Times New Roman" pitchFamily="18" charset="0"/>
                        </a:rPr>
                        <a:t>Студенттердің  ойлау қабілетін жаңа инновацияға </a:t>
                      </a:r>
                      <a:r>
                        <a:rPr lang="kk-KZ" sz="1200" dirty="0" smtClean="0">
                          <a:latin typeface="Times New Roman" pitchFamily="18" charset="0"/>
                          <a:ea typeface="Calibri"/>
                          <a:cs typeface="Times New Roman" pitchFamily="18" charset="0"/>
                        </a:rPr>
                        <a:t>бағытт  </a:t>
                      </a:r>
                      <a:r>
                        <a:rPr lang="kk-KZ" sz="1200" dirty="0">
                          <a:latin typeface="Times New Roman" pitchFamily="18" charset="0"/>
                          <a:ea typeface="Calibri"/>
                          <a:cs typeface="Times New Roman" pitchFamily="18" charset="0"/>
                        </a:rPr>
                        <a:t>дағдысын дамыту,  қабілеттерін  арттыру, дамыту.</a:t>
                      </a:r>
                      <a:endParaRPr lang="ru-RU" sz="1200" dirty="0">
                        <a:latin typeface="Times New Roman" pitchFamily="18" charset="0"/>
                        <a:ea typeface="Times New Roman"/>
                        <a:cs typeface="Times New Roman" pitchFamily="18" charset="0"/>
                      </a:endParaRPr>
                    </a:p>
                    <a:p>
                      <a:pPr algn="just">
                        <a:lnSpc>
                          <a:spcPct val="115000"/>
                        </a:lnSpc>
                        <a:spcAft>
                          <a:spcPts val="0"/>
                        </a:spcAft>
                      </a:pPr>
                      <a:r>
                        <a:rPr lang="kk-KZ" sz="1200" b="1" dirty="0">
                          <a:latin typeface="Times New Roman" pitchFamily="18" charset="0"/>
                          <a:ea typeface="Calibri"/>
                          <a:cs typeface="Times New Roman" pitchFamily="18" charset="0"/>
                        </a:rPr>
                        <a:t>Тәрбиелік: </a:t>
                      </a:r>
                      <a:r>
                        <a:rPr lang="kk-KZ" sz="1200" dirty="0">
                          <a:latin typeface="Times New Roman" pitchFamily="18" charset="0"/>
                          <a:ea typeface="Calibri"/>
                          <a:cs typeface="Times New Roman" pitchFamily="18" charset="0"/>
                        </a:rPr>
                        <a:t>Мамандыққа деген сүйіспеншілікті, қызығушылықты қалыптастыру. </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604" y="1928794"/>
          <a:ext cx="6072230" cy="4882896"/>
        </p:xfrm>
        <a:graphic>
          <a:graphicData uri="http://schemas.openxmlformats.org/drawingml/2006/table">
            <a:tbl>
              <a:tblPr/>
              <a:tblGrid>
                <a:gridCol w="2726740"/>
                <a:gridCol w="343277"/>
                <a:gridCol w="3002213"/>
              </a:tblGrid>
              <a:tr h="257632">
                <a:tc gridSpan="3">
                  <a:txBody>
                    <a:bodyPr/>
                    <a:lstStyle/>
                    <a:p>
                      <a:pPr algn="just">
                        <a:lnSpc>
                          <a:spcPct val="115000"/>
                        </a:lnSpc>
                        <a:spcAft>
                          <a:spcPts val="0"/>
                        </a:spcAft>
                        <a:tabLst>
                          <a:tab pos="600075" algn="l"/>
                        </a:tabLst>
                      </a:pPr>
                      <a:r>
                        <a:rPr lang="kk-KZ" sz="1200" b="1" dirty="0">
                          <a:latin typeface="Times New Roman" pitchFamily="18" charset="0"/>
                          <a:ea typeface="Calibri"/>
                          <a:cs typeface="Times New Roman" pitchFamily="18" charset="0"/>
                        </a:rPr>
                        <a:t>Оқыту әдістері, әдістемелік шаралар, педагогикалық техникалар, педагогикалық технологиялар:</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hMerge="1">
                  <a:txBody>
                    <a:bodyPr/>
                    <a:lstStyle/>
                    <a:p>
                      <a:endParaRPr lang="ru-RU"/>
                    </a:p>
                  </a:txBody>
                  <a:tcPr/>
                </a:tc>
              </a:tr>
              <a:tr h="506789">
                <a:tc gridSpan="3">
                  <a:txBody>
                    <a:bodyPr/>
                    <a:lstStyle/>
                    <a:p>
                      <a:pPr algn="ctr">
                        <a:lnSpc>
                          <a:spcPct val="115000"/>
                        </a:lnSpc>
                        <a:spcAft>
                          <a:spcPts val="0"/>
                        </a:spcAft>
                      </a:pPr>
                      <a:r>
                        <a:rPr lang="kk-KZ" sz="1200" dirty="0">
                          <a:solidFill>
                            <a:srgbClr val="000000"/>
                          </a:solidFill>
                          <a:latin typeface="Times New Roman" pitchFamily="18" charset="0"/>
                          <a:ea typeface="Calibri"/>
                          <a:cs typeface="Times New Roman" pitchFamily="18" charset="0"/>
                        </a:rPr>
                        <a:t>Көрнекілік-иллюстрациялық</a:t>
                      </a:r>
                      <a:r>
                        <a:rPr lang="kk-KZ" sz="1200" dirty="0">
                          <a:latin typeface="Times New Roman" pitchFamily="18" charset="0"/>
                          <a:ea typeface="Calibri"/>
                          <a:cs typeface="Times New Roman" pitchFamily="18" charset="0"/>
                        </a:rPr>
                        <a:t> (презентация), оқытушының жетекшілігімен оқу жұмыстарының   </a:t>
                      </a:r>
                      <a:r>
                        <a:rPr lang="ru-RU" sz="1200" dirty="0">
                          <a:latin typeface="Times New Roman" pitchFamily="18" charset="0"/>
                          <a:ea typeface="Calibri"/>
                          <a:cs typeface="Times New Roman" pitchFamily="18" charset="0"/>
                        </a:rPr>
                        <a:t>                                                </a:t>
                      </a:r>
                      <a:r>
                        <a:rPr lang="kk-KZ" sz="1200" dirty="0">
                          <a:latin typeface="Times New Roman" pitchFamily="18" charset="0"/>
                          <a:ea typeface="Calibri"/>
                          <a:cs typeface="Times New Roman" pitchFamily="18" charset="0"/>
                        </a:rPr>
                        <a:t>       </a:t>
                      </a:r>
                      <a:r>
                        <a:rPr lang="ru-RU" sz="1200" dirty="0">
                          <a:latin typeface="Times New Roman" pitchFamily="18" charset="0"/>
                          <a:ea typeface="Calibri"/>
                          <a:cs typeface="Times New Roman" pitchFamily="18" charset="0"/>
                        </a:rPr>
                        <a:t>                                      </a:t>
                      </a:r>
                      <a:r>
                        <a:rPr lang="kk-KZ" sz="1200" dirty="0">
                          <a:latin typeface="Times New Roman" pitchFamily="18" charset="0"/>
                          <a:ea typeface="Calibri"/>
                          <a:cs typeface="Times New Roman" pitchFamily="18" charset="0"/>
                        </a:rPr>
                        <a:t>әдістері,СТО технологиясының  элементтерін  пайдалану арқылы түсіндіру,   сұрақ -жауап арқылы шығармашылық  қабілеттерін , </a:t>
                      </a:r>
                      <a:r>
                        <a:rPr lang="kk-KZ" sz="1200" b="1" dirty="0">
                          <a:latin typeface="Times New Roman" pitchFamily="18" charset="0"/>
                          <a:ea typeface="Calibri"/>
                          <a:cs typeface="Times New Roman" pitchFamily="18" charset="0"/>
                        </a:rPr>
                        <a:t> </a:t>
                      </a:r>
                      <a:r>
                        <a:rPr lang="kk-KZ" sz="1200" dirty="0">
                          <a:latin typeface="Times New Roman" pitchFamily="18" charset="0"/>
                          <a:ea typeface="Calibri"/>
                          <a:cs typeface="Times New Roman" pitchFamily="18" charset="0"/>
                        </a:rPr>
                        <a:t>ізденістерін дамыту</a:t>
                      </a:r>
                      <a:r>
                        <a:rPr lang="kk-KZ" sz="1200" dirty="0">
                          <a:solidFill>
                            <a:srgbClr val="000000"/>
                          </a:solidFill>
                          <a:latin typeface="Times New Roman" pitchFamily="18" charset="0"/>
                          <a:ea typeface="Calibri"/>
                          <a:cs typeface="Times New Roman" pitchFamily="18" charset="0"/>
                        </a:rPr>
                        <a:t>;бейне материал.</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57632">
                <a:tc>
                  <a:txBody>
                    <a:bodyPr/>
                    <a:lstStyle/>
                    <a:p>
                      <a:pPr algn="just">
                        <a:lnSpc>
                          <a:spcPct val="115000"/>
                        </a:lnSpc>
                        <a:spcAft>
                          <a:spcPts val="0"/>
                        </a:spcAft>
                        <a:tabLst>
                          <a:tab pos="600075" algn="l"/>
                        </a:tabLst>
                      </a:pPr>
                      <a:r>
                        <a:rPr lang="kk-KZ" sz="1200" b="1">
                          <a:latin typeface="Times New Roman" pitchFamily="18" charset="0"/>
                          <a:ea typeface="Calibri"/>
                          <a:cs typeface="Times New Roman" pitchFamily="18" charset="0"/>
                        </a:rPr>
                        <a:t>Қажетті құралдар мен жабдықтар:</a:t>
                      </a:r>
                      <a:endParaRPr lang="ru-RU" sz="120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algn="just">
                        <a:lnSpc>
                          <a:spcPct val="115000"/>
                        </a:lnSpc>
                        <a:spcAft>
                          <a:spcPts val="0"/>
                        </a:spcAft>
                      </a:pPr>
                      <a:r>
                        <a:rPr lang="kk-KZ" sz="1200" dirty="0">
                          <a:latin typeface="Times New Roman" pitchFamily="18" charset="0"/>
                          <a:ea typeface="Calibri"/>
                          <a:cs typeface="Times New Roman" pitchFamily="18" charset="0"/>
                        </a:rPr>
                        <a:t>ДК, проектор, экран, маркерлер, флипчарт, презентация</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1241265">
                <a:tc>
                  <a:txBody>
                    <a:bodyPr/>
                    <a:lstStyle/>
                    <a:p>
                      <a:pPr algn="l">
                        <a:lnSpc>
                          <a:spcPct val="115000"/>
                        </a:lnSpc>
                        <a:spcAft>
                          <a:spcPts val="0"/>
                        </a:spcAft>
                        <a:tabLst>
                          <a:tab pos="600075" algn="l"/>
                        </a:tabLst>
                      </a:pPr>
                      <a:r>
                        <a:rPr lang="kk-KZ" sz="1200" b="1">
                          <a:latin typeface="Times New Roman" pitchFamily="18" charset="0"/>
                          <a:ea typeface="Calibri"/>
                          <a:cs typeface="Times New Roman" pitchFamily="18" charset="0"/>
                        </a:rPr>
                        <a:t>Қосымша дереккөздері (әдебиет):</a:t>
                      </a:r>
                      <a:endParaRPr lang="ru-RU" sz="120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algn="just">
                        <a:lnSpc>
                          <a:spcPct val="115000"/>
                        </a:lnSpc>
                        <a:spcAft>
                          <a:spcPts val="0"/>
                        </a:spcAft>
                      </a:pPr>
                      <a:r>
                        <a:rPr lang="ru-RU" sz="1200" dirty="0">
                          <a:latin typeface="Times New Roman" pitchFamily="18" charset="0"/>
                          <a:ea typeface="Calibri"/>
                          <a:cs typeface="Times New Roman" pitchFamily="18" charset="0"/>
                        </a:rPr>
                        <a:t>1</a:t>
                      </a:r>
                      <a:r>
                        <a:rPr lang="kk-KZ" sz="1200" dirty="0">
                          <a:latin typeface="Times New Roman" pitchFamily="18" charset="0"/>
                          <a:ea typeface="Calibri"/>
                          <a:cs typeface="Times New Roman" pitchFamily="18" charset="0"/>
                        </a:rPr>
                        <a:t>.Н.Разақов «Ғимараттар мен имараттардың құрылымдары» Астана 2010</a:t>
                      </a:r>
                      <a:endParaRPr lang="ru-RU" sz="1200" dirty="0">
                        <a:latin typeface="Times New Roman" pitchFamily="18" charset="0"/>
                        <a:ea typeface="Times New Roman"/>
                        <a:cs typeface="Times New Roman" pitchFamily="18" charset="0"/>
                      </a:endParaRPr>
                    </a:p>
                    <a:p>
                      <a:pPr algn="just">
                        <a:lnSpc>
                          <a:spcPct val="115000"/>
                        </a:lnSpc>
                        <a:spcAft>
                          <a:spcPts val="0"/>
                        </a:spcAft>
                      </a:pPr>
                      <a:r>
                        <a:rPr lang="kk-KZ" sz="1200" dirty="0">
                          <a:latin typeface="Times New Roman" pitchFamily="18" charset="0"/>
                          <a:ea typeface="Calibri"/>
                          <a:cs typeface="Times New Roman" pitchFamily="18" charset="0"/>
                        </a:rPr>
                        <a:t>2. </a:t>
                      </a:r>
                      <a:r>
                        <a:rPr lang="ru-RU" sz="1200" dirty="0" err="1">
                          <a:latin typeface="Times New Roman" pitchFamily="18" charset="0"/>
                          <a:ea typeface="Calibri"/>
                          <a:cs typeface="Times New Roman" pitchFamily="18" charset="0"/>
                        </a:rPr>
                        <a:t>Өндірістік ғимараттар </a:t>
                      </a:r>
                      <a:r>
                        <a:rPr lang="ru-RU" sz="1200" dirty="0">
                          <a:latin typeface="Times New Roman" pitchFamily="18" charset="0"/>
                          <a:ea typeface="Calibri"/>
                          <a:cs typeface="Times New Roman" pitchFamily="18" charset="0"/>
                        </a:rPr>
                        <a:t>мен нысандар конструирлеуі. </a:t>
                      </a:r>
                      <a:endParaRPr lang="ru-RU" sz="1200" dirty="0">
                        <a:latin typeface="Times New Roman" pitchFamily="18" charset="0"/>
                        <a:ea typeface="Times New Roman"/>
                        <a:cs typeface="Times New Roman" pitchFamily="18" charset="0"/>
                      </a:endParaRPr>
                    </a:p>
                    <a:p>
                      <a:pPr algn="just">
                        <a:spcAft>
                          <a:spcPts val="0"/>
                        </a:spcAft>
                      </a:pPr>
                      <a:r>
                        <a:rPr lang="ru-RU" sz="1200" dirty="0">
                          <a:solidFill>
                            <a:srgbClr val="000000"/>
                          </a:solidFill>
                          <a:latin typeface="Times New Roman" pitchFamily="18" charset="0"/>
                          <a:ea typeface="Calibri"/>
                          <a:cs typeface="Times New Roman" pitchFamily="18" charset="0"/>
                        </a:rPr>
                        <a:t>Шерешевский И. А. </a:t>
                      </a:r>
                      <a:r>
                        <a:rPr lang="ru-RU" sz="1200" dirty="0" err="1">
                          <a:solidFill>
                            <a:srgbClr val="000000"/>
                          </a:solidFill>
                          <a:latin typeface="Times New Roman" pitchFamily="18" charset="0"/>
                          <a:ea typeface="Calibri"/>
                          <a:cs typeface="Times New Roman" pitchFamily="18" charset="0"/>
                        </a:rPr>
                        <a:t>Мәскеу </a:t>
                      </a:r>
                      <a:r>
                        <a:rPr lang="ru-RU" sz="1200" dirty="0">
                          <a:solidFill>
                            <a:srgbClr val="000000"/>
                          </a:solidFill>
                          <a:latin typeface="Times New Roman" pitchFamily="18" charset="0"/>
                          <a:ea typeface="Calibri"/>
                          <a:cs typeface="Times New Roman" pitchFamily="18" charset="0"/>
                        </a:rPr>
                        <a:t>2005</a:t>
                      </a:r>
                      <a:r>
                        <a:rPr lang="kk-KZ" sz="1200" dirty="0">
                          <a:solidFill>
                            <a:srgbClr val="000000"/>
                          </a:solidFill>
                          <a:latin typeface="Times New Roman" pitchFamily="18" charset="0"/>
                          <a:ea typeface="Calibri"/>
                          <a:cs typeface="Times New Roman" pitchFamily="18" charset="0"/>
                        </a:rPr>
                        <a:t> ж.</a:t>
                      </a:r>
                      <a:endParaRPr lang="ru-RU" sz="1200" dirty="0">
                        <a:solidFill>
                          <a:srgbClr val="000000"/>
                        </a:solidFill>
                        <a:latin typeface="Times New Roman" pitchFamily="18" charset="0"/>
                        <a:ea typeface="Times New Roman"/>
                        <a:cs typeface="Times New Roman" pitchFamily="18" charset="0"/>
                      </a:endParaRPr>
                    </a:p>
                    <a:p>
                      <a:pPr algn="just">
                        <a:spcAft>
                          <a:spcPts val="0"/>
                        </a:spcAft>
                      </a:pPr>
                      <a:r>
                        <a:rPr lang="kk-KZ" sz="1200" dirty="0">
                          <a:solidFill>
                            <a:srgbClr val="000000"/>
                          </a:solidFill>
                          <a:latin typeface="Times New Roman" pitchFamily="18" charset="0"/>
                          <a:ea typeface="Calibri"/>
                          <a:cs typeface="Times New Roman" pitchFamily="18" charset="0"/>
                        </a:rPr>
                        <a:t>3.Темірбетон конструкциялары. Теория, есеп және конструирелу негіздері.</a:t>
                      </a:r>
                      <a:r>
                        <a:rPr lang="ru-RU" sz="1200" dirty="0">
                          <a:solidFill>
                            <a:srgbClr val="000000"/>
                          </a:solidFill>
                          <a:latin typeface="Times New Roman" pitchFamily="18" charset="0"/>
                          <a:ea typeface="Calibri"/>
                          <a:cs typeface="Times New Roman" pitchFamily="18" charset="0"/>
                        </a:rPr>
                        <a:t>Пецольд Т.М., Тур В.В. Брест 2008 </a:t>
                      </a:r>
                      <a:r>
                        <a:rPr lang="kk-KZ" sz="1200" dirty="0">
                          <a:solidFill>
                            <a:srgbClr val="000000"/>
                          </a:solidFill>
                          <a:latin typeface="Times New Roman" pitchFamily="18" charset="0"/>
                          <a:ea typeface="Calibri"/>
                          <a:cs typeface="Times New Roman" pitchFamily="18" charset="0"/>
                        </a:rPr>
                        <a:t>ж</a:t>
                      </a:r>
                      <a:endParaRPr lang="ru-RU" sz="1200" dirty="0">
                        <a:solidFill>
                          <a:srgbClr val="000000"/>
                        </a:solidFill>
                        <a:latin typeface="Times New Roman" pitchFamily="18" charset="0"/>
                        <a:ea typeface="Times New Roman"/>
                        <a:cs typeface="Times New Roman" pitchFamily="18" charset="0"/>
                      </a:endParaRPr>
                    </a:p>
                    <a:p>
                      <a:pPr algn="just">
                        <a:spcAft>
                          <a:spcPts val="0"/>
                        </a:spcAft>
                      </a:pPr>
                      <a:r>
                        <a:rPr lang="kk-KZ" sz="1200" dirty="0">
                          <a:solidFill>
                            <a:srgbClr val="000000"/>
                          </a:solidFill>
                          <a:latin typeface="Times New Roman" pitchFamily="18" charset="0"/>
                          <a:ea typeface="Calibri"/>
                          <a:cs typeface="Times New Roman" pitchFamily="18" charset="0"/>
                        </a:rPr>
                        <a:t>4.Құрылыс </a:t>
                      </a:r>
                      <a:r>
                        <a:rPr lang="ru-RU" sz="1200" dirty="0">
                          <a:solidFill>
                            <a:srgbClr val="000000"/>
                          </a:solidFill>
                          <a:latin typeface="Times New Roman" pitchFamily="18" charset="0"/>
                          <a:ea typeface="Calibri"/>
                          <a:cs typeface="Times New Roman" pitchFamily="18" charset="0"/>
                        </a:rPr>
                        <a:t>конструкициялары Ю., Дуамбеков М., Хуснутди-нов Р Астана </a:t>
                      </a:r>
                      <a:r>
                        <a:rPr lang="kk-KZ" sz="1200" dirty="0">
                          <a:solidFill>
                            <a:srgbClr val="000000"/>
                          </a:solidFill>
                          <a:latin typeface="Times New Roman" pitchFamily="18" charset="0"/>
                          <a:ea typeface="Calibri"/>
                          <a:cs typeface="Times New Roman" pitchFamily="18" charset="0"/>
                        </a:rPr>
                        <a:t>2011ж</a:t>
                      </a:r>
                      <a:endParaRPr lang="ru-RU" sz="1200" dirty="0">
                        <a:solidFill>
                          <a:srgbClr val="000000"/>
                        </a:solidFill>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168930">
                <a:tc gridSpan="3">
                  <a:txBody>
                    <a:bodyPr/>
                    <a:lstStyle/>
                    <a:p>
                      <a:pPr algn="l">
                        <a:lnSpc>
                          <a:spcPct val="115000"/>
                        </a:lnSpc>
                        <a:spcAft>
                          <a:spcPts val="0"/>
                        </a:spcAft>
                        <a:tabLst>
                          <a:tab pos="600075" algn="l"/>
                        </a:tabLst>
                      </a:pPr>
                      <a:r>
                        <a:rPr lang="kk-KZ" sz="1200" b="1" dirty="0">
                          <a:latin typeface="Times New Roman" pitchFamily="18" charset="0"/>
                          <a:ea typeface="Calibri"/>
                          <a:cs typeface="Times New Roman" pitchFamily="18" charset="0"/>
                        </a:rPr>
                        <a:t>Оқытушы туралы ақпарат:</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hMerge="1">
                  <a:txBody>
                    <a:bodyPr/>
                    <a:lstStyle/>
                    <a:p>
                      <a:endParaRPr lang="ru-RU"/>
                    </a:p>
                  </a:txBody>
                  <a:tcPr/>
                </a:tc>
              </a:tr>
              <a:tr h="844649">
                <a:tc gridSpan="2">
                  <a:txBody>
                    <a:bodyPr/>
                    <a:lstStyle/>
                    <a:p>
                      <a:pPr algn="l">
                        <a:lnSpc>
                          <a:spcPct val="115000"/>
                        </a:lnSpc>
                        <a:spcAft>
                          <a:spcPts val="0"/>
                        </a:spcAft>
                        <a:tabLst>
                          <a:tab pos="600075" algn="l"/>
                        </a:tabLst>
                      </a:pPr>
                      <a:r>
                        <a:rPr lang="kk-KZ" sz="1200" b="1" dirty="0">
                          <a:latin typeface="Times New Roman" pitchFamily="18" charset="0"/>
                          <a:ea typeface="Calibri"/>
                          <a:cs typeface="Times New Roman" pitchFamily="18" charset="0"/>
                        </a:rPr>
                        <a:t>А.Ә.Т.: </a:t>
                      </a:r>
                      <a:endParaRPr lang="ru-RU" sz="1200" dirty="0">
                        <a:latin typeface="Times New Roman" pitchFamily="18" charset="0"/>
                        <a:ea typeface="Times New Roman"/>
                        <a:cs typeface="Times New Roman" pitchFamily="18" charset="0"/>
                      </a:endParaRPr>
                    </a:p>
                    <a:p>
                      <a:pPr algn="l">
                        <a:lnSpc>
                          <a:spcPct val="115000"/>
                        </a:lnSpc>
                        <a:spcAft>
                          <a:spcPts val="0"/>
                        </a:spcAft>
                        <a:tabLst>
                          <a:tab pos="600075" algn="l"/>
                        </a:tabLst>
                      </a:pPr>
                      <a:r>
                        <a:rPr lang="kk-KZ" sz="1200" dirty="0">
                          <a:latin typeface="Times New Roman" pitchFamily="18" charset="0"/>
                          <a:ea typeface="Calibri"/>
                          <a:cs typeface="Times New Roman" pitchFamily="18" charset="0"/>
                        </a:rPr>
                        <a:t>Суйесинова А.Е_________________</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i="1" dirty="0">
                          <a:latin typeface="Times New Roman" pitchFamily="18" charset="0"/>
                          <a:ea typeface="Calibri"/>
                          <a:cs typeface="Times New Roman" pitchFamily="18" charset="0"/>
                        </a:rPr>
                        <a:t>(қолы)</a:t>
                      </a:r>
                      <a:endParaRPr lang="ru-RU" sz="1200" dirty="0">
                        <a:latin typeface="Times New Roman" pitchFamily="18" charset="0"/>
                        <a:ea typeface="Times New Roman"/>
                        <a:cs typeface="Times New Roman" pitchFamily="18" charset="0"/>
                      </a:endParaRPr>
                    </a:p>
                    <a:p>
                      <a:pPr algn="l">
                        <a:lnSpc>
                          <a:spcPct val="115000"/>
                        </a:lnSpc>
                        <a:spcAft>
                          <a:spcPts val="0"/>
                        </a:spcAft>
                        <a:tabLst>
                          <a:tab pos="600075" algn="l"/>
                        </a:tabLst>
                      </a:pPr>
                      <a:r>
                        <a:rPr lang="kk-KZ" sz="1200" dirty="0">
                          <a:latin typeface="Times New Roman" pitchFamily="18" charset="0"/>
                          <a:ea typeface="Calibri"/>
                          <a:cs typeface="Times New Roman" pitchFamily="18" charset="0"/>
                        </a:rPr>
                        <a:t>Макашева А.М_________________</a:t>
                      </a: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i="1" dirty="0">
                          <a:latin typeface="Times New Roman" pitchFamily="18" charset="0"/>
                          <a:ea typeface="Calibri"/>
                          <a:cs typeface="Times New Roman" pitchFamily="18" charset="0"/>
                        </a:rPr>
                        <a:t>(қолы)</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a:lnSpc>
                          <a:spcPct val="115000"/>
                        </a:lnSpc>
                        <a:spcAft>
                          <a:spcPts val="0"/>
                        </a:spcAft>
                        <a:tabLst>
                          <a:tab pos="600075" algn="l"/>
                        </a:tabLst>
                      </a:pPr>
                      <a:r>
                        <a:rPr lang="kk-KZ" sz="1200" b="1" dirty="0">
                          <a:latin typeface="Times New Roman" pitchFamily="18" charset="0"/>
                          <a:ea typeface="Calibri"/>
                          <a:cs typeface="Times New Roman" pitchFamily="18" charset="0"/>
                        </a:rPr>
                        <a:t>Тел.:</a:t>
                      </a:r>
                      <a:r>
                        <a:rPr lang="kk-KZ" sz="1200" dirty="0">
                          <a:latin typeface="Times New Roman" pitchFamily="18" charset="0"/>
                          <a:ea typeface="Calibri"/>
                          <a:cs typeface="Times New Roman" pitchFamily="18" charset="0"/>
                        </a:rPr>
                        <a:t>87015484118</a:t>
                      </a:r>
                      <a:endParaRPr lang="ru-RU" sz="1200" dirty="0">
                        <a:latin typeface="Times New Roman" pitchFamily="18" charset="0"/>
                        <a:ea typeface="Times New Roman"/>
                        <a:cs typeface="Times New Roman" pitchFamily="18" charset="0"/>
                      </a:endParaRPr>
                    </a:p>
                    <a:p>
                      <a:pPr algn="l">
                        <a:lnSpc>
                          <a:spcPct val="115000"/>
                        </a:lnSpc>
                        <a:spcAft>
                          <a:spcPts val="0"/>
                        </a:spcAft>
                        <a:tabLst>
                          <a:tab pos="600075" algn="l"/>
                        </a:tabLst>
                      </a:pPr>
                      <a:r>
                        <a:rPr lang="kk-KZ" sz="1200" b="1" dirty="0">
                          <a:latin typeface="Times New Roman" pitchFamily="18" charset="0"/>
                          <a:ea typeface="Calibri"/>
                          <a:cs typeface="Times New Roman" pitchFamily="18" charset="0"/>
                        </a:rPr>
                        <a:t>E-mail:</a:t>
                      </a:r>
                      <a:r>
                        <a:rPr lang="kk-KZ" sz="1200" dirty="0">
                          <a:latin typeface="Times New Roman" pitchFamily="18" charset="0"/>
                          <a:ea typeface="Calibri"/>
                          <a:cs typeface="Times New Roman" pitchFamily="18" charset="0"/>
                        </a:rPr>
                        <a:t> </a:t>
                      </a:r>
                      <a:r>
                        <a:rPr lang="en-US" sz="1200" dirty="0">
                          <a:latin typeface="Times New Roman" pitchFamily="18" charset="0"/>
                          <a:ea typeface="Calibri"/>
                          <a:cs typeface="Times New Roman" pitchFamily="18" charset="0"/>
                        </a:rPr>
                        <a:t>aigul.06.05</a:t>
                      </a:r>
                      <a:r>
                        <a:rPr lang="kk-KZ" sz="1200" dirty="0">
                          <a:latin typeface="Times New Roman" pitchFamily="18" charset="0"/>
                          <a:ea typeface="Calibri"/>
                          <a:cs typeface="Times New Roman" pitchFamily="18" charset="0"/>
                        </a:rPr>
                        <a:t>@mail.ru</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428604" y="428596"/>
          <a:ext cx="6072231" cy="1472184"/>
        </p:xfrm>
        <a:graphic>
          <a:graphicData uri="http://schemas.openxmlformats.org/drawingml/2006/table">
            <a:tbl>
              <a:tblPr/>
              <a:tblGrid>
                <a:gridCol w="1975304"/>
                <a:gridCol w="408159"/>
                <a:gridCol w="343277"/>
                <a:gridCol w="171639"/>
                <a:gridCol w="171639"/>
                <a:gridCol w="171639"/>
                <a:gridCol w="1357017"/>
                <a:gridCol w="1473557"/>
              </a:tblGrid>
              <a:tr h="1013578">
                <a:tc gridSpan="2">
                  <a:txBody>
                    <a:bodyPr/>
                    <a:lstStyle/>
                    <a:p>
                      <a:pPr algn="l">
                        <a:lnSpc>
                          <a:spcPct val="115000"/>
                        </a:lnSpc>
                        <a:spcAft>
                          <a:spcPts val="0"/>
                        </a:spcAft>
                      </a:pPr>
                      <a:r>
                        <a:rPr lang="kk-KZ" sz="1200" b="1" dirty="0">
                          <a:solidFill>
                            <a:srgbClr val="000000"/>
                          </a:solidFill>
                          <a:latin typeface="Times New Roman" pitchFamily="18" charset="0"/>
                          <a:ea typeface="Calibri"/>
                          <a:cs typeface="Times New Roman" pitchFamily="18" charset="0"/>
                        </a:rPr>
                        <a:t>Күтілетін нәтиже</a:t>
                      </a:r>
                      <a:r>
                        <a:rPr lang="kk-KZ" sz="1200" b="1"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gridSpan="6">
                  <a:txBody>
                    <a:bodyPr/>
                    <a:lstStyle/>
                    <a:p>
                      <a:pPr algn="l">
                        <a:lnSpc>
                          <a:spcPct val="115000"/>
                        </a:lnSpc>
                        <a:spcAft>
                          <a:spcPts val="0"/>
                        </a:spcAft>
                      </a:pPr>
                      <a:r>
                        <a:rPr lang="kk-KZ" sz="1200" dirty="0">
                          <a:latin typeface="Times New Roman" pitchFamily="18" charset="0"/>
                          <a:ea typeface="Calibri"/>
                          <a:cs typeface="Times New Roman" pitchFamily="18" charset="0"/>
                        </a:rPr>
                        <a:t>1.Едендердің қасиеттері мен ерекшеліктерін білу.</a:t>
                      </a:r>
                      <a:endParaRPr lang="ru-RU" sz="1200" dirty="0">
                        <a:latin typeface="Times New Roman" pitchFamily="18" charset="0"/>
                        <a:ea typeface="Times New Roman"/>
                        <a:cs typeface="Times New Roman" pitchFamily="18" charset="0"/>
                      </a:endParaRPr>
                    </a:p>
                    <a:p>
                      <a:pPr algn="just">
                        <a:lnSpc>
                          <a:spcPct val="115000"/>
                        </a:lnSpc>
                        <a:spcAft>
                          <a:spcPts val="0"/>
                        </a:spcAft>
                      </a:pPr>
                      <a:r>
                        <a:rPr lang="kk-KZ" sz="1200" dirty="0">
                          <a:latin typeface="Times New Roman" pitchFamily="18" charset="0"/>
                          <a:ea typeface="Calibri"/>
                          <a:cs typeface="Times New Roman" pitchFamily="18" charset="0"/>
                        </a:rPr>
                        <a:t>2.Әр түрлі едендердің құрылымдары және оларды пайдалану қасиеттері .</a:t>
                      </a:r>
                      <a:endParaRPr lang="ru-RU" sz="1200" dirty="0">
                        <a:latin typeface="Times New Roman" pitchFamily="18" charset="0"/>
                        <a:ea typeface="Times New Roman"/>
                        <a:cs typeface="Times New Roman" pitchFamily="18" charset="0"/>
                      </a:endParaRPr>
                    </a:p>
                    <a:p>
                      <a:pPr algn="just">
                        <a:lnSpc>
                          <a:spcPct val="115000"/>
                        </a:lnSpc>
                        <a:spcAft>
                          <a:spcPts val="0"/>
                        </a:spcAft>
                      </a:pPr>
                      <a:r>
                        <a:rPr lang="kk-KZ" sz="1200" dirty="0">
                          <a:latin typeface="Times New Roman" pitchFamily="18" charset="0"/>
                          <a:ea typeface="Calibri"/>
                          <a:cs typeface="Times New Roman" pitchFamily="18" charset="0"/>
                        </a:rPr>
                        <a:t>3.Оралмалы және түйірлі материалдардан жасалған едендер құрылымын ажырату.</a:t>
                      </a:r>
                      <a:endParaRPr lang="ru-RU" sz="1200" dirty="0">
                        <a:latin typeface="Times New Roman" pitchFamily="18" charset="0"/>
                        <a:ea typeface="Times New Roman"/>
                        <a:cs typeface="Times New Roman" pitchFamily="18" charset="0"/>
                      </a:endParaRPr>
                    </a:p>
                    <a:p>
                      <a:pPr algn="just">
                        <a:lnSpc>
                          <a:spcPct val="115000"/>
                        </a:lnSpc>
                        <a:spcAft>
                          <a:spcPts val="0"/>
                        </a:spcAft>
                      </a:pPr>
                      <a:r>
                        <a:rPr lang="kk-KZ" sz="1200" dirty="0">
                          <a:latin typeface="Times New Roman" pitchFamily="18" charset="0"/>
                          <a:ea typeface="Calibri"/>
                          <a:cs typeface="Times New Roman" pitchFamily="18" charset="0"/>
                        </a:rPr>
                        <a:t>4. Еден түрлерін төсеуде шаршы метрін  есептеу</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0354">
                <a:tc gridSpan="2">
                  <a:txBody>
                    <a:bodyPr/>
                    <a:lstStyle/>
                    <a:p>
                      <a:pPr algn="l">
                        <a:lnSpc>
                          <a:spcPct val="115000"/>
                        </a:lnSpc>
                        <a:spcAft>
                          <a:spcPts val="0"/>
                        </a:spcAft>
                      </a:pPr>
                      <a:r>
                        <a:rPr lang="kk-KZ" sz="1200" b="1">
                          <a:latin typeface="Times New Roman" pitchFamily="18" charset="0"/>
                          <a:ea typeface="Calibri"/>
                          <a:cs typeface="Times New Roman" pitchFamily="18" charset="0"/>
                        </a:rPr>
                        <a:t>Сабақтың түрі:</a:t>
                      </a:r>
                      <a:endParaRPr lang="ru-RU" sz="120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gridSpan="6">
                  <a:txBody>
                    <a:bodyPr/>
                    <a:lstStyle/>
                    <a:p>
                      <a:pPr algn="just">
                        <a:lnSpc>
                          <a:spcPct val="115000"/>
                        </a:lnSpc>
                        <a:spcAft>
                          <a:spcPts val="0"/>
                        </a:spcAft>
                      </a:pPr>
                      <a:r>
                        <a:rPr lang="kk-KZ" sz="1200" dirty="0">
                          <a:latin typeface="Times New Roman" pitchFamily="18" charset="0"/>
                          <a:ea typeface="Calibri"/>
                          <a:cs typeface="Times New Roman" pitchFamily="18" charset="0"/>
                        </a:rPr>
                        <a:t>Бинарлы сабақ </a:t>
                      </a:r>
                      <a:endParaRPr lang="ru-RU" sz="1200" dirty="0">
                        <a:latin typeface="Times New Roman" pitchFamily="18" charset="0"/>
                        <a:ea typeface="Times New Roman"/>
                        <a:cs typeface="Times New Roman" pitchFamily="18" charset="0"/>
                      </a:endParaRPr>
                    </a:p>
                  </a:txBody>
                  <a:tcPr marL="14519" marR="14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91" y="642909"/>
          <a:ext cx="6429420" cy="8412480"/>
        </p:xfrm>
        <a:graphic>
          <a:graphicData uri="http://schemas.openxmlformats.org/drawingml/2006/table">
            <a:tbl>
              <a:tblPr/>
              <a:tblGrid>
                <a:gridCol w="1391040"/>
                <a:gridCol w="405671"/>
                <a:gridCol w="2060942"/>
                <a:gridCol w="1355578"/>
                <a:gridCol w="1216189"/>
              </a:tblGrid>
              <a:tr h="814835">
                <a:tc>
                  <a:txBody>
                    <a:bodyPr/>
                    <a:lstStyle/>
                    <a:p>
                      <a:pPr algn="ctr">
                        <a:lnSpc>
                          <a:spcPct val="115000"/>
                        </a:lnSpc>
                        <a:spcAft>
                          <a:spcPts val="0"/>
                        </a:spcAft>
                      </a:pPr>
                      <a:endParaRPr lang="ru-RU" sz="12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ru-RU" sz="1200" b="1" dirty="0" err="1">
                          <a:solidFill>
                            <a:srgbClr val="000000"/>
                          </a:solidFill>
                          <a:latin typeface="Times New Roman" pitchFamily="18" charset="0"/>
                          <a:ea typeface="Times New Roman"/>
                          <a:cs typeface="Times New Roman" pitchFamily="18" charset="0"/>
                        </a:rPr>
                        <a:t>Сабақ барысы</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ru-RU" sz="1200" b="1" dirty="0" err="1">
                          <a:solidFill>
                            <a:srgbClr val="000000"/>
                          </a:solidFill>
                          <a:latin typeface="Times New Roman" pitchFamily="18" charset="0"/>
                          <a:ea typeface="Times New Roman"/>
                          <a:cs typeface="Times New Roman" pitchFamily="18" charset="0"/>
                        </a:rPr>
                        <a:t>Уақыт </a:t>
                      </a:r>
                      <a:r>
                        <a:rPr lang="ru-RU" sz="1200" b="1" dirty="0">
                          <a:solidFill>
                            <a:srgbClr val="000000"/>
                          </a:solidFill>
                          <a:latin typeface="Times New Roman" pitchFamily="18" charset="0"/>
                          <a:ea typeface="Times New Roman"/>
                          <a:cs typeface="Times New Roman" pitchFamily="18" charset="0"/>
                        </a:rPr>
                        <a:t>(минут)</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endParaRPr lang="ru-RU" sz="12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ru-RU" sz="1200" b="1" dirty="0" err="1">
                          <a:solidFill>
                            <a:srgbClr val="000000"/>
                          </a:solidFill>
                          <a:latin typeface="Times New Roman" pitchFamily="18" charset="0"/>
                          <a:ea typeface="Times New Roman"/>
                          <a:cs typeface="Times New Roman" pitchFamily="18" charset="0"/>
                        </a:rPr>
                        <a:t>Оқытушы әрекеті</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endParaRPr lang="ru-RU" sz="12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ru-RU" sz="1200" b="1" dirty="0" err="1">
                          <a:solidFill>
                            <a:srgbClr val="000000"/>
                          </a:solidFill>
                          <a:latin typeface="Times New Roman" pitchFamily="18" charset="0"/>
                          <a:ea typeface="Times New Roman"/>
                          <a:cs typeface="Times New Roman" pitchFamily="18" charset="0"/>
                        </a:rPr>
                        <a:t>Білім</a:t>
                      </a:r>
                      <a:r>
                        <a:rPr lang="ru-RU" sz="1200" b="1" dirty="0">
                          <a:solidFill>
                            <a:srgbClr val="000000"/>
                          </a:solidFill>
                          <a:latin typeface="Times New Roman" pitchFamily="18" charset="0"/>
                          <a:ea typeface="Times New Roman"/>
                          <a:cs typeface="Times New Roman" pitchFamily="18" charset="0"/>
                        </a:rPr>
                        <a:t> </a:t>
                      </a:r>
                      <a:r>
                        <a:rPr lang="ru-RU" sz="1200" b="1" dirty="0" err="1">
                          <a:solidFill>
                            <a:srgbClr val="000000"/>
                          </a:solidFill>
                          <a:latin typeface="Times New Roman" pitchFamily="18" charset="0"/>
                          <a:ea typeface="Times New Roman"/>
                          <a:cs typeface="Times New Roman" pitchFamily="18" charset="0"/>
                        </a:rPr>
                        <a:t>алушының әрекеті</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endParaRPr lang="ru-RU" sz="12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ru-RU" sz="1200" b="1" dirty="0" err="1">
                          <a:solidFill>
                            <a:srgbClr val="000000"/>
                          </a:solidFill>
                          <a:latin typeface="Times New Roman" pitchFamily="18" charset="0"/>
                          <a:ea typeface="Times New Roman"/>
                          <a:cs typeface="Times New Roman" pitchFamily="18" charset="0"/>
                        </a:rPr>
                        <a:t>Оқыту ресурстары</a:t>
                      </a:r>
                      <a:r>
                        <a:rPr lang="ru-RU" sz="1200" b="1" dirty="0">
                          <a:solidFill>
                            <a:srgbClr val="000000"/>
                          </a:solidFill>
                          <a:latin typeface="Times New Roman" pitchFamily="18" charset="0"/>
                          <a:ea typeface="Times New Roman"/>
                          <a:cs typeface="Times New Roman" pitchFamily="18" charset="0"/>
                        </a:rPr>
                        <a:t> мен </a:t>
                      </a:r>
                      <a:r>
                        <a:rPr lang="ru-RU" sz="1200" b="1" dirty="0" err="1">
                          <a:solidFill>
                            <a:srgbClr val="000000"/>
                          </a:solidFill>
                          <a:latin typeface="Times New Roman" pitchFamily="18" charset="0"/>
                          <a:ea typeface="Times New Roman"/>
                          <a:cs typeface="Times New Roman" pitchFamily="18" charset="0"/>
                        </a:rPr>
                        <a:t>материалдар</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2917">
                <a:tc>
                  <a:txBody>
                    <a:bodyPr/>
                    <a:lstStyle/>
                    <a:p>
                      <a:pPr algn="ctr">
                        <a:lnSpc>
                          <a:spcPct val="115000"/>
                        </a:lnSpc>
                        <a:spcAft>
                          <a:spcPts val="0"/>
                        </a:spcAft>
                        <a:tabLst>
                          <a:tab pos="600075" algn="l"/>
                        </a:tabLst>
                      </a:pPr>
                      <a:r>
                        <a:rPr lang="ru-RU" sz="1200" b="1" i="1">
                          <a:latin typeface="Times New Roman" pitchFamily="18" charset="0"/>
                          <a:ea typeface="Times New Roman"/>
                          <a:cs typeface="Times New Roman" pitchFamily="18" charset="0"/>
                        </a:rPr>
                        <a:t>1</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ru-RU" sz="1200" b="1" i="1">
                          <a:latin typeface="Times New Roman" pitchFamily="18" charset="0"/>
                          <a:ea typeface="Times New Roman"/>
                          <a:cs typeface="Times New Roman" pitchFamily="18" charset="0"/>
                        </a:rPr>
                        <a:t>2</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ru-RU" sz="1200" b="1" i="1" dirty="0">
                          <a:latin typeface="Times New Roman" pitchFamily="18" charset="0"/>
                          <a:ea typeface="Times New Roman"/>
                          <a:cs typeface="Times New Roman" pitchFamily="18" charset="0"/>
                        </a:rPr>
                        <a:t>3</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ru-RU" sz="1200" b="1" i="1">
                          <a:latin typeface="Times New Roman" pitchFamily="18" charset="0"/>
                          <a:ea typeface="Times New Roman"/>
                          <a:cs typeface="Times New Roman" pitchFamily="18" charset="0"/>
                        </a:rPr>
                        <a:t>4</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r>
                        <a:rPr lang="ru-RU" sz="1200" b="1" i="1" dirty="0">
                          <a:latin typeface="Times New Roman" pitchFamily="18" charset="0"/>
                          <a:ea typeface="Times New Roman"/>
                          <a:cs typeface="Times New Roman" pitchFamily="18" charset="0"/>
                        </a:rPr>
                        <a:t>5</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334">
                <a:tc>
                  <a:txBody>
                    <a:bodyPr/>
                    <a:lstStyle/>
                    <a:p>
                      <a:pPr algn="ctr">
                        <a:lnSpc>
                          <a:spcPct val="115000"/>
                        </a:lnSpc>
                        <a:spcAft>
                          <a:spcPts val="0"/>
                        </a:spcAft>
                        <a:tabLst>
                          <a:tab pos="201930" algn="l"/>
                          <a:tab pos="600075" algn="l"/>
                        </a:tabLst>
                      </a:pPr>
                      <a:endParaRPr lang="en-US" sz="1200">
                        <a:latin typeface="Times New Roman" pitchFamily="18" charset="0"/>
                        <a:ea typeface="Times New Roman"/>
                        <a:cs typeface="Times New Roman" pitchFamily="18" charset="0"/>
                      </a:endParaRPr>
                    </a:p>
                    <a:p>
                      <a:pPr algn="ctr">
                        <a:lnSpc>
                          <a:spcPct val="115000"/>
                        </a:lnSpc>
                        <a:spcAft>
                          <a:spcPts val="0"/>
                        </a:spcAft>
                        <a:tabLst>
                          <a:tab pos="201930" algn="l"/>
                          <a:tab pos="600075" algn="l"/>
                        </a:tabLst>
                      </a:pPr>
                      <a:r>
                        <a:rPr lang="ru-RU" sz="1200">
                          <a:latin typeface="Times New Roman" pitchFamily="18" charset="0"/>
                          <a:ea typeface="Times New Roman"/>
                          <a:cs typeface="Times New Roman" pitchFamily="18" charset="0"/>
                        </a:rPr>
                        <a:t>1.Ұйымдастыру кезеңі</a:t>
                      </a: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b="1" i="1">
                          <a:latin typeface="Times New Roman" pitchFamily="18" charset="0"/>
                          <a:ea typeface="Times New Roman"/>
                          <a:cs typeface="Times New Roman" pitchFamily="18" charset="0"/>
                        </a:rPr>
                        <a:t>  </a:t>
                      </a:r>
                      <a:endParaRPr lang="ru-RU" sz="120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b="1" i="1">
                          <a:latin typeface="Times New Roman" pitchFamily="18" charset="0"/>
                          <a:ea typeface="Times New Roman"/>
                          <a:cs typeface="Times New Roman" pitchFamily="18" charset="0"/>
                        </a:rPr>
                        <a:t>3</a:t>
                      </a:r>
                      <a:endParaRPr lang="ru-RU" sz="120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ctr">
                        <a:lnSpc>
                          <a:spcPct val="115000"/>
                        </a:lnSpc>
                        <a:spcAft>
                          <a:spcPts val="0"/>
                        </a:spcAft>
                      </a:pPr>
                      <a:r>
                        <a:rPr lang="kk-KZ" sz="1200" dirty="0">
                          <a:latin typeface="Times New Roman" pitchFamily="18" charset="0"/>
                          <a:ea typeface="Times New Roman"/>
                          <a:cs typeface="Times New Roman" pitchFamily="18" charset="0"/>
                        </a:rPr>
                        <a:t>1.Студенттермен амандасу, журнал бойынша  сабаққа дайындығын тексеру.</a:t>
                      </a:r>
                      <a:endParaRPr lang="ru-RU" sz="1200" dirty="0">
                        <a:latin typeface="Times New Roman" pitchFamily="18" charset="0"/>
                        <a:ea typeface="Times New Roman"/>
                        <a:cs typeface="Times New Roman" pitchFamily="18" charset="0"/>
                      </a:endParaRPr>
                    </a:p>
                    <a:p>
                      <a:pPr marL="111125" algn="ctr">
                        <a:lnSpc>
                          <a:spcPct val="115000"/>
                        </a:lnSpc>
                        <a:spcAft>
                          <a:spcPts val="0"/>
                        </a:spcAft>
                      </a:pPr>
                      <a:r>
                        <a:rPr lang="kk-KZ" sz="1200" dirty="0">
                          <a:latin typeface="Times New Roman" pitchFamily="18" charset="0"/>
                          <a:ea typeface="Times New Roman"/>
                          <a:cs typeface="Times New Roman" pitchFamily="18" charset="0"/>
                        </a:rPr>
                        <a:t>2. </a:t>
                      </a:r>
                      <a:r>
                        <a:rPr lang="kk-KZ" sz="1200" b="1" dirty="0">
                          <a:latin typeface="Times New Roman" pitchFamily="18" charset="0"/>
                          <a:ea typeface="Times New Roman"/>
                          <a:cs typeface="Times New Roman" pitchFamily="18" charset="0"/>
                        </a:rPr>
                        <a:t>«Мен кіммін»</a:t>
                      </a:r>
                      <a:r>
                        <a:rPr lang="kk-KZ" sz="1200" dirty="0">
                          <a:latin typeface="Times New Roman" pitchFamily="18" charset="0"/>
                          <a:ea typeface="Times New Roman"/>
                          <a:cs typeface="Times New Roman" pitchFamily="18" charset="0"/>
                        </a:rPr>
                        <a:t> ойыны.  Аудиторияға ынтымақтастық атмосфера қалыптастыру, пәнмен байланыстырып, төрт топқа бөлу:</a:t>
                      </a:r>
                      <a:endParaRPr lang="ru-RU" sz="1200" dirty="0">
                        <a:latin typeface="Times New Roman" pitchFamily="18" charset="0"/>
                        <a:ea typeface="Times New Roman"/>
                        <a:cs typeface="Times New Roman" pitchFamily="18" charset="0"/>
                      </a:endParaRPr>
                    </a:p>
                    <a:p>
                      <a:pPr marL="111125">
                        <a:lnSpc>
                          <a:spcPct val="115000"/>
                        </a:lnSpc>
                        <a:spcAft>
                          <a:spcPts val="0"/>
                        </a:spcAft>
                      </a:pPr>
                      <a:r>
                        <a:rPr lang="kk-KZ" sz="1200" dirty="0">
                          <a:latin typeface="Times New Roman" pitchFamily="18" charset="0"/>
                          <a:ea typeface="Times New Roman"/>
                          <a:cs typeface="Times New Roman" pitchFamily="18" charset="0"/>
                        </a:rPr>
                        <a:t>Бекеттің аты:</a:t>
                      </a:r>
                      <a:endParaRPr lang="ru-RU" sz="1200" dirty="0">
                        <a:latin typeface="Times New Roman" pitchFamily="18" charset="0"/>
                        <a:ea typeface="Times New Roman"/>
                        <a:cs typeface="Times New Roman" pitchFamily="18" charset="0"/>
                      </a:endParaRPr>
                    </a:p>
                    <a:p>
                      <a:pPr marL="111125">
                        <a:lnSpc>
                          <a:spcPct val="115000"/>
                        </a:lnSpc>
                        <a:spcAft>
                          <a:spcPts val="0"/>
                        </a:spcAft>
                      </a:pPr>
                      <a:r>
                        <a:rPr lang="kk-KZ" sz="1200" dirty="0">
                          <a:latin typeface="Times New Roman" pitchFamily="18" charset="0"/>
                          <a:ea typeface="Times New Roman"/>
                          <a:cs typeface="Times New Roman" pitchFamily="18" charset="0"/>
                        </a:rPr>
                        <a:t>1. Іргетас</a:t>
                      </a:r>
                      <a:endParaRPr lang="ru-RU" sz="1200" dirty="0">
                        <a:latin typeface="Times New Roman" pitchFamily="18" charset="0"/>
                        <a:ea typeface="Times New Roman"/>
                        <a:cs typeface="Times New Roman" pitchFamily="18" charset="0"/>
                      </a:endParaRPr>
                    </a:p>
                    <a:p>
                      <a:pPr marL="111125">
                        <a:lnSpc>
                          <a:spcPct val="115000"/>
                        </a:lnSpc>
                        <a:spcAft>
                          <a:spcPts val="0"/>
                        </a:spcAft>
                      </a:pPr>
                      <a:r>
                        <a:rPr lang="kk-KZ" sz="1200" dirty="0">
                          <a:latin typeface="Times New Roman" pitchFamily="18" charset="0"/>
                          <a:ea typeface="Times New Roman"/>
                          <a:cs typeface="Times New Roman" pitchFamily="18" charset="0"/>
                        </a:rPr>
                        <a:t>2. Қабырға</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   3. Шатыр</a:t>
                      </a:r>
                      <a:endParaRPr lang="ru-RU" sz="1200" dirty="0">
                        <a:solidFill>
                          <a:srgbClr val="000000"/>
                        </a:solidFill>
                        <a:latin typeface="Times New Roman" pitchFamily="18" charset="0"/>
                        <a:ea typeface="Times New Roman"/>
                        <a:cs typeface="Times New Roman" pitchFamily="18" charset="0"/>
                      </a:endParaRPr>
                    </a:p>
                    <a:p>
                      <a:pPr>
                        <a:lnSpc>
                          <a:spcPct val="115000"/>
                        </a:lnSpc>
                        <a:spcAft>
                          <a:spcPts val="0"/>
                        </a:spcAft>
                        <a:tabLst>
                          <a:tab pos="600075" algn="l"/>
                        </a:tabLst>
                      </a:pPr>
                      <a:r>
                        <a:rPr lang="kk-KZ" sz="1200" dirty="0">
                          <a:latin typeface="Times New Roman" pitchFamily="18" charset="0"/>
                          <a:ea typeface="Times New Roman"/>
                          <a:cs typeface="Times New Roman" pitchFamily="18" charset="0"/>
                        </a:rPr>
                        <a:t>   4. Еден</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Ұйымдастыру әрекетінің қысқа мерзімділігі; оқытушының талаптылығы, ұстанымдылығы, жинақылығы; бағытты әрекеттің айқын болуы; білім алушылардың мақсатты болуы </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90600" algn="l"/>
                        </a:tabLst>
                      </a:pPr>
                      <a:endParaRPr lang="ru-RU" sz="1200" dirty="0">
                        <a:latin typeface="Times New Roman" pitchFamily="18" charset="0"/>
                        <a:ea typeface="Times New Roman"/>
                        <a:cs typeface="Times New Roman" pitchFamily="18" charset="0"/>
                      </a:endParaRPr>
                    </a:p>
                    <a:p>
                      <a:pPr algn="ctr">
                        <a:lnSpc>
                          <a:spcPct val="115000"/>
                        </a:lnSpc>
                        <a:spcAft>
                          <a:spcPts val="0"/>
                        </a:spcAft>
                        <a:tabLst>
                          <a:tab pos="990600" algn="l"/>
                        </a:tabLst>
                      </a:pPr>
                      <a:r>
                        <a:rPr lang="kk-KZ" sz="1200" dirty="0">
                          <a:latin typeface="Times New Roman" pitchFamily="18" charset="0"/>
                          <a:ea typeface="Times New Roman"/>
                          <a:cs typeface="Times New Roman" pitchFamily="18" charset="0"/>
                        </a:rPr>
                        <a:t>Оқытуды тіркейтін журнал, макет арқылы бөлу</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6723">
                <a:tc>
                  <a:txBody>
                    <a:bodyPr/>
                    <a:lstStyle/>
                    <a:p>
                      <a:pPr>
                        <a:lnSpc>
                          <a:spcPct val="115000"/>
                        </a:lnSpc>
                        <a:spcAft>
                          <a:spcPts val="0"/>
                        </a:spcAft>
                        <a:tabLst>
                          <a:tab pos="201930" algn="l"/>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tabLst>
                          <a:tab pos="201930" algn="l"/>
                          <a:tab pos="600075" algn="l"/>
                        </a:tabLst>
                      </a:pPr>
                      <a:r>
                        <a:rPr lang="ru-RU" sz="1200" dirty="0" err="1">
                          <a:latin typeface="Times New Roman" pitchFamily="18" charset="0"/>
                          <a:ea typeface="Times New Roman"/>
                          <a:cs typeface="Times New Roman" pitchFamily="18" charset="0"/>
                        </a:rPr>
                        <a:t>2.Үй жұмысын </a:t>
                      </a:r>
                      <a:r>
                        <a:rPr lang="ru-RU" sz="1200" dirty="0" err="1" smtClean="0">
                          <a:latin typeface="Times New Roman" pitchFamily="18" charset="0"/>
                          <a:ea typeface="Times New Roman"/>
                          <a:cs typeface="Times New Roman" pitchFamily="18" charset="0"/>
                        </a:rPr>
                        <a:t> жан</a:t>
                      </a:r>
                      <a:r>
                        <a:rPr lang="kk-KZ" sz="1200" dirty="0" smtClean="0">
                          <a:latin typeface="Times New Roman" pitchFamily="18" charset="0"/>
                          <a:ea typeface="Times New Roman"/>
                          <a:cs typeface="Times New Roman" pitchFamily="18" charset="0"/>
                        </a:rPr>
                        <a:t> </a:t>
                      </a:r>
                      <a:r>
                        <a:rPr lang="kk-KZ"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жақты тексеру</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p>
                      <a:pPr>
                        <a:lnSpc>
                          <a:spcPct val="115000"/>
                        </a:lnSpc>
                        <a:spcAft>
                          <a:spcPts val="0"/>
                        </a:spcAft>
                        <a:tabLst>
                          <a:tab pos="600075" algn="l"/>
                        </a:tabLst>
                      </a:pPr>
                      <a:r>
                        <a:rPr lang="kk-KZ" sz="1200" b="1" i="1" dirty="0">
                          <a:latin typeface="Times New Roman" pitchFamily="18" charset="0"/>
                          <a:ea typeface="Times New Roman"/>
                          <a:cs typeface="Times New Roman" pitchFamily="18" charset="0"/>
                        </a:rPr>
                        <a:t>   5</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pitchFamily="18" charset="0"/>
                          <a:ea typeface="Times New Roman"/>
                          <a:cs typeface="Times New Roman" pitchFamily="18" charset="0"/>
                        </a:rPr>
                        <a:t>1. «Нақты сұрақ, дәл жауап» </a:t>
                      </a:r>
                      <a:r>
                        <a:rPr lang="kk-KZ" sz="1200" dirty="0">
                          <a:latin typeface="Times New Roman" pitchFamily="18" charset="0"/>
                          <a:ea typeface="Times New Roman"/>
                          <a:cs typeface="Times New Roman" pitchFamily="18" charset="0"/>
                        </a:rPr>
                        <a:t>әдісі арқылы сұрақтарға жауап беру </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b="1" dirty="0">
                          <a:latin typeface="Times New Roman" pitchFamily="18" charset="0"/>
                          <a:ea typeface="Times New Roman"/>
                          <a:cs typeface="Times New Roman" pitchFamily="18" charset="0"/>
                        </a:rPr>
                        <a:t>Сұрақтар:</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1. Қабырғалар материалы бойынша қалай топтастырылады?</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2. Жұмыс жасау сипаттамасына байланысты</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3. Жылу ұстамдылығына қарай нешеге бөлінеді және қандай?</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4. Құрылымдық шешімдеріне қарай</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5.Әсер ететін күштерді қабылдау қабілеті бойынша кірпіш қабырғалары қандай болып бөлінеді?</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6. Қабырға панельдері не үшін қолданылады</a:t>
                      </a:r>
                      <a:r>
                        <a:rPr lang="kk-KZ"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Сұрақтарға жауап беру</a:t>
                      </a:r>
                      <a:endParaRPr lang="ru-RU" sz="12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Сурет арқылы өз ойын еркін жеткізу </a:t>
                      </a:r>
                      <a:endParaRPr lang="ru-RU" sz="12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Күтілетін жауап</a:t>
                      </a:r>
                      <a:r>
                        <a:rPr lang="kk-KZ" sz="1200" dirty="0" smtClean="0">
                          <a:solidFill>
                            <a:srgbClr val="000000"/>
                          </a:solidFill>
                          <a:latin typeface="Times New Roman" pitchFamily="18" charset="0"/>
                          <a:ea typeface="Times New Roman"/>
                          <a:cs typeface="Times New Roman" pitchFamily="18" charset="0"/>
                        </a:rPr>
                        <a:t>:</a:t>
                      </a:r>
                    </a:p>
                    <a:p>
                      <a:pPr algn="ctr">
                        <a:lnSpc>
                          <a:spcPct val="115000"/>
                        </a:lnSpc>
                        <a:spcAft>
                          <a:spcPts val="0"/>
                        </a:spcAft>
                      </a:pPr>
                      <a:endParaRPr lang="ru-RU" sz="1200" dirty="0">
                        <a:solidFill>
                          <a:srgbClr val="000000"/>
                        </a:solidFill>
                        <a:latin typeface="Times New Roman" pitchFamily="18" charset="0"/>
                        <a:ea typeface="Times New Roman"/>
                        <a:cs typeface="Times New Roman" pitchFamily="18" charset="0"/>
                      </a:endParaRPr>
                    </a:p>
                    <a:p>
                      <a:pP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1. Кірпіштен, бетон блоктардан, жеңіл бетон панельдерінен, темір бетон панельдерінен, асбестті-цементті, алюминий және болат </a:t>
                      </a:r>
                      <a:r>
                        <a:rPr lang="kk-KZ" sz="1200" dirty="0" smtClean="0">
                          <a:solidFill>
                            <a:srgbClr val="000000"/>
                          </a:solidFill>
                          <a:latin typeface="Times New Roman" pitchFamily="18" charset="0"/>
                          <a:ea typeface="Times New Roman"/>
                          <a:cs typeface="Times New Roman" pitchFamily="18" charset="0"/>
                        </a:rPr>
                        <a:t>табақтардан</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smtClean="0">
                          <a:latin typeface="Times New Roman" pitchFamily="18" charset="0"/>
                          <a:ea typeface="Calibri"/>
                          <a:cs typeface="Times New Roman" pitchFamily="18" charset="0"/>
                        </a:rPr>
                        <a:t>Слайдтар</a:t>
                      </a: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1285860" y="214283"/>
            <a:ext cx="442915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450" algn="ctr" defTabSz="914400" rtl="0" eaLnBrk="1" fontAlgn="base" latinLnBrk="0" hangingPunct="1">
              <a:lnSpc>
                <a:spcPct val="100000"/>
              </a:lnSpc>
              <a:spcBef>
                <a:spcPct val="0"/>
              </a:spcBef>
              <a:spcAft>
                <a:spcPct val="0"/>
              </a:spcAft>
              <a:buClrTx/>
              <a:buSzTx/>
              <a:buFontTx/>
              <a:buNone/>
              <a:tabLst>
                <a:tab pos="962025" algn="l"/>
                <a:tab pos="28416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САБАҚТЫҢ </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ЖОСПАР</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КОНСПЕКТІСІ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14290" y="285720"/>
          <a:ext cx="6429420" cy="4626864"/>
        </p:xfrm>
        <a:graphic>
          <a:graphicData uri="http://schemas.openxmlformats.org/drawingml/2006/table">
            <a:tbl>
              <a:tblPr/>
              <a:tblGrid>
                <a:gridCol w="1391040"/>
                <a:gridCol w="405671"/>
                <a:gridCol w="2060942"/>
                <a:gridCol w="1355578"/>
                <a:gridCol w="1216189"/>
              </a:tblGrid>
              <a:tr h="4426842">
                <a:tc>
                  <a:txBody>
                    <a:bodyPr/>
                    <a:lstStyle/>
                    <a:p>
                      <a:pPr>
                        <a:lnSpc>
                          <a:spcPct val="115000"/>
                        </a:lnSpc>
                        <a:spcAft>
                          <a:spcPts val="0"/>
                        </a:spcAft>
                        <a:tabLst>
                          <a:tab pos="201930" algn="l"/>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tabLst>
                          <a:tab pos="201930" algn="l"/>
                          <a:tab pos="600075" algn="l"/>
                        </a:tabLst>
                      </a:pPr>
                      <a:r>
                        <a:rPr lang="ru-RU" sz="1200" dirty="0" err="1">
                          <a:latin typeface="Times New Roman" pitchFamily="18" charset="0"/>
                          <a:ea typeface="Times New Roman"/>
                          <a:cs typeface="Times New Roman" pitchFamily="18" charset="0"/>
                        </a:rPr>
                        <a:t>2.Үй жұмысын жан</a:t>
                      </a:r>
                      <a:r>
                        <a:rPr lang="kk-KZ" sz="1200" dirty="0">
                          <a:latin typeface="Times New Roman" pitchFamily="18" charset="0"/>
                          <a:ea typeface="Times New Roman"/>
                          <a:cs typeface="Times New Roman" pitchFamily="18" charset="0"/>
                        </a:rPr>
                        <a:t> – </a:t>
                      </a:r>
                      <a:r>
                        <a:rPr lang="ru-RU" sz="1200" dirty="0" err="1">
                          <a:latin typeface="Times New Roman" pitchFamily="18" charset="0"/>
                          <a:ea typeface="Times New Roman"/>
                          <a:cs typeface="Times New Roman" pitchFamily="18" charset="0"/>
                        </a:rPr>
                        <a:t>жақты тексеру</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p>
                      <a:pPr>
                        <a:lnSpc>
                          <a:spcPct val="115000"/>
                        </a:lnSpc>
                        <a:spcAft>
                          <a:spcPts val="0"/>
                        </a:spcAft>
                        <a:tabLst>
                          <a:tab pos="600075" algn="l"/>
                        </a:tabLst>
                      </a:pPr>
                      <a:r>
                        <a:rPr lang="kk-KZ" sz="1200" b="1" i="1" dirty="0">
                          <a:latin typeface="Times New Roman" pitchFamily="18" charset="0"/>
                          <a:ea typeface="Times New Roman"/>
                          <a:cs typeface="Times New Roman" pitchFamily="18" charset="0"/>
                        </a:rPr>
                        <a:t>   5</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200" b="1" dirty="0" smtClean="0">
                        <a:latin typeface="Times New Roman" pitchFamily="18" charset="0"/>
                        <a:ea typeface="Times New Roman"/>
                        <a:cs typeface="Times New Roman" pitchFamily="18" charset="0"/>
                      </a:endParaRPr>
                    </a:p>
                    <a:p>
                      <a:pPr>
                        <a:lnSpc>
                          <a:spcPct val="115000"/>
                        </a:lnSpc>
                        <a:spcAft>
                          <a:spcPts val="0"/>
                        </a:spcAft>
                      </a:pPr>
                      <a:r>
                        <a:rPr lang="kk-KZ" sz="1200" b="1" dirty="0" smtClean="0">
                          <a:latin typeface="Times New Roman" pitchFamily="18" charset="0"/>
                          <a:ea typeface="Times New Roman"/>
                          <a:cs typeface="Times New Roman" pitchFamily="18" charset="0"/>
                        </a:rPr>
                        <a:t>Сұрақтар</a:t>
                      </a:r>
                      <a:r>
                        <a:rPr lang="kk-KZ" sz="1200" b="1" dirty="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smtClean="0">
                          <a:latin typeface="Times New Roman" pitchFamily="18" charset="0"/>
                          <a:ea typeface="Times New Roman"/>
                          <a:cs typeface="Times New Roman" pitchFamily="18" charset="0"/>
                        </a:rPr>
                        <a:t>7. Болат консольдер қабырғаның қай жерінде орналасады?</a:t>
                      </a:r>
                      <a:endParaRPr lang="ru-RU" sz="1200" dirty="0" smtClean="0">
                        <a:latin typeface="Times New Roman" pitchFamily="18" charset="0"/>
                        <a:ea typeface="Times New Roman"/>
                        <a:cs typeface="Times New Roman" pitchFamily="18" charset="0"/>
                      </a:endParaRPr>
                    </a:p>
                    <a:p>
                      <a:pPr>
                        <a:lnSpc>
                          <a:spcPct val="115000"/>
                        </a:lnSpc>
                        <a:spcAft>
                          <a:spcPts val="0"/>
                        </a:spcAft>
                      </a:pPr>
                      <a:r>
                        <a:rPr lang="kk-KZ" sz="1200" dirty="0" smtClean="0">
                          <a:latin typeface="Times New Roman" pitchFamily="18" charset="0"/>
                          <a:ea typeface="Times New Roman"/>
                          <a:cs typeface="Times New Roman" pitchFamily="18" charset="0"/>
                        </a:rPr>
                        <a:t>8. Фахверх бағаналарын қай уақытта пайдаланады?</a:t>
                      </a:r>
                      <a:endParaRPr lang="ru-RU" sz="1200" dirty="0" smtClean="0">
                        <a:latin typeface="Times New Roman" pitchFamily="18" charset="0"/>
                        <a:ea typeface="Times New Roman"/>
                        <a:cs typeface="Times New Roman" pitchFamily="18" charset="0"/>
                      </a:endParaRPr>
                    </a:p>
                    <a:p>
                      <a:pPr>
                        <a:lnSpc>
                          <a:spcPct val="115000"/>
                        </a:lnSpc>
                        <a:spcAft>
                          <a:spcPts val="0"/>
                        </a:spcAft>
                      </a:pPr>
                      <a:r>
                        <a:rPr lang="kk-KZ" sz="1200" dirty="0" smtClean="0">
                          <a:latin typeface="Times New Roman" pitchFamily="18" charset="0"/>
                          <a:ea typeface="Times New Roman"/>
                          <a:cs typeface="Times New Roman" pitchFamily="18" charset="0"/>
                        </a:rPr>
                        <a:t>9. Терезелер материалы бойынша қалай жіктеледі?</a:t>
                      </a:r>
                      <a:endParaRPr lang="ru-RU" sz="1200" dirty="0" smtClean="0">
                        <a:latin typeface="Times New Roman" pitchFamily="18" charset="0"/>
                        <a:ea typeface="Times New Roman"/>
                        <a:cs typeface="Times New Roman" pitchFamily="18" charset="0"/>
                      </a:endParaRPr>
                    </a:p>
                    <a:p>
                      <a:pPr>
                        <a:lnSpc>
                          <a:spcPct val="115000"/>
                        </a:lnSpc>
                        <a:spcAft>
                          <a:spcPts val="0"/>
                        </a:spcAft>
                      </a:pPr>
                      <a:r>
                        <a:rPr lang="kk-KZ" sz="1200" dirty="0" smtClean="0">
                          <a:latin typeface="Times New Roman" pitchFamily="18" charset="0"/>
                          <a:ea typeface="Times New Roman"/>
                          <a:cs typeface="Times New Roman" pitchFamily="18" charset="0"/>
                        </a:rPr>
                        <a:t>10. Қай уақытта темірбетонды терезені пайдалануға болады?</a:t>
                      </a:r>
                      <a:endParaRPr lang="ru-RU" sz="1200" dirty="0" smtClean="0">
                        <a:latin typeface="Times New Roman" pitchFamily="18" charset="0"/>
                        <a:ea typeface="Times New Roman"/>
                        <a:cs typeface="Times New Roman" pitchFamily="18" charset="0"/>
                      </a:endParaRPr>
                    </a:p>
                    <a:p>
                      <a:pPr>
                        <a:lnSpc>
                          <a:spcPct val="115000"/>
                        </a:lnSpc>
                        <a:spcAft>
                          <a:spcPts val="0"/>
                        </a:spcAft>
                      </a:pP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200" dirty="0" smtClean="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kk-KZ" sz="1200" dirty="0" smtClean="0">
                          <a:solidFill>
                            <a:srgbClr val="000000"/>
                          </a:solidFill>
                          <a:latin typeface="Times New Roman" pitchFamily="18" charset="0"/>
                          <a:ea typeface="Times New Roman"/>
                          <a:cs typeface="Times New Roman" pitchFamily="18" charset="0"/>
                        </a:rPr>
                        <a:t>Күтілетін </a:t>
                      </a:r>
                      <a:r>
                        <a:rPr lang="kk-KZ" sz="1200" dirty="0">
                          <a:solidFill>
                            <a:srgbClr val="000000"/>
                          </a:solidFill>
                          <a:latin typeface="Times New Roman" pitchFamily="18" charset="0"/>
                          <a:ea typeface="Times New Roman"/>
                          <a:cs typeface="Times New Roman" pitchFamily="18" charset="0"/>
                        </a:rPr>
                        <a:t>жауап</a:t>
                      </a:r>
                      <a:r>
                        <a:rPr lang="kk-KZ" sz="1200" dirty="0" smtClean="0">
                          <a:solidFill>
                            <a:srgbClr val="000000"/>
                          </a:solidFill>
                          <a:latin typeface="Times New Roman" pitchFamily="18" charset="0"/>
                          <a:ea typeface="Times New Roman"/>
                          <a:cs typeface="Times New Roman" pitchFamily="18" charset="0"/>
                        </a:rPr>
                        <a:t>:</a:t>
                      </a:r>
                    </a:p>
                    <a:p>
                      <a:r>
                        <a:rPr lang="kk-KZ" sz="1400" kern="1200" dirty="0" smtClean="0">
                          <a:solidFill>
                            <a:schemeClr val="tx1"/>
                          </a:solidFill>
                          <a:latin typeface="Times New Roman" pitchFamily="18" charset="0"/>
                          <a:ea typeface="+mn-ea"/>
                          <a:cs typeface="Times New Roman" pitchFamily="18" charset="0"/>
                        </a:rPr>
                        <a:t>2. Көтергіш қабырғалар, өз салмағын ғана көтеретін қабырғалар, аспалы қабырғалар</a:t>
                      </a:r>
                      <a:endParaRPr lang="ru-RU" sz="1400" kern="1200" dirty="0" smtClean="0">
                        <a:solidFill>
                          <a:schemeClr val="tx1"/>
                        </a:solidFill>
                        <a:latin typeface="Times New Roman" pitchFamily="18" charset="0"/>
                        <a:ea typeface="+mn-ea"/>
                        <a:cs typeface="Times New Roman" pitchFamily="18" charset="0"/>
                      </a:endParaRPr>
                    </a:p>
                    <a:p>
                      <a:r>
                        <a:rPr lang="kk-KZ" sz="1400" kern="1200" dirty="0" smtClean="0">
                          <a:solidFill>
                            <a:schemeClr val="tx1"/>
                          </a:solidFill>
                          <a:latin typeface="Times New Roman" pitchFamily="18" charset="0"/>
                          <a:ea typeface="+mn-ea"/>
                          <a:cs typeface="Times New Roman" pitchFamily="18" charset="0"/>
                        </a:rPr>
                        <a:t>3. Жылы қабырғалар, суық қабырғалар</a:t>
                      </a:r>
                      <a:endParaRPr lang="ru-RU" sz="1400" kern="1200" dirty="0" smtClean="0">
                        <a:solidFill>
                          <a:schemeClr val="tx1"/>
                        </a:solidFill>
                        <a:latin typeface="Times New Roman" pitchFamily="18" charset="0"/>
                        <a:ea typeface="+mn-ea"/>
                        <a:cs typeface="Times New Roman" pitchFamily="18" charset="0"/>
                      </a:endParaRPr>
                    </a:p>
                    <a:p>
                      <a:r>
                        <a:rPr lang="kk-KZ" sz="1400" kern="1200" dirty="0" smtClean="0">
                          <a:solidFill>
                            <a:schemeClr val="tx1"/>
                          </a:solidFill>
                          <a:latin typeface="Times New Roman" pitchFamily="18" charset="0"/>
                          <a:ea typeface="+mn-ea"/>
                          <a:cs typeface="Times New Roman" pitchFamily="18" charset="0"/>
                        </a:rPr>
                        <a:t>4. Бір қабатты, екі қабатты, үш қабатты, көп қабатты </a:t>
                      </a:r>
                      <a:endParaRPr lang="ru-RU" sz="14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dirty="0" smtClean="0">
                          <a:latin typeface="Times New Roman" pitchFamily="18" charset="0"/>
                          <a:ea typeface="Calibri"/>
                          <a:cs typeface="Times New Roman" pitchFamily="18" charset="0"/>
                        </a:rPr>
                        <a:t>Слайдтар</a:t>
                      </a: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kk-KZ" sz="1200" dirty="0" smtClean="0">
                        <a:latin typeface="Times New Roman" pitchFamily="18" charset="0"/>
                        <a:ea typeface="Times New Roman"/>
                        <a:cs typeface="Times New Roman" pitchFamily="18" charset="0"/>
                      </a:endParaRPr>
                    </a:p>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214290" y="4929190"/>
          <a:ext cx="6429419" cy="2000264"/>
        </p:xfrm>
        <a:graphic>
          <a:graphicData uri="http://schemas.openxmlformats.org/drawingml/2006/table">
            <a:tbl>
              <a:tblPr/>
              <a:tblGrid>
                <a:gridCol w="1391040"/>
                <a:gridCol w="405670"/>
                <a:gridCol w="2316353"/>
                <a:gridCol w="1100166"/>
                <a:gridCol w="1216190"/>
              </a:tblGrid>
              <a:tr h="2000264">
                <a:tc>
                  <a:txBody>
                    <a:bodyPr/>
                    <a:lstStyle/>
                    <a:p>
                      <a:pPr algn="ctr">
                        <a:lnSpc>
                          <a:spcPct val="115000"/>
                        </a:lnSpc>
                        <a:spcAft>
                          <a:spcPts val="0"/>
                        </a:spcAft>
                        <a:tabLst>
                          <a:tab pos="201930" algn="l"/>
                          <a:tab pos="600075" algn="l"/>
                        </a:tabLst>
                      </a:pPr>
                      <a:endParaRPr lang="kk-KZ" sz="1200" dirty="0">
                        <a:latin typeface="Times New Roman" pitchFamily="18" charset="0"/>
                        <a:ea typeface="Times New Roman"/>
                        <a:cs typeface="Times New Roman" pitchFamily="18" charset="0"/>
                      </a:endParaRPr>
                    </a:p>
                    <a:p>
                      <a:pPr algn="ctr">
                        <a:lnSpc>
                          <a:spcPct val="115000"/>
                        </a:lnSpc>
                        <a:spcAft>
                          <a:spcPts val="0"/>
                        </a:spcAft>
                        <a:tabLst>
                          <a:tab pos="201930" algn="l"/>
                          <a:tab pos="600075" algn="l"/>
                        </a:tabLst>
                      </a:pPr>
                      <a:r>
                        <a:rPr lang="kk-KZ" sz="1200" dirty="0">
                          <a:latin typeface="Times New Roman" pitchFamily="18" charset="0"/>
                          <a:ea typeface="Times New Roman"/>
                          <a:cs typeface="Times New Roman" pitchFamily="18" charset="0"/>
                        </a:rPr>
                        <a:t>3.ББД жан- жақты тексеру кезеңі (білім алушының білім дағдысын)</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ru-RU" sz="1200" dirty="0">
                        <a:latin typeface="Times New Roman" pitchFamily="18" charset="0"/>
                        <a:ea typeface="Times New Roman"/>
                        <a:cs typeface="Times New Roman" pitchFamily="18" charset="0"/>
                      </a:endParaRPr>
                    </a:p>
                    <a:p>
                      <a:pPr algn="ctr">
                        <a:lnSpc>
                          <a:spcPct val="115000"/>
                        </a:lnSpc>
                        <a:spcAft>
                          <a:spcPts val="0"/>
                        </a:spcAft>
                        <a:tabLst>
                          <a:tab pos="600075" algn="l"/>
                        </a:tabLst>
                      </a:pPr>
                      <a:r>
                        <a:rPr lang="kk-KZ" sz="1200" b="1" i="1" dirty="0">
                          <a:latin typeface="Times New Roman" pitchFamily="18" charset="0"/>
                          <a:ea typeface="Times New Roman"/>
                          <a:cs typeface="Times New Roman" pitchFamily="18" charset="0"/>
                        </a:rPr>
                        <a:t>10</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pitchFamily="18" charset="0"/>
                          <a:ea typeface="Times New Roman"/>
                          <a:cs typeface="Times New Roman" pitchFamily="18" charset="0"/>
                        </a:rPr>
                        <a:t>1. Сурет бойынша әңгіме құрап айту</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1. Терезе суреті бойынша</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2. Есік, қақпа бойынша</a:t>
                      </a:r>
                      <a:endParaRPr lang="ru-RU" sz="1200" dirty="0">
                        <a:latin typeface="Times New Roman" pitchFamily="18" charset="0"/>
                        <a:ea typeface="Times New Roman"/>
                        <a:cs typeface="Times New Roman" pitchFamily="18" charset="0"/>
                      </a:endParaRPr>
                    </a:p>
                    <a:p>
                      <a:pP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3. Шатыр бойынша</a:t>
                      </a:r>
                      <a:endParaRPr lang="ru-RU" sz="1200" dirty="0">
                        <a:solidFill>
                          <a:srgbClr val="000000"/>
                        </a:solidFill>
                        <a:latin typeface="Times New Roman" pitchFamily="18" charset="0"/>
                        <a:ea typeface="Times New Roman"/>
                        <a:cs typeface="Times New Roman" pitchFamily="18" charset="0"/>
                      </a:endParaRPr>
                    </a:p>
                    <a:p>
                      <a:pPr>
                        <a:lnSpc>
                          <a:spcPct val="115000"/>
                        </a:lnSpc>
                        <a:spcAft>
                          <a:spcPts val="0"/>
                        </a:spcAft>
                      </a:pPr>
                      <a:r>
                        <a:rPr lang="kk-KZ" sz="1200" dirty="0">
                          <a:latin typeface="Times New Roman" pitchFamily="18" charset="0"/>
                          <a:ea typeface="Times New Roman"/>
                          <a:cs typeface="Times New Roman" pitchFamily="18" charset="0"/>
                        </a:rPr>
                        <a:t>4. Қабырға бойынша</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solidFill>
                            <a:srgbClr val="000000"/>
                          </a:solidFill>
                          <a:latin typeface="Times New Roman" pitchFamily="18" charset="0"/>
                          <a:ea typeface="Times New Roman"/>
                          <a:cs typeface="Times New Roman" pitchFamily="18" charset="0"/>
                        </a:rPr>
                        <a:t>«» туралы тақырыбы бойынша  сұрақтарға жауап беру.</a:t>
                      </a:r>
                      <a:endParaRPr lang="ru-RU" sz="1200" dirty="0">
                        <a:solidFill>
                          <a:srgbClr val="000000"/>
                        </a:solidFill>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0075" algn="l"/>
                        </a:tabLst>
                      </a:pPr>
                      <a:endParaRPr lang="kk-KZ" sz="1200" dirty="0">
                        <a:latin typeface="Times New Roman" pitchFamily="18" charset="0"/>
                        <a:ea typeface="Calibri"/>
                        <a:cs typeface="Times New Roman" pitchFamily="18" charset="0"/>
                      </a:endParaRPr>
                    </a:p>
                    <a:p>
                      <a:pPr algn="ctr">
                        <a:lnSpc>
                          <a:spcPct val="115000"/>
                        </a:lnSpc>
                        <a:spcAft>
                          <a:spcPts val="0"/>
                        </a:spcAft>
                        <a:tabLst>
                          <a:tab pos="600075" algn="l"/>
                        </a:tabLst>
                      </a:pPr>
                      <a:r>
                        <a:rPr lang="kk-KZ" sz="1200" dirty="0">
                          <a:latin typeface="Times New Roman" pitchFamily="18" charset="0"/>
                          <a:ea typeface="Calibri"/>
                          <a:cs typeface="Times New Roman" pitchFamily="18" charset="0"/>
                        </a:rPr>
                        <a:t>Слайдтар</a:t>
                      </a:r>
                      <a:endParaRPr lang="ru-RU" sz="1200" dirty="0">
                        <a:latin typeface="Times New Roman" pitchFamily="18" charset="0"/>
                        <a:ea typeface="Times New Roman"/>
                        <a:cs typeface="Times New Roman" pitchFamily="18" charset="0"/>
                      </a:endParaRPr>
                    </a:p>
                  </a:txBody>
                  <a:tcPr marL="11294" marR="11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1984</Words>
  <Application>Microsoft Office PowerPoint</Application>
  <PresentationFormat>Экран (4:3)</PresentationFormat>
  <Paragraphs>377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Углы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304</dc:creator>
  <cp:lastModifiedBy>Алихан</cp:lastModifiedBy>
  <cp:revision>41</cp:revision>
  <dcterms:created xsi:type="dcterms:W3CDTF">2016-10-25T04:29:32Z</dcterms:created>
  <dcterms:modified xsi:type="dcterms:W3CDTF">2018-01-17T03:39:12Z</dcterms:modified>
</cp:coreProperties>
</file>