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60" r:id="rId5"/>
    <p:sldId id="261" r:id="rId6"/>
    <p:sldId id="266" r:id="rId7"/>
    <p:sldId id="267" r:id="rId8"/>
    <p:sldId id="268" r:id="rId9"/>
    <p:sldId id="265" r:id="rId10"/>
    <p:sldId id="262" r:id="rId11"/>
    <p:sldId id="263" r:id="rId12"/>
    <p:sldId id="264" r:id="rId13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5" d="100"/>
          <a:sy n="75" d="100"/>
        </p:scale>
        <p:origin x="126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231B38-882E-4ABF-8C7D-88BAB0509605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043418-8E5A-41DB-B104-F5B822E61643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kk-KZ" sz="1600" b="1" dirty="0" smtClean="0">
              <a:solidFill>
                <a:srgbClr val="0033CC"/>
              </a:solidFill>
            </a:rPr>
            <a:t>Белсенді оқу әдістері</a:t>
          </a:r>
          <a:endParaRPr lang="ru-RU" sz="1600" b="1" dirty="0">
            <a:solidFill>
              <a:srgbClr val="0033CC"/>
            </a:solidFill>
          </a:endParaRPr>
        </a:p>
      </dgm:t>
    </dgm:pt>
    <dgm:pt modelId="{0D6D4D4F-DA45-4888-BC6C-368731990AFB}" type="parTrans" cxnId="{C1A83DE4-B869-43F7-BA3E-9A0FF9B25650}">
      <dgm:prSet/>
      <dgm:spPr/>
      <dgm:t>
        <a:bodyPr/>
        <a:lstStyle/>
        <a:p>
          <a:endParaRPr lang="ru-RU"/>
        </a:p>
      </dgm:t>
    </dgm:pt>
    <dgm:pt modelId="{088289F5-1CAC-4C23-A34F-FEBB326BEC2D}" type="sibTrans" cxnId="{C1A83DE4-B869-43F7-BA3E-9A0FF9B25650}">
      <dgm:prSet/>
      <dgm:spPr/>
      <dgm:t>
        <a:bodyPr/>
        <a:lstStyle/>
        <a:p>
          <a:endParaRPr lang="ru-RU"/>
        </a:p>
      </dgm:t>
    </dgm:pt>
    <dgm:pt modelId="{93A4E8EF-EED3-44E2-A4E4-263557C0DBE2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0"/>
          <a:endParaRPr kumimoji="0" lang="kk-KZ" sz="2000" b="1" i="0" u="none" strike="noStrike" cap="none" normalizeH="0" baseline="0" dirty="0" smtClean="0">
            <a:ln>
              <a:noFill/>
            </a:ln>
            <a:solidFill>
              <a:srgbClr val="0033CC"/>
            </a:solidFill>
            <a:effectLst/>
            <a:latin typeface="Times New Roman" pitchFamily="18" charset="0"/>
            <a:ea typeface="Times New Roman" pitchFamily="18" charset="0"/>
            <a:cs typeface="Times New Roman" pitchFamily="18" charset="0"/>
          </a:endParaRPr>
        </a:p>
        <a:p>
          <a:pPr rtl="0"/>
          <a:endParaRPr kumimoji="0" lang="kk-KZ" sz="2000" b="1" i="0" u="none" strike="noStrike" cap="none" normalizeH="0" baseline="0" dirty="0" smtClean="0">
            <a:ln>
              <a:noFill/>
            </a:ln>
            <a:solidFill>
              <a:srgbClr val="0033CC"/>
            </a:solidFill>
            <a:effectLst/>
            <a:latin typeface="Times New Roman" pitchFamily="18" charset="0"/>
            <a:ea typeface="Times New Roman" pitchFamily="18" charset="0"/>
            <a:cs typeface="Times New Roman" pitchFamily="18" charset="0"/>
          </a:endParaRPr>
        </a:p>
        <a:p>
          <a:pPr rtl="0"/>
          <a:endParaRPr kumimoji="0" lang="kk-KZ" sz="2000" b="1" i="0" u="none" strike="noStrike" cap="none" normalizeH="0" baseline="0" dirty="0" smtClean="0">
            <a:ln>
              <a:noFill/>
            </a:ln>
            <a:solidFill>
              <a:srgbClr val="0033CC"/>
            </a:solidFill>
            <a:effectLst/>
            <a:latin typeface="Times New Roman" pitchFamily="18" charset="0"/>
            <a:ea typeface="Times New Roman" pitchFamily="18" charset="0"/>
            <a:cs typeface="Times New Roman" pitchFamily="18" charset="0"/>
          </a:endParaRPr>
        </a:p>
        <a:p>
          <a:pPr rtl="0"/>
          <a:endParaRPr kumimoji="0" lang="kk-KZ" sz="2000" b="1" i="0" u="none" strike="noStrike" cap="none" normalizeH="0" baseline="0" dirty="0" smtClean="0">
            <a:ln>
              <a:noFill/>
            </a:ln>
            <a:solidFill>
              <a:srgbClr val="0033CC"/>
            </a:solidFill>
            <a:effectLst/>
            <a:latin typeface="Times New Roman" pitchFamily="18" charset="0"/>
            <a:ea typeface="Times New Roman" pitchFamily="18" charset="0"/>
            <a:cs typeface="Times New Roman" pitchFamily="18" charset="0"/>
          </a:endParaRPr>
        </a:p>
        <a:p>
          <a:pPr rtl="0"/>
          <a:r>
            <a:rPr kumimoji="0" lang="kk-KZ" sz="20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Ширату жаттығуы:</a:t>
          </a:r>
          <a:r>
            <a:rPr kumimoji="0" lang="kk-KZ" sz="2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rPr>
            <a:t> </a:t>
          </a:r>
          <a:r>
            <a:rPr kumimoji="0" lang="kk-KZ" sz="20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rPr>
            <a:t>«Тақырып қандай?» </a:t>
          </a:r>
          <a:r>
            <a:rPr kumimoji="0" lang="kk-KZ" sz="11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rPr>
            <a:t>әдісі.Оқушыларға бірнеше суреттерді ұсынып, сабақ тақырыбы қандай болуы мүмкін екендігін сұраймын</a:t>
          </a:r>
          <a:r>
            <a:rPr kumimoji="0" lang="kk-KZ" sz="20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rPr>
            <a:t>.</a:t>
          </a:r>
          <a:r>
            <a:rPr kumimoji="0" lang="kk-KZ" sz="11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rPr>
            <a:t>Сабағымның мақсатын ашу мен оқушыларға ой қозғау мақсатында мына сұрақтарды қоямын.қазақ халқының ата кәсіптерін білесіңдерма,мыс өндіру ата кәсібіміз бе, мыстың пайдасы бар ма</a:t>
          </a:r>
          <a:endParaRPr lang="ru-RU" sz="2000" dirty="0">
            <a:solidFill>
              <a:srgbClr val="0033CC"/>
            </a:solidFill>
          </a:endParaRPr>
        </a:p>
      </dgm:t>
    </dgm:pt>
    <dgm:pt modelId="{139763D8-F0D2-4BDA-AD6C-641CF67B8C7A}" type="parTrans" cxnId="{908AD272-19B2-4A1F-B99A-207E6AC91FFE}">
      <dgm:prSet/>
      <dgm:spPr/>
      <dgm:t>
        <a:bodyPr/>
        <a:lstStyle/>
        <a:p>
          <a:endParaRPr lang="ru-RU"/>
        </a:p>
      </dgm:t>
    </dgm:pt>
    <dgm:pt modelId="{E7AC42D5-3719-4382-AFA6-EB030D774E6B}" type="sibTrans" cxnId="{908AD272-19B2-4A1F-B99A-207E6AC91FFE}">
      <dgm:prSet/>
      <dgm:spPr/>
      <dgm:t>
        <a:bodyPr/>
        <a:lstStyle/>
        <a:p>
          <a:endParaRPr lang="ru-RU"/>
        </a:p>
      </dgm:t>
    </dgm:pt>
    <dgm:pt modelId="{92C0E7EC-CBF6-43E5-8D0D-D4D950017D23}">
      <dgm:prSet/>
      <dgm:spPr/>
      <dgm:t>
        <a:bodyPr/>
        <a:lstStyle/>
        <a:p>
          <a:pPr rtl="0"/>
          <a:endParaRPr kumimoji="0" lang="kk-KZ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159CD64F-63E3-4855-B08C-4D43F341B887}" type="parTrans" cxnId="{6453A521-47F1-49AD-9181-1CD0875D06CA}">
      <dgm:prSet/>
      <dgm:spPr/>
      <dgm:t>
        <a:bodyPr/>
        <a:lstStyle/>
        <a:p>
          <a:endParaRPr lang="ru-RU"/>
        </a:p>
      </dgm:t>
    </dgm:pt>
    <dgm:pt modelId="{8E39E16B-9B84-4A3B-88A2-A4DA23ADEDCD}" type="sibTrans" cxnId="{6453A521-47F1-49AD-9181-1CD0875D06CA}">
      <dgm:prSet/>
      <dgm:spPr/>
      <dgm:t>
        <a:bodyPr/>
        <a:lstStyle/>
        <a:p>
          <a:endParaRPr lang="ru-RU"/>
        </a:p>
      </dgm:t>
    </dgm:pt>
    <dgm:pt modelId="{AC5C981A-888F-4D48-9D43-6C83A8CA90D9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0"/>
          <a:r>
            <a:rPr kumimoji="0" lang="kk-KZ" sz="20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«Соңғы сөзді мен айтайын» әдісі жазба  жұмыс </a:t>
          </a:r>
          <a:r>
            <a:rPr kumimoji="0" lang="ru-RU" sz="11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1топ</a:t>
          </a:r>
          <a:r>
            <a:rPr kumimoji="0" lang="kk-KZ" sz="11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:мәтіндегі сөздік қорға енетін сөздерді теріп жазада.2топ: мәтіндегі негізгі ойды анықтап, ақпараттарды өздеріне таныс ақпараттапрмен байланыстырады.3топ:Қазақ халқының метал өндіру мен өңдеуді ерте заманнан кәсіп екенін дәлелдеп,төрт сөйлем тәсілімен пікір, дәлел, мысал,қорытынды жазады.</a:t>
          </a:r>
          <a:endParaRPr lang="ru-RU" sz="2000" dirty="0">
            <a:solidFill>
              <a:srgbClr val="0033CC"/>
            </a:solidFill>
          </a:endParaRPr>
        </a:p>
      </dgm:t>
    </dgm:pt>
    <dgm:pt modelId="{15474211-9F0B-46E3-BB17-CA867385B0E5}" type="sibTrans" cxnId="{277347A0-3AA6-48E5-88AE-DEFB2C3B63A5}">
      <dgm:prSet/>
      <dgm:spPr/>
      <dgm:t>
        <a:bodyPr/>
        <a:lstStyle/>
        <a:p>
          <a:endParaRPr lang="ru-RU"/>
        </a:p>
      </dgm:t>
    </dgm:pt>
    <dgm:pt modelId="{AB0D0248-FEC7-467B-9296-514AA8AAE36B}" type="parTrans" cxnId="{277347A0-3AA6-48E5-88AE-DEFB2C3B63A5}">
      <dgm:prSet/>
      <dgm:spPr/>
      <dgm:t>
        <a:bodyPr/>
        <a:lstStyle/>
        <a:p>
          <a:endParaRPr lang="ru-RU"/>
        </a:p>
      </dgm:t>
    </dgm:pt>
    <dgm:pt modelId="{DE163954-46BF-4E09-B818-FFAD4CAF1858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kk-KZ" sz="2100" b="1" dirty="0" smtClean="0"/>
            <a:t> </a:t>
          </a:r>
          <a:r>
            <a:rPr lang="kk-KZ" sz="2800" b="1" dirty="0" smtClean="0">
              <a:solidFill>
                <a:srgbClr val="0033CC"/>
              </a:solidFill>
            </a:rPr>
            <a:t>Кестемен  жұмыс </a:t>
          </a:r>
          <a:r>
            <a:rPr lang="kk-KZ" sz="1100" b="1" dirty="0" smtClean="0">
              <a:solidFill>
                <a:srgbClr val="0033CC"/>
              </a:solidFill>
            </a:rPr>
            <a:t>берілген сөздерден жаңа сөздер мен жаңа тіркестер жасап, кестеге түсіру, мұнда берілген сөздер: ана, тас, жас, бар,бес, жылқы, қоян,жақсы,жеңіл.</a:t>
          </a:r>
          <a:endParaRPr lang="ru-RU" sz="1100" dirty="0">
            <a:solidFill>
              <a:srgbClr val="0033CC"/>
            </a:solidFill>
          </a:endParaRPr>
        </a:p>
      </dgm:t>
    </dgm:pt>
    <dgm:pt modelId="{2E8DA733-D44E-49E4-82B4-5E362BAD34B7}" type="sibTrans" cxnId="{B58D3B13-4A3E-4F3B-990F-E2BD35E66799}">
      <dgm:prSet/>
      <dgm:spPr/>
      <dgm:t>
        <a:bodyPr/>
        <a:lstStyle/>
        <a:p>
          <a:endParaRPr lang="ru-RU"/>
        </a:p>
      </dgm:t>
    </dgm:pt>
    <dgm:pt modelId="{CB94BB66-26A1-4281-AD5B-70D22BC6094F}" type="parTrans" cxnId="{B58D3B13-4A3E-4F3B-990F-E2BD35E66799}">
      <dgm:prSet/>
      <dgm:spPr/>
      <dgm:t>
        <a:bodyPr/>
        <a:lstStyle/>
        <a:p>
          <a:endParaRPr lang="ru-RU"/>
        </a:p>
      </dgm:t>
    </dgm:pt>
    <dgm:pt modelId="{B206077F-6CB8-40B6-AC8E-D305DDE645F9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kk-KZ" sz="1100" b="1" dirty="0" smtClean="0">
              <a:solidFill>
                <a:srgbClr val="0033CC"/>
              </a:solidFill>
            </a:rPr>
            <a:t>«Зымран сұрақтар» әдісі арқылы топтар бір –біріне сұрақтар қойып,мәтінде көрсетілген мәселенің негізгі ойын анықтайды Мыс Қазақстанның байлығы,Мысқа байланысты мәселемен ббайланыстырамын.Оқи отырып керекті мәліметтерді жинайды, мәтіннен сұрақтар қояды</a:t>
          </a:r>
          <a:r>
            <a:rPr lang="kk-KZ" sz="800" b="1" dirty="0" smtClean="0">
              <a:solidFill>
                <a:srgbClr val="0033CC"/>
              </a:solidFill>
            </a:rPr>
            <a:t>.</a:t>
          </a:r>
          <a:endParaRPr lang="ru-RU" sz="800" b="1" dirty="0">
            <a:solidFill>
              <a:srgbClr val="0033CC"/>
            </a:solidFill>
          </a:endParaRPr>
        </a:p>
      </dgm:t>
    </dgm:pt>
    <dgm:pt modelId="{05F5CE7D-FC63-478A-B0D6-DE9998D3C121}" type="sibTrans" cxnId="{86005603-472F-4F7C-80DC-AF6F49938BF0}">
      <dgm:prSet/>
      <dgm:spPr/>
      <dgm:t>
        <a:bodyPr/>
        <a:lstStyle/>
        <a:p>
          <a:endParaRPr lang="ru-RU"/>
        </a:p>
      </dgm:t>
    </dgm:pt>
    <dgm:pt modelId="{0039A3B3-68E3-4EFB-8761-2D3187F0767E}" type="parTrans" cxnId="{86005603-472F-4F7C-80DC-AF6F49938BF0}">
      <dgm:prSet/>
      <dgm:spPr/>
      <dgm:t>
        <a:bodyPr/>
        <a:lstStyle/>
        <a:p>
          <a:endParaRPr lang="ru-RU"/>
        </a:p>
      </dgm:t>
    </dgm:pt>
    <dgm:pt modelId="{E70B20B3-B3AC-4733-8B89-5391CD069FEB}" type="pres">
      <dgm:prSet presAssocID="{4F231B38-882E-4ABF-8C7D-88BAB050960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F100D05-624C-48C6-B023-072F4B71879D}" type="pres">
      <dgm:prSet presAssocID="{DD043418-8E5A-41DB-B104-F5B822E61643}" presName="centerShape" presStyleLbl="node0" presStyleIdx="0" presStyleCnt="1" custScaleX="93352" custScaleY="98287" custLinFactNeighborX="10214" custLinFactNeighborY="15123"/>
      <dgm:spPr/>
      <dgm:t>
        <a:bodyPr/>
        <a:lstStyle/>
        <a:p>
          <a:endParaRPr lang="ru-RU"/>
        </a:p>
      </dgm:t>
    </dgm:pt>
    <dgm:pt modelId="{DBC0097C-37A3-466C-918B-968BB432B65F}" type="pres">
      <dgm:prSet presAssocID="{93A4E8EF-EED3-44E2-A4E4-263557C0DBE2}" presName="node" presStyleLbl="node1" presStyleIdx="0" presStyleCnt="4" custScaleX="261146" custRadScaleRad="102568" custRadScaleInc="428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D72B00-A51D-4749-AB69-E9B9C5490DC1}" type="pres">
      <dgm:prSet presAssocID="{93A4E8EF-EED3-44E2-A4E4-263557C0DBE2}" presName="dummy" presStyleCnt="0"/>
      <dgm:spPr/>
    </dgm:pt>
    <dgm:pt modelId="{DE61D26A-DBBD-4677-9DBF-034F99438DDB}" type="pres">
      <dgm:prSet presAssocID="{E7AC42D5-3719-4382-AFA6-EB030D774E6B}" presName="sibTrans" presStyleLbl="sibTrans2D1" presStyleIdx="0" presStyleCnt="4"/>
      <dgm:spPr/>
      <dgm:t>
        <a:bodyPr/>
        <a:lstStyle/>
        <a:p>
          <a:endParaRPr lang="ru-RU"/>
        </a:p>
      </dgm:t>
    </dgm:pt>
    <dgm:pt modelId="{22D5229A-AF93-45C4-B68F-029337A4328A}" type="pres">
      <dgm:prSet presAssocID="{B206077F-6CB8-40B6-AC8E-D305DDE645F9}" presName="node" presStyleLbl="node1" presStyleIdx="1" presStyleCnt="4" custScaleX="231210" custScaleY="104593" custRadScaleRad="146660" custRadScaleInc="-17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CFB636-7105-47EB-9EDF-95D8F4BEEBCB}" type="pres">
      <dgm:prSet presAssocID="{B206077F-6CB8-40B6-AC8E-D305DDE645F9}" presName="dummy" presStyleCnt="0"/>
      <dgm:spPr/>
    </dgm:pt>
    <dgm:pt modelId="{8496FFAF-FC12-4FA2-8A1D-E510DF28AA31}" type="pres">
      <dgm:prSet presAssocID="{05F5CE7D-FC63-478A-B0D6-DE9998D3C121}" presName="sibTrans" presStyleLbl="sibTrans2D1" presStyleIdx="1" presStyleCnt="4"/>
      <dgm:spPr/>
      <dgm:t>
        <a:bodyPr/>
        <a:lstStyle/>
        <a:p>
          <a:endParaRPr lang="ru-RU"/>
        </a:p>
      </dgm:t>
    </dgm:pt>
    <dgm:pt modelId="{CF42A424-202B-4101-B26C-AE917E0B1EB8}" type="pres">
      <dgm:prSet presAssocID="{DE163954-46BF-4E09-B818-FFAD4CAF1858}" presName="node" presStyleLbl="node1" presStyleIdx="2" presStyleCnt="4" custScaleX="431972" custScaleY="144901" custRadScaleRad="87599" custRadScaleInc="-214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D4F782-1445-4770-B0E0-ECB3AE15C6E9}" type="pres">
      <dgm:prSet presAssocID="{DE163954-46BF-4E09-B818-FFAD4CAF1858}" presName="dummy" presStyleCnt="0"/>
      <dgm:spPr/>
    </dgm:pt>
    <dgm:pt modelId="{3D74E6F9-B8EC-4C24-B167-51710271A41D}" type="pres">
      <dgm:prSet presAssocID="{2E8DA733-D44E-49E4-82B4-5E362BAD34B7}" presName="sibTrans" presStyleLbl="sibTrans2D1" presStyleIdx="2" presStyleCnt="4"/>
      <dgm:spPr/>
      <dgm:t>
        <a:bodyPr/>
        <a:lstStyle/>
        <a:p>
          <a:endParaRPr lang="ru-RU"/>
        </a:p>
      </dgm:t>
    </dgm:pt>
    <dgm:pt modelId="{1D8B51F7-5C96-4163-9157-3F277A313832}" type="pres">
      <dgm:prSet presAssocID="{AC5C981A-888F-4D48-9D43-6C83A8CA90D9}" presName="node" presStyleLbl="node1" presStyleIdx="3" presStyleCnt="4" custScaleX="206245" custRadScaleRad="127851" custRadScaleInc="529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ACC0B3-C1A1-4367-87EA-782780345BBE}" type="pres">
      <dgm:prSet presAssocID="{AC5C981A-888F-4D48-9D43-6C83A8CA90D9}" presName="dummy" presStyleCnt="0"/>
      <dgm:spPr/>
    </dgm:pt>
    <dgm:pt modelId="{74784597-1167-4CC5-A354-BD293DFC3747}" type="pres">
      <dgm:prSet presAssocID="{15474211-9F0B-46E3-BB17-CA867385B0E5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F2855DD6-9B38-42F1-AC50-8F17B5E86B9F}" type="presOf" srcId="{93A4E8EF-EED3-44E2-A4E4-263557C0DBE2}" destId="{DBC0097C-37A3-466C-918B-968BB432B65F}" srcOrd="0" destOrd="0" presId="urn:microsoft.com/office/officeart/2005/8/layout/radial6"/>
    <dgm:cxn modelId="{107F4DCD-1C4B-44A4-B940-2DEFC03FE1B5}" type="presOf" srcId="{15474211-9F0B-46E3-BB17-CA867385B0E5}" destId="{74784597-1167-4CC5-A354-BD293DFC3747}" srcOrd="0" destOrd="0" presId="urn:microsoft.com/office/officeart/2005/8/layout/radial6"/>
    <dgm:cxn modelId="{86005603-472F-4F7C-80DC-AF6F49938BF0}" srcId="{DD043418-8E5A-41DB-B104-F5B822E61643}" destId="{B206077F-6CB8-40B6-AC8E-D305DDE645F9}" srcOrd="1" destOrd="0" parTransId="{0039A3B3-68E3-4EFB-8761-2D3187F0767E}" sibTransId="{05F5CE7D-FC63-478A-B0D6-DE9998D3C121}"/>
    <dgm:cxn modelId="{B58D3B13-4A3E-4F3B-990F-E2BD35E66799}" srcId="{DD043418-8E5A-41DB-B104-F5B822E61643}" destId="{DE163954-46BF-4E09-B818-FFAD4CAF1858}" srcOrd="2" destOrd="0" parTransId="{CB94BB66-26A1-4281-AD5B-70D22BC6094F}" sibTransId="{2E8DA733-D44E-49E4-82B4-5E362BAD34B7}"/>
    <dgm:cxn modelId="{C1A83DE4-B869-43F7-BA3E-9A0FF9B25650}" srcId="{4F231B38-882E-4ABF-8C7D-88BAB0509605}" destId="{DD043418-8E5A-41DB-B104-F5B822E61643}" srcOrd="0" destOrd="0" parTransId="{0D6D4D4F-DA45-4888-BC6C-368731990AFB}" sibTransId="{088289F5-1CAC-4C23-A34F-FEBB326BEC2D}"/>
    <dgm:cxn modelId="{6453A521-47F1-49AD-9181-1CD0875D06CA}" srcId="{4F231B38-882E-4ABF-8C7D-88BAB0509605}" destId="{92C0E7EC-CBF6-43E5-8D0D-D4D950017D23}" srcOrd="1" destOrd="0" parTransId="{159CD64F-63E3-4855-B08C-4D43F341B887}" sibTransId="{8E39E16B-9B84-4A3B-88A2-A4DA23ADEDCD}"/>
    <dgm:cxn modelId="{62B8D565-076F-4D34-BB1F-13A8E628A170}" type="presOf" srcId="{DD043418-8E5A-41DB-B104-F5B822E61643}" destId="{4F100D05-624C-48C6-B023-072F4B71879D}" srcOrd="0" destOrd="0" presId="urn:microsoft.com/office/officeart/2005/8/layout/radial6"/>
    <dgm:cxn modelId="{2F2AB8A1-1979-4102-A4B9-177D5E296412}" type="presOf" srcId="{05F5CE7D-FC63-478A-B0D6-DE9998D3C121}" destId="{8496FFAF-FC12-4FA2-8A1D-E510DF28AA31}" srcOrd="0" destOrd="0" presId="urn:microsoft.com/office/officeart/2005/8/layout/radial6"/>
    <dgm:cxn modelId="{83CB6DAB-6A66-4DBF-B657-ADDC75399FC9}" type="presOf" srcId="{B206077F-6CB8-40B6-AC8E-D305DDE645F9}" destId="{22D5229A-AF93-45C4-B68F-029337A4328A}" srcOrd="0" destOrd="0" presId="urn:microsoft.com/office/officeart/2005/8/layout/radial6"/>
    <dgm:cxn modelId="{099DE9E7-3250-46A4-9538-631D209AC247}" type="presOf" srcId="{AC5C981A-888F-4D48-9D43-6C83A8CA90D9}" destId="{1D8B51F7-5C96-4163-9157-3F277A313832}" srcOrd="0" destOrd="0" presId="urn:microsoft.com/office/officeart/2005/8/layout/radial6"/>
    <dgm:cxn modelId="{75398B16-A1E7-46B4-9DB3-A776AE811D00}" type="presOf" srcId="{DE163954-46BF-4E09-B818-FFAD4CAF1858}" destId="{CF42A424-202B-4101-B26C-AE917E0B1EB8}" srcOrd="0" destOrd="0" presId="urn:microsoft.com/office/officeart/2005/8/layout/radial6"/>
    <dgm:cxn modelId="{6E7F0920-54F7-484C-85E1-67626B2FD8F9}" type="presOf" srcId="{E7AC42D5-3719-4382-AFA6-EB030D774E6B}" destId="{DE61D26A-DBBD-4677-9DBF-034F99438DDB}" srcOrd="0" destOrd="0" presId="urn:microsoft.com/office/officeart/2005/8/layout/radial6"/>
    <dgm:cxn modelId="{15A2AAC1-AF64-4DF7-898F-21DD6E0C476B}" type="presOf" srcId="{2E8DA733-D44E-49E4-82B4-5E362BAD34B7}" destId="{3D74E6F9-B8EC-4C24-B167-51710271A41D}" srcOrd="0" destOrd="0" presId="urn:microsoft.com/office/officeart/2005/8/layout/radial6"/>
    <dgm:cxn modelId="{277347A0-3AA6-48E5-88AE-DEFB2C3B63A5}" srcId="{DD043418-8E5A-41DB-B104-F5B822E61643}" destId="{AC5C981A-888F-4D48-9D43-6C83A8CA90D9}" srcOrd="3" destOrd="0" parTransId="{AB0D0248-FEC7-467B-9296-514AA8AAE36B}" sibTransId="{15474211-9F0B-46E3-BB17-CA867385B0E5}"/>
    <dgm:cxn modelId="{908AD272-19B2-4A1F-B99A-207E6AC91FFE}" srcId="{DD043418-8E5A-41DB-B104-F5B822E61643}" destId="{93A4E8EF-EED3-44E2-A4E4-263557C0DBE2}" srcOrd="0" destOrd="0" parTransId="{139763D8-F0D2-4BDA-AD6C-641CF67B8C7A}" sibTransId="{E7AC42D5-3719-4382-AFA6-EB030D774E6B}"/>
    <dgm:cxn modelId="{17CC83BA-CA38-4ABB-A14E-4B89D5624BB8}" type="presOf" srcId="{4F231B38-882E-4ABF-8C7D-88BAB0509605}" destId="{E70B20B3-B3AC-4733-8B89-5391CD069FEB}" srcOrd="0" destOrd="0" presId="urn:microsoft.com/office/officeart/2005/8/layout/radial6"/>
    <dgm:cxn modelId="{2EBE19EB-8769-4346-AE34-FF15C7F6A24A}" type="presParOf" srcId="{E70B20B3-B3AC-4733-8B89-5391CD069FEB}" destId="{4F100D05-624C-48C6-B023-072F4B71879D}" srcOrd="0" destOrd="0" presId="urn:microsoft.com/office/officeart/2005/8/layout/radial6"/>
    <dgm:cxn modelId="{9800DB99-BC46-4F5C-A5DA-DE5EF787829B}" type="presParOf" srcId="{E70B20B3-B3AC-4733-8B89-5391CD069FEB}" destId="{DBC0097C-37A3-466C-918B-968BB432B65F}" srcOrd="1" destOrd="0" presId="urn:microsoft.com/office/officeart/2005/8/layout/radial6"/>
    <dgm:cxn modelId="{DCFCB2ED-B209-4180-89F1-DC6DB7C0371D}" type="presParOf" srcId="{E70B20B3-B3AC-4733-8B89-5391CD069FEB}" destId="{08D72B00-A51D-4749-AB69-E9B9C5490DC1}" srcOrd="2" destOrd="0" presId="urn:microsoft.com/office/officeart/2005/8/layout/radial6"/>
    <dgm:cxn modelId="{7130ABD9-A6F8-4AC4-AD22-178173F512C3}" type="presParOf" srcId="{E70B20B3-B3AC-4733-8B89-5391CD069FEB}" destId="{DE61D26A-DBBD-4677-9DBF-034F99438DDB}" srcOrd="3" destOrd="0" presId="urn:microsoft.com/office/officeart/2005/8/layout/radial6"/>
    <dgm:cxn modelId="{004D50A1-B2FF-43F0-80BD-3E7A636394F2}" type="presParOf" srcId="{E70B20B3-B3AC-4733-8B89-5391CD069FEB}" destId="{22D5229A-AF93-45C4-B68F-029337A4328A}" srcOrd="4" destOrd="0" presId="urn:microsoft.com/office/officeart/2005/8/layout/radial6"/>
    <dgm:cxn modelId="{BECC2528-E053-4FBB-BE79-F0074EADB54C}" type="presParOf" srcId="{E70B20B3-B3AC-4733-8B89-5391CD069FEB}" destId="{92CFB636-7105-47EB-9EDF-95D8F4BEEBCB}" srcOrd="5" destOrd="0" presId="urn:microsoft.com/office/officeart/2005/8/layout/radial6"/>
    <dgm:cxn modelId="{69E77DDB-DD1D-49C7-8DE0-D9575C643E6A}" type="presParOf" srcId="{E70B20B3-B3AC-4733-8B89-5391CD069FEB}" destId="{8496FFAF-FC12-4FA2-8A1D-E510DF28AA31}" srcOrd="6" destOrd="0" presId="urn:microsoft.com/office/officeart/2005/8/layout/radial6"/>
    <dgm:cxn modelId="{A55DBEE4-276A-41B4-ADDD-80DA48FDC1D2}" type="presParOf" srcId="{E70B20B3-B3AC-4733-8B89-5391CD069FEB}" destId="{CF42A424-202B-4101-B26C-AE917E0B1EB8}" srcOrd="7" destOrd="0" presId="urn:microsoft.com/office/officeart/2005/8/layout/radial6"/>
    <dgm:cxn modelId="{55434019-D11E-470C-AB05-33A28330E4EF}" type="presParOf" srcId="{E70B20B3-B3AC-4733-8B89-5391CD069FEB}" destId="{E5D4F782-1445-4770-B0E0-ECB3AE15C6E9}" srcOrd="8" destOrd="0" presId="urn:microsoft.com/office/officeart/2005/8/layout/radial6"/>
    <dgm:cxn modelId="{952232D3-01FF-44BF-970D-CB43859FA92F}" type="presParOf" srcId="{E70B20B3-B3AC-4733-8B89-5391CD069FEB}" destId="{3D74E6F9-B8EC-4C24-B167-51710271A41D}" srcOrd="9" destOrd="0" presId="urn:microsoft.com/office/officeart/2005/8/layout/radial6"/>
    <dgm:cxn modelId="{37E225FD-57B3-4F34-9420-B5AA1E865093}" type="presParOf" srcId="{E70B20B3-B3AC-4733-8B89-5391CD069FEB}" destId="{1D8B51F7-5C96-4163-9157-3F277A313832}" srcOrd="10" destOrd="0" presId="urn:microsoft.com/office/officeart/2005/8/layout/radial6"/>
    <dgm:cxn modelId="{20C3702B-9574-48F0-9B17-D984D7EA5C76}" type="presParOf" srcId="{E70B20B3-B3AC-4733-8B89-5391CD069FEB}" destId="{1DACC0B3-C1A1-4367-87EA-782780345BBE}" srcOrd="11" destOrd="0" presId="urn:microsoft.com/office/officeart/2005/8/layout/radial6"/>
    <dgm:cxn modelId="{E09DA202-E5B3-4B8B-9AD6-15C4ED166F03}" type="presParOf" srcId="{E70B20B3-B3AC-4733-8B89-5391CD069FEB}" destId="{74784597-1167-4CC5-A354-BD293DFC3747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BB65F1-43E2-4A5F-872B-7370D2B13739}" type="doc">
      <dgm:prSet loTypeId="urn:microsoft.com/office/officeart/2005/8/layout/radial6#1" loCatId="cycle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2AEBC16-45DE-4174-B817-0CEB5DB425C4}">
      <dgm:prSet phldrT="[Текст]" custT="1"/>
      <dgm:spPr/>
      <dgm:t>
        <a:bodyPr/>
        <a:lstStyle/>
        <a:p>
          <a:r>
            <a:rPr lang="kk-KZ" sz="1800" b="1" dirty="0">
              <a:latin typeface="Times New Roman" pitchFamily="18" charset="0"/>
              <a:cs typeface="Times New Roman" pitchFamily="18" charset="0"/>
            </a:rPr>
            <a:t>1. тапсырма </a:t>
          </a:r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“Тақырып қандай?” әдісі арқылы ж</a:t>
          </a:r>
          <a:r>
            <a:rPr lang="kk-KZ" sz="1800" b="1" dirty="0" smtClean="0"/>
            <a:t>аңа сабаққа уәждеме жүргіздім.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CE461357-A696-47DF-8D8C-8CB676356F3F}" type="parTrans" cxnId="{E125B17A-CCDD-41E3-A29C-3DD5A1577EFD}">
      <dgm:prSet/>
      <dgm:spPr/>
      <dgm:t>
        <a:bodyPr/>
        <a:lstStyle/>
        <a:p>
          <a:endParaRPr lang="ru-RU"/>
        </a:p>
      </dgm:t>
    </dgm:pt>
    <dgm:pt modelId="{D5774C67-1BD5-4904-A157-A78EF6A71B52}" type="sibTrans" cxnId="{E125B17A-CCDD-41E3-A29C-3DD5A1577EFD}">
      <dgm:prSet/>
      <dgm:spPr/>
      <dgm:t>
        <a:bodyPr/>
        <a:lstStyle/>
        <a:p>
          <a:endParaRPr lang="ru-RU" dirty="0"/>
        </a:p>
      </dgm:t>
    </dgm:pt>
    <dgm:pt modelId="{C7E5D401-CB6A-408A-A26C-9B3DB7881945}">
      <dgm:prSet phldrT="[Текст]" custT="1"/>
      <dgm:spPr>
        <a:solidFill>
          <a:srgbClr val="F917E9"/>
        </a:solidFill>
      </dgm:spPr>
      <dgm:t>
        <a:bodyPr/>
        <a:lstStyle/>
        <a:p>
          <a:r>
            <a:rPr lang="kk-KZ" sz="1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2. </a:t>
          </a:r>
          <a:r>
            <a:rPr lang="kk-KZ" sz="1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“Зымыран сұрақтар”әдісі арқылы </a:t>
          </a:r>
          <a:r>
            <a:rPr lang="kk-KZ" sz="1800" b="1" dirty="0" smtClean="0">
              <a:solidFill>
                <a:schemeClr val="bg1"/>
              </a:solidFill>
            </a:rPr>
            <a:t>топтар бір-біріне сұрақтар қойып, пікір алмасады</a:t>
          </a:r>
          <a:r>
            <a:rPr lang="kk-KZ" sz="1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18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D8F787D6-4A4E-4AED-A009-359D28FA0F82}" type="parTrans" cxnId="{99121CE5-E14F-4B76-BF75-67A67FE20544}">
      <dgm:prSet/>
      <dgm:spPr/>
      <dgm:t>
        <a:bodyPr/>
        <a:lstStyle/>
        <a:p>
          <a:endParaRPr lang="ru-RU"/>
        </a:p>
      </dgm:t>
    </dgm:pt>
    <dgm:pt modelId="{CB87BCFD-793B-4477-8BF3-2E837A5BC8B4}" type="sibTrans" cxnId="{99121CE5-E14F-4B76-BF75-67A67FE20544}">
      <dgm:prSet/>
      <dgm:spPr/>
      <dgm:t>
        <a:bodyPr/>
        <a:lstStyle/>
        <a:p>
          <a:endParaRPr lang="ru-RU" dirty="0"/>
        </a:p>
      </dgm:t>
    </dgm:pt>
    <dgm:pt modelId="{EA1F4036-E8D1-4DA3-ADA0-F18583901846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kk-KZ" sz="1800" b="1" i="1" dirty="0">
              <a:latin typeface="Times New Roman" pitchFamily="18" charset="0"/>
              <a:cs typeface="Times New Roman" pitchFamily="18" charset="0"/>
            </a:rPr>
            <a:t>3. </a:t>
          </a:r>
          <a:r>
            <a:rPr lang="kk-KZ" sz="1800" dirty="0" smtClean="0">
              <a:latin typeface="Times New Roman" pitchFamily="18" charset="0"/>
              <a:cs typeface="Times New Roman" pitchFamily="18" charset="0"/>
            </a:rPr>
            <a:t>Кестемен жұмыс</a:t>
          </a:r>
        </a:p>
        <a:p>
          <a:r>
            <a:rPr lang="kk-KZ" sz="1800" dirty="0" smtClean="0">
              <a:latin typeface="Times New Roman" pitchFamily="18" charset="0"/>
              <a:cs typeface="Times New Roman" pitchFamily="18" charset="0"/>
            </a:rPr>
            <a:t>Әдісі арқылы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  <a:p>
          <a:r>
            <a:rPr lang="kk-KZ" sz="2000" i="1" dirty="0" smtClean="0">
              <a:latin typeface="Times New Roman" pitchFamily="18" charset="0"/>
              <a:cs typeface="Times New Roman" pitchFamily="18" charset="0"/>
            </a:rPr>
            <a:t>Берілген сөздерден жаңа сөздер мен жаңа тіркестер жасау.</a:t>
          </a:r>
          <a:r>
            <a:rPr lang="kk-KZ" sz="1800" i="1" dirty="0" smtClean="0"/>
            <a:t> </a:t>
          </a:r>
          <a:r>
            <a:rPr lang="kk-KZ" sz="1800" dirty="0" smtClean="0">
              <a:latin typeface="Times New Roman" pitchFamily="18" charset="0"/>
              <a:cs typeface="Times New Roman" pitchFamily="18" charset="0"/>
            </a:rPr>
            <a:t>Оқушылар </a:t>
          </a:r>
          <a:r>
            <a:rPr lang="kk-KZ" sz="1800" dirty="0">
              <a:latin typeface="Times New Roman" pitchFamily="18" charset="0"/>
              <a:cs typeface="Times New Roman" pitchFamily="18" charset="0"/>
            </a:rPr>
            <a:t>өздерінің </a:t>
          </a:r>
          <a:r>
            <a:rPr lang="kk-KZ" sz="1800" dirty="0" smtClean="0">
              <a:latin typeface="Times New Roman" pitchFamily="18" charset="0"/>
              <a:cs typeface="Times New Roman" pitchFamily="18" charset="0"/>
            </a:rPr>
            <a:t>деңгейіне </a:t>
          </a:r>
          <a:r>
            <a:rPr lang="kk-KZ" sz="1800" dirty="0">
              <a:latin typeface="Times New Roman" pitchFamily="18" charset="0"/>
              <a:cs typeface="Times New Roman" pitchFamily="18" charset="0"/>
            </a:rPr>
            <a:t>қарай жауап береді.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5B1B5BFC-C859-4316-9334-EBAB13184C2B}" type="parTrans" cxnId="{4B07D17E-B298-47E6-8CFB-5A3243E088F3}">
      <dgm:prSet/>
      <dgm:spPr/>
      <dgm:t>
        <a:bodyPr/>
        <a:lstStyle/>
        <a:p>
          <a:endParaRPr lang="ru-RU"/>
        </a:p>
      </dgm:t>
    </dgm:pt>
    <dgm:pt modelId="{AF6C9759-376B-4C3F-9ADE-ECE75B5B9EDA}" type="sibTrans" cxnId="{4B07D17E-B298-47E6-8CFB-5A3243E088F3}">
      <dgm:prSet/>
      <dgm:spPr/>
      <dgm:t>
        <a:bodyPr/>
        <a:lstStyle/>
        <a:p>
          <a:endParaRPr lang="ru-RU" dirty="0"/>
        </a:p>
      </dgm:t>
    </dgm:pt>
    <dgm:pt modelId="{ACDE1527-06ED-4368-B58B-30BCB59CE2CD}">
      <dgm:prSet phldrT="[Текст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kk-KZ" sz="1600" dirty="0" smtClean="0">
              <a:latin typeface="Times New Roman" pitchFamily="18" charset="0"/>
              <a:cs typeface="Times New Roman" pitchFamily="18" charset="0"/>
            </a:rPr>
            <a:t>4.” Соңғы сөзді мен айтайын” әдісі оқушылардың өз </a:t>
          </a:r>
          <a:r>
            <a:rPr lang="kk-KZ" sz="1600" dirty="0">
              <a:latin typeface="Times New Roman" pitchFamily="18" charset="0"/>
              <a:cs typeface="Times New Roman" pitchFamily="18" charset="0"/>
            </a:rPr>
            <a:t>ойын </a:t>
          </a:r>
          <a:r>
            <a:rPr lang="kk-KZ" sz="1600" dirty="0" smtClean="0">
              <a:latin typeface="Times New Roman" pitchFamily="18" charset="0"/>
              <a:cs typeface="Times New Roman" pitchFamily="18" charset="0"/>
            </a:rPr>
            <a:t>жазуға ықпал етеді.С</a:t>
          </a:r>
          <a:r>
            <a:rPr lang="kk-KZ" sz="1600" dirty="0" smtClean="0"/>
            <a:t>өздік қор және сөздік құрам ерекшеліктерін түсініп қолданады</a:t>
          </a:r>
          <a:r>
            <a:rPr lang="kk-KZ" sz="1600" b="1" dirty="0" smtClean="0"/>
            <a:t> </a:t>
          </a:r>
          <a:r>
            <a:rPr lang="kk-KZ" sz="16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D32BCBFA-2370-4C25-A3D7-A1C91AEB6AEE}" type="parTrans" cxnId="{EC05E880-8BF0-4632-AB01-59E1A3F912E0}">
      <dgm:prSet/>
      <dgm:spPr/>
      <dgm:t>
        <a:bodyPr/>
        <a:lstStyle/>
        <a:p>
          <a:endParaRPr lang="ru-RU"/>
        </a:p>
      </dgm:t>
    </dgm:pt>
    <dgm:pt modelId="{60010C43-F1A8-4777-80CE-A6D522E30183}" type="sibTrans" cxnId="{EC05E880-8BF0-4632-AB01-59E1A3F912E0}">
      <dgm:prSet/>
      <dgm:spPr/>
      <dgm:t>
        <a:bodyPr/>
        <a:lstStyle/>
        <a:p>
          <a:endParaRPr lang="ru-RU" dirty="0"/>
        </a:p>
      </dgm:t>
    </dgm:pt>
    <dgm:pt modelId="{E88E4257-36C3-45F2-A731-F9FE9FC84F8A}" type="pres">
      <dgm:prSet presAssocID="{12BB65F1-43E2-4A5F-872B-7370D2B1373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7FF348-D773-449A-AF4F-1F13B0E27976}" type="pres">
      <dgm:prSet presAssocID="{82AEBC16-45DE-4174-B817-0CEB5DB425C4}" presName="centerShape" presStyleLbl="node0" presStyleIdx="0" presStyleCnt="1" custScaleX="218664" custScaleY="131673" custLinFactNeighborX="-86591" custLinFactNeighborY="-45527"/>
      <dgm:spPr/>
      <dgm:t>
        <a:bodyPr/>
        <a:lstStyle/>
        <a:p>
          <a:endParaRPr lang="ru-RU"/>
        </a:p>
      </dgm:t>
    </dgm:pt>
    <dgm:pt modelId="{A74AF21D-1DC8-4BCA-AA85-76D4D6AB6FAB}" type="pres">
      <dgm:prSet presAssocID="{C7E5D401-CB6A-408A-A26C-9B3DB7881945}" presName="node" presStyleLbl="node1" presStyleIdx="0" presStyleCnt="3" custAng="0" custScaleX="388931" custScaleY="179818" custRadScaleRad="196720" custRadScaleInc="1554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B22809-ADB6-4048-A145-75A1B76E81D0}" type="pres">
      <dgm:prSet presAssocID="{C7E5D401-CB6A-408A-A26C-9B3DB7881945}" presName="dummy" presStyleCnt="0"/>
      <dgm:spPr/>
    </dgm:pt>
    <dgm:pt modelId="{C9BF3867-8E5E-4427-B779-F55DAFC5388A}" type="pres">
      <dgm:prSet presAssocID="{CB87BCFD-793B-4477-8BF3-2E837A5BC8B4}" presName="sibTrans" presStyleLbl="sibTrans2D1" presStyleIdx="0" presStyleCnt="3" custScaleX="123318" custScaleY="69270" custLinFactNeighborX="1444"/>
      <dgm:spPr/>
      <dgm:t>
        <a:bodyPr/>
        <a:lstStyle/>
        <a:p>
          <a:endParaRPr lang="ru-RU"/>
        </a:p>
      </dgm:t>
    </dgm:pt>
    <dgm:pt modelId="{F9D7A5B5-C8E3-4E68-AE4F-2AE95DB66295}" type="pres">
      <dgm:prSet presAssocID="{EA1F4036-E8D1-4DA3-ADA0-F18583901846}" presName="node" presStyleLbl="node1" presStyleIdx="1" presStyleCnt="3" custScaleX="417389" custScaleY="223519" custRadScaleRad="198301" custRadScaleInc="-310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12CAE7-F3A0-4E60-95EF-F95A839BDE2B}" type="pres">
      <dgm:prSet presAssocID="{EA1F4036-E8D1-4DA3-ADA0-F18583901846}" presName="dummy" presStyleCnt="0"/>
      <dgm:spPr/>
    </dgm:pt>
    <dgm:pt modelId="{A1A52723-088B-4BC5-96E5-1984F286D2FE}" type="pres">
      <dgm:prSet presAssocID="{AF6C9759-376B-4C3F-9ADE-ECE75B5B9EDA}" presName="sibTrans" presStyleLbl="sibTrans2D1" presStyleIdx="1" presStyleCnt="3" custScaleY="58489"/>
      <dgm:spPr/>
      <dgm:t>
        <a:bodyPr/>
        <a:lstStyle/>
        <a:p>
          <a:endParaRPr lang="ru-RU"/>
        </a:p>
      </dgm:t>
    </dgm:pt>
    <dgm:pt modelId="{3A4A4BFE-8627-4361-865E-C4BD90771569}" type="pres">
      <dgm:prSet presAssocID="{ACDE1527-06ED-4368-B58B-30BCB59CE2CD}" presName="node" presStyleLbl="node1" presStyleIdx="2" presStyleCnt="3" custScaleX="427245" custScaleY="208862" custRadScaleRad="146301" custRadScaleInc="233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F5E12D-BB7F-481B-9D4F-E24BDF5482CF}" type="pres">
      <dgm:prSet presAssocID="{ACDE1527-06ED-4368-B58B-30BCB59CE2CD}" presName="dummy" presStyleCnt="0"/>
      <dgm:spPr/>
    </dgm:pt>
    <dgm:pt modelId="{FF5E0BBD-06B2-4F9A-AB2B-7094D5EA8966}" type="pres">
      <dgm:prSet presAssocID="{60010C43-F1A8-4777-80CE-A6D522E30183}" presName="sibTrans" presStyleLbl="sibTrans2D1" presStyleIdx="2" presStyleCnt="3" custScaleX="116175" custScaleY="73778" custLinFactNeighborX="-3133" custLinFactNeighborY="-349"/>
      <dgm:spPr/>
      <dgm:t>
        <a:bodyPr/>
        <a:lstStyle/>
        <a:p>
          <a:endParaRPr lang="ru-RU"/>
        </a:p>
      </dgm:t>
    </dgm:pt>
  </dgm:ptLst>
  <dgm:cxnLst>
    <dgm:cxn modelId="{C9619816-3DBA-4BF9-AF44-4345FD185380}" type="presOf" srcId="{ACDE1527-06ED-4368-B58B-30BCB59CE2CD}" destId="{3A4A4BFE-8627-4361-865E-C4BD90771569}" srcOrd="0" destOrd="0" presId="urn:microsoft.com/office/officeart/2005/8/layout/radial6#1"/>
    <dgm:cxn modelId="{E125B17A-CCDD-41E3-A29C-3DD5A1577EFD}" srcId="{12BB65F1-43E2-4A5F-872B-7370D2B13739}" destId="{82AEBC16-45DE-4174-B817-0CEB5DB425C4}" srcOrd="0" destOrd="0" parTransId="{CE461357-A696-47DF-8D8C-8CB676356F3F}" sibTransId="{D5774C67-1BD5-4904-A157-A78EF6A71B52}"/>
    <dgm:cxn modelId="{99121CE5-E14F-4B76-BF75-67A67FE20544}" srcId="{82AEBC16-45DE-4174-B817-0CEB5DB425C4}" destId="{C7E5D401-CB6A-408A-A26C-9B3DB7881945}" srcOrd="0" destOrd="0" parTransId="{D8F787D6-4A4E-4AED-A009-359D28FA0F82}" sibTransId="{CB87BCFD-793B-4477-8BF3-2E837A5BC8B4}"/>
    <dgm:cxn modelId="{405DBAB2-A6FF-41F2-A1AD-099EFA45867B}" type="presOf" srcId="{CB87BCFD-793B-4477-8BF3-2E837A5BC8B4}" destId="{C9BF3867-8E5E-4427-B779-F55DAFC5388A}" srcOrd="0" destOrd="0" presId="urn:microsoft.com/office/officeart/2005/8/layout/radial6#1"/>
    <dgm:cxn modelId="{F73AE770-B5E4-467A-8E83-1764DCE75A15}" type="presOf" srcId="{AF6C9759-376B-4C3F-9ADE-ECE75B5B9EDA}" destId="{A1A52723-088B-4BC5-96E5-1984F286D2FE}" srcOrd="0" destOrd="0" presId="urn:microsoft.com/office/officeart/2005/8/layout/radial6#1"/>
    <dgm:cxn modelId="{D0C6D36E-8EA9-4088-A8CE-EC9713FDAF79}" type="presOf" srcId="{C7E5D401-CB6A-408A-A26C-9B3DB7881945}" destId="{A74AF21D-1DC8-4BCA-AA85-76D4D6AB6FAB}" srcOrd="0" destOrd="0" presId="urn:microsoft.com/office/officeart/2005/8/layout/radial6#1"/>
    <dgm:cxn modelId="{680784BC-35E7-4F08-BAF4-CD7C3BC43FE3}" type="presOf" srcId="{82AEBC16-45DE-4174-B817-0CEB5DB425C4}" destId="{C07FF348-D773-449A-AF4F-1F13B0E27976}" srcOrd="0" destOrd="0" presId="urn:microsoft.com/office/officeart/2005/8/layout/radial6#1"/>
    <dgm:cxn modelId="{ACF5E28C-4F11-4A9E-ABCD-7AEDC7FC897B}" type="presOf" srcId="{12BB65F1-43E2-4A5F-872B-7370D2B13739}" destId="{E88E4257-36C3-45F2-A731-F9FE9FC84F8A}" srcOrd="0" destOrd="0" presId="urn:microsoft.com/office/officeart/2005/8/layout/radial6#1"/>
    <dgm:cxn modelId="{7188E499-6794-49F5-A0A8-63A942318599}" type="presOf" srcId="{60010C43-F1A8-4777-80CE-A6D522E30183}" destId="{FF5E0BBD-06B2-4F9A-AB2B-7094D5EA8966}" srcOrd="0" destOrd="0" presId="urn:microsoft.com/office/officeart/2005/8/layout/radial6#1"/>
    <dgm:cxn modelId="{8227EAAE-11EE-4CD9-BAC4-E087429D3B95}" type="presOf" srcId="{EA1F4036-E8D1-4DA3-ADA0-F18583901846}" destId="{F9D7A5B5-C8E3-4E68-AE4F-2AE95DB66295}" srcOrd="0" destOrd="0" presId="urn:microsoft.com/office/officeart/2005/8/layout/radial6#1"/>
    <dgm:cxn modelId="{EC05E880-8BF0-4632-AB01-59E1A3F912E0}" srcId="{82AEBC16-45DE-4174-B817-0CEB5DB425C4}" destId="{ACDE1527-06ED-4368-B58B-30BCB59CE2CD}" srcOrd="2" destOrd="0" parTransId="{D32BCBFA-2370-4C25-A3D7-A1C91AEB6AEE}" sibTransId="{60010C43-F1A8-4777-80CE-A6D522E30183}"/>
    <dgm:cxn modelId="{4B07D17E-B298-47E6-8CFB-5A3243E088F3}" srcId="{82AEBC16-45DE-4174-B817-0CEB5DB425C4}" destId="{EA1F4036-E8D1-4DA3-ADA0-F18583901846}" srcOrd="1" destOrd="0" parTransId="{5B1B5BFC-C859-4316-9334-EBAB13184C2B}" sibTransId="{AF6C9759-376B-4C3F-9ADE-ECE75B5B9EDA}"/>
    <dgm:cxn modelId="{8520FD4A-DA75-4217-93BD-DCBB064ED105}" type="presParOf" srcId="{E88E4257-36C3-45F2-A731-F9FE9FC84F8A}" destId="{C07FF348-D773-449A-AF4F-1F13B0E27976}" srcOrd="0" destOrd="0" presId="urn:microsoft.com/office/officeart/2005/8/layout/radial6#1"/>
    <dgm:cxn modelId="{AD68E17C-DC28-432B-8F7B-7A3DD3226428}" type="presParOf" srcId="{E88E4257-36C3-45F2-A731-F9FE9FC84F8A}" destId="{A74AF21D-1DC8-4BCA-AA85-76D4D6AB6FAB}" srcOrd="1" destOrd="0" presId="urn:microsoft.com/office/officeart/2005/8/layout/radial6#1"/>
    <dgm:cxn modelId="{6B7D5EEE-8A27-460C-B3AD-0F22768FA3A5}" type="presParOf" srcId="{E88E4257-36C3-45F2-A731-F9FE9FC84F8A}" destId="{76B22809-ADB6-4048-A145-75A1B76E81D0}" srcOrd="2" destOrd="0" presId="urn:microsoft.com/office/officeart/2005/8/layout/radial6#1"/>
    <dgm:cxn modelId="{10800962-AD11-46AE-B7E0-41A1EFEFBA2F}" type="presParOf" srcId="{E88E4257-36C3-45F2-A731-F9FE9FC84F8A}" destId="{C9BF3867-8E5E-4427-B779-F55DAFC5388A}" srcOrd="3" destOrd="0" presId="urn:microsoft.com/office/officeart/2005/8/layout/radial6#1"/>
    <dgm:cxn modelId="{9819CC81-8C0B-4F6A-BD6F-99D8BCF774B2}" type="presParOf" srcId="{E88E4257-36C3-45F2-A731-F9FE9FC84F8A}" destId="{F9D7A5B5-C8E3-4E68-AE4F-2AE95DB66295}" srcOrd="4" destOrd="0" presId="urn:microsoft.com/office/officeart/2005/8/layout/radial6#1"/>
    <dgm:cxn modelId="{2C4CABF4-630C-41F0-93B7-68F2A251A472}" type="presParOf" srcId="{E88E4257-36C3-45F2-A731-F9FE9FC84F8A}" destId="{EF12CAE7-F3A0-4E60-95EF-F95A839BDE2B}" srcOrd="5" destOrd="0" presId="urn:microsoft.com/office/officeart/2005/8/layout/radial6#1"/>
    <dgm:cxn modelId="{96EC3190-41A3-463D-B870-CEF303714EDD}" type="presParOf" srcId="{E88E4257-36C3-45F2-A731-F9FE9FC84F8A}" destId="{A1A52723-088B-4BC5-96E5-1984F286D2FE}" srcOrd="6" destOrd="0" presId="urn:microsoft.com/office/officeart/2005/8/layout/radial6#1"/>
    <dgm:cxn modelId="{A3218AC0-7DF8-4132-84DA-3D834280C6F5}" type="presParOf" srcId="{E88E4257-36C3-45F2-A731-F9FE9FC84F8A}" destId="{3A4A4BFE-8627-4361-865E-C4BD90771569}" srcOrd="7" destOrd="0" presId="urn:microsoft.com/office/officeart/2005/8/layout/radial6#1"/>
    <dgm:cxn modelId="{B382E6F9-9A49-4923-BFA7-D95CBEEDDA50}" type="presParOf" srcId="{E88E4257-36C3-45F2-A731-F9FE9FC84F8A}" destId="{C2F5E12D-BB7F-481B-9D4F-E24BDF5482CF}" srcOrd="8" destOrd="0" presId="urn:microsoft.com/office/officeart/2005/8/layout/radial6#1"/>
    <dgm:cxn modelId="{108C6142-60E8-447F-AE32-5D858C2884A4}" type="presParOf" srcId="{E88E4257-36C3-45F2-A731-F9FE9FC84F8A}" destId="{FF5E0BBD-06B2-4F9A-AB2B-7094D5EA8966}" srcOrd="9" destOrd="0" presId="urn:microsoft.com/office/officeart/2005/8/layout/radial6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784597-1167-4CC5-A354-BD293DFC3747}">
      <dsp:nvSpPr>
        <dsp:cNvPr id="0" name=""/>
        <dsp:cNvSpPr/>
      </dsp:nvSpPr>
      <dsp:spPr>
        <a:xfrm>
          <a:off x="1942362" y="215908"/>
          <a:ext cx="4077927" cy="4077927"/>
        </a:xfrm>
        <a:prstGeom prst="blockArc">
          <a:avLst>
            <a:gd name="adj1" fmla="val 11581985"/>
            <a:gd name="adj2" fmla="val 17934627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4E6F9-B8EC-4C24-B167-51710271A41D}">
      <dsp:nvSpPr>
        <dsp:cNvPr id="0" name=""/>
        <dsp:cNvSpPr/>
      </dsp:nvSpPr>
      <dsp:spPr>
        <a:xfrm>
          <a:off x="1906750" y="348712"/>
          <a:ext cx="4077927" cy="4077927"/>
        </a:xfrm>
        <a:prstGeom prst="blockArc">
          <a:avLst>
            <a:gd name="adj1" fmla="val 4091193"/>
            <a:gd name="adj2" fmla="val 11819362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96FFAF-FC12-4FA2-8A1D-E510DF28AA31}">
      <dsp:nvSpPr>
        <dsp:cNvPr id="0" name=""/>
        <dsp:cNvSpPr/>
      </dsp:nvSpPr>
      <dsp:spPr>
        <a:xfrm>
          <a:off x="3382273" y="346872"/>
          <a:ext cx="4077927" cy="4077927"/>
        </a:xfrm>
        <a:prstGeom prst="blockArc">
          <a:avLst>
            <a:gd name="adj1" fmla="val 156967"/>
            <a:gd name="adj2" fmla="val 670023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61D26A-DBBD-4677-9DBF-034F99438DDB}">
      <dsp:nvSpPr>
        <dsp:cNvPr id="0" name=""/>
        <dsp:cNvSpPr/>
      </dsp:nvSpPr>
      <dsp:spPr>
        <a:xfrm>
          <a:off x="3380442" y="406586"/>
          <a:ext cx="4077927" cy="4077927"/>
        </a:xfrm>
        <a:prstGeom prst="blockArc">
          <a:avLst>
            <a:gd name="adj1" fmla="val 15371723"/>
            <a:gd name="adj2" fmla="val 53843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100D05-624C-48C6-B023-072F4B71879D}">
      <dsp:nvSpPr>
        <dsp:cNvPr id="0" name=""/>
        <dsp:cNvSpPr/>
      </dsp:nvSpPr>
      <dsp:spPr>
        <a:xfrm>
          <a:off x="4020503" y="2182820"/>
          <a:ext cx="1752652" cy="1845305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solidFill>
                <a:srgbClr val="0033CC"/>
              </a:solidFill>
            </a:rPr>
            <a:t>Белсенді оқу әдістері</a:t>
          </a:r>
          <a:endParaRPr lang="ru-RU" sz="1600" b="1" kern="1200" dirty="0">
            <a:solidFill>
              <a:srgbClr val="0033CC"/>
            </a:solidFill>
          </a:endParaRPr>
        </a:p>
      </dsp:txBody>
      <dsp:txXfrm>
        <a:off x="4277173" y="2453059"/>
        <a:ext cx="1239312" cy="1304827"/>
      </dsp:txXfrm>
    </dsp:sp>
    <dsp:sp modelId="{DBC0097C-37A3-466C-918B-968BB432B65F}">
      <dsp:nvSpPr>
        <dsp:cNvPr id="0" name=""/>
        <dsp:cNvSpPr/>
      </dsp:nvSpPr>
      <dsp:spPr>
        <a:xfrm>
          <a:off x="3228149" y="-145686"/>
          <a:ext cx="3432050" cy="1314226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0" lang="kk-KZ" sz="2000" b="1" i="0" u="none" strike="noStrike" kern="1200" cap="none" normalizeH="0" baseline="0" dirty="0" smtClean="0">
            <a:ln>
              <a:noFill/>
            </a:ln>
            <a:solidFill>
              <a:srgbClr val="0033CC"/>
            </a:solidFill>
            <a:effectLst/>
            <a:latin typeface="Times New Roman" pitchFamily="18" charset="0"/>
            <a:ea typeface="Times New Roman" pitchFamily="18" charset="0"/>
            <a:cs typeface="Times New Roman" pitchFamily="18" charset="0"/>
          </a:endParaRP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0" lang="kk-KZ" sz="2000" b="1" i="0" u="none" strike="noStrike" kern="1200" cap="none" normalizeH="0" baseline="0" dirty="0" smtClean="0">
            <a:ln>
              <a:noFill/>
            </a:ln>
            <a:solidFill>
              <a:srgbClr val="0033CC"/>
            </a:solidFill>
            <a:effectLst/>
            <a:latin typeface="Times New Roman" pitchFamily="18" charset="0"/>
            <a:ea typeface="Times New Roman" pitchFamily="18" charset="0"/>
            <a:cs typeface="Times New Roman" pitchFamily="18" charset="0"/>
          </a:endParaRP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0" lang="kk-KZ" sz="2000" b="1" i="0" u="none" strike="noStrike" kern="1200" cap="none" normalizeH="0" baseline="0" dirty="0" smtClean="0">
            <a:ln>
              <a:noFill/>
            </a:ln>
            <a:solidFill>
              <a:srgbClr val="0033CC"/>
            </a:solidFill>
            <a:effectLst/>
            <a:latin typeface="Times New Roman" pitchFamily="18" charset="0"/>
            <a:ea typeface="Times New Roman" pitchFamily="18" charset="0"/>
            <a:cs typeface="Times New Roman" pitchFamily="18" charset="0"/>
          </a:endParaRP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0" lang="kk-KZ" sz="2000" b="1" i="0" u="none" strike="noStrike" kern="1200" cap="none" normalizeH="0" baseline="0" dirty="0" smtClean="0">
            <a:ln>
              <a:noFill/>
            </a:ln>
            <a:solidFill>
              <a:srgbClr val="0033CC"/>
            </a:solidFill>
            <a:effectLst/>
            <a:latin typeface="Times New Roman" pitchFamily="18" charset="0"/>
            <a:ea typeface="Times New Roman" pitchFamily="18" charset="0"/>
            <a:cs typeface="Times New Roman" pitchFamily="18" charset="0"/>
          </a:endParaRP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kk-KZ" sz="2000" b="1" i="0" u="none" strike="noStrike" kern="1200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Ширату жаттығуы:</a:t>
          </a:r>
          <a:r>
            <a:rPr kumimoji="0" lang="kk-KZ" sz="2000" b="0" i="0" u="none" strike="noStrike" kern="1200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rPr>
            <a:t> </a:t>
          </a:r>
          <a:r>
            <a:rPr kumimoji="0" lang="kk-KZ" sz="2000" b="1" i="0" u="none" strike="noStrike" kern="1200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rPr>
            <a:t>«Тақырып қандай?» </a:t>
          </a:r>
          <a:r>
            <a:rPr kumimoji="0" lang="kk-KZ" sz="1100" b="1" i="0" u="none" strike="noStrike" kern="1200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rPr>
            <a:t>әдісі.Оқушыларға бірнеше суреттерді ұсынып, сабақ тақырыбы қандай болуы мүмкін екендігін сұраймын</a:t>
          </a:r>
          <a:r>
            <a:rPr kumimoji="0" lang="kk-KZ" sz="2000" b="1" i="0" u="none" strike="noStrike" kern="1200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rPr>
            <a:t>.</a:t>
          </a:r>
          <a:r>
            <a:rPr kumimoji="0" lang="kk-KZ" sz="1100" b="1" i="0" u="none" strike="noStrike" kern="1200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rPr>
            <a:t>Сабағымның мақсатын ашу мен оқушыларға ой қозғау мақсатында мына сұрақтарды қоямын.қазақ халқының ата кәсіптерін білесіңдерма,мыс өндіру ата кәсібіміз бе, мыстың пайдасы бар ма</a:t>
          </a:r>
          <a:endParaRPr lang="ru-RU" sz="2000" kern="1200" dirty="0">
            <a:solidFill>
              <a:srgbClr val="0033CC"/>
            </a:solidFill>
          </a:endParaRPr>
        </a:p>
      </dsp:txBody>
      <dsp:txXfrm>
        <a:off x="3730761" y="46778"/>
        <a:ext cx="2426826" cy="929298"/>
      </dsp:txXfrm>
    </dsp:sp>
    <dsp:sp modelId="{22D5229A-AF93-45C4-B68F-029337A4328A}">
      <dsp:nvSpPr>
        <dsp:cNvPr id="0" name=""/>
        <dsp:cNvSpPr/>
      </dsp:nvSpPr>
      <dsp:spPr>
        <a:xfrm>
          <a:off x="5891501" y="1789448"/>
          <a:ext cx="3038623" cy="1374589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100" b="1" kern="1200" dirty="0" smtClean="0">
              <a:solidFill>
                <a:srgbClr val="0033CC"/>
              </a:solidFill>
            </a:rPr>
            <a:t>«Зымран сұрақтар» әдісі арқылы топтар бір –біріне сұрақтар қойып,мәтінде көрсетілген мәселенің негізгі ойын анықтайды Мыс Қазақстанның байлығы,Мысқа байланысты мәселемен ббайланыстырамын.Оқи отырып керекті мәліметтерді жинайды, мәтіннен сұрақтар қояды</a:t>
          </a:r>
          <a:r>
            <a:rPr lang="kk-KZ" sz="800" b="1" kern="1200" dirty="0" smtClean="0">
              <a:solidFill>
                <a:srgbClr val="0033CC"/>
              </a:solidFill>
            </a:rPr>
            <a:t>.</a:t>
          </a:r>
          <a:endParaRPr lang="ru-RU" sz="800" b="1" kern="1200" dirty="0">
            <a:solidFill>
              <a:srgbClr val="0033CC"/>
            </a:solidFill>
          </a:endParaRPr>
        </a:p>
      </dsp:txBody>
      <dsp:txXfrm>
        <a:off x="6336497" y="1990752"/>
        <a:ext cx="2148631" cy="971981"/>
      </dsp:txXfrm>
    </dsp:sp>
    <dsp:sp modelId="{CF42A424-202B-4101-B26C-AE917E0B1EB8}">
      <dsp:nvSpPr>
        <dsp:cNvPr id="0" name=""/>
        <dsp:cNvSpPr/>
      </dsp:nvSpPr>
      <dsp:spPr>
        <a:xfrm>
          <a:off x="1847237" y="3284558"/>
          <a:ext cx="5677091" cy="1904327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100" b="1" kern="1200" dirty="0" smtClean="0"/>
            <a:t> </a:t>
          </a:r>
          <a:r>
            <a:rPr lang="kk-KZ" sz="2800" b="1" kern="1200" dirty="0" smtClean="0">
              <a:solidFill>
                <a:srgbClr val="0033CC"/>
              </a:solidFill>
            </a:rPr>
            <a:t>Кестемен  жұмыс </a:t>
          </a:r>
          <a:r>
            <a:rPr lang="kk-KZ" sz="1100" b="1" kern="1200" dirty="0" smtClean="0">
              <a:solidFill>
                <a:srgbClr val="0033CC"/>
              </a:solidFill>
            </a:rPr>
            <a:t>берілген сөздерден жаңа сөздер мен жаңа тіркестер жасап, кестеге түсіру, мұнда берілген сөздер: ана, тас, жас, бар,бес, жылқы, қоян,жақсы,жеңіл.</a:t>
          </a:r>
          <a:endParaRPr lang="ru-RU" sz="1100" kern="1200" dirty="0">
            <a:solidFill>
              <a:srgbClr val="0033CC"/>
            </a:solidFill>
          </a:endParaRPr>
        </a:p>
      </dsp:txBody>
      <dsp:txXfrm>
        <a:off x="2678628" y="3563440"/>
        <a:ext cx="4014309" cy="1346563"/>
      </dsp:txXfrm>
    </dsp:sp>
    <dsp:sp modelId="{1D8B51F7-5C96-4163-9157-3F277A313832}">
      <dsp:nvSpPr>
        <dsp:cNvPr id="0" name=""/>
        <dsp:cNvSpPr/>
      </dsp:nvSpPr>
      <dsp:spPr>
        <a:xfrm>
          <a:off x="685716" y="1148613"/>
          <a:ext cx="2710526" cy="1314226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kk-KZ" sz="2000" b="1" i="0" u="none" strike="noStrike" kern="1200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«Соңғы сөзді мен айтайын» әдісі жазба  жұмыс </a:t>
          </a:r>
          <a:r>
            <a:rPr kumimoji="0" lang="ru-RU" sz="1100" b="1" i="0" u="none" strike="noStrike" kern="1200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1топ</a:t>
          </a:r>
          <a:r>
            <a:rPr kumimoji="0" lang="kk-KZ" sz="1100" b="1" i="0" u="none" strike="noStrike" kern="1200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:мәтіндегі сөздік қорға енетін сөздерді теріп жазада.2топ: мәтіндегі негізгі ойды анықтап, ақпараттарды өздеріне таныс ақпараттапрмен байланыстырады.3топ:Қазақ халқының метал өндіру мен өңдеуді ерте заманнан кәсіп екенін дәлелдеп,төрт сөйлем тәсілімен пікір, дәлел, мысал,қорытынды жазады.</a:t>
          </a:r>
          <a:endParaRPr lang="ru-RU" sz="2000" kern="1200" dirty="0">
            <a:solidFill>
              <a:srgbClr val="0033CC"/>
            </a:solidFill>
          </a:endParaRPr>
        </a:p>
      </dsp:txBody>
      <dsp:txXfrm>
        <a:off x="1082663" y="1341077"/>
        <a:ext cx="1916632" cy="9292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5E0BBD-06B2-4F9A-AB2B-7094D5EA8966}">
      <dsp:nvSpPr>
        <dsp:cNvPr id="0" name=""/>
        <dsp:cNvSpPr/>
      </dsp:nvSpPr>
      <dsp:spPr>
        <a:xfrm>
          <a:off x="1615639" y="-110262"/>
          <a:ext cx="5818343" cy="3694992"/>
        </a:xfrm>
        <a:prstGeom prst="blockArc">
          <a:avLst>
            <a:gd name="adj1" fmla="val 9326709"/>
            <a:gd name="adj2" fmla="val 20126709"/>
            <a:gd name="adj3" fmla="val 2745"/>
          </a:avLst>
        </a:prstGeom>
        <a:solidFill>
          <a:schemeClr val="accent2">
            <a:hueOff val="453165"/>
            <a:satOff val="-47993"/>
            <a:lumOff val="-117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A52723-088B-4BC5-96E5-1984F286D2FE}">
      <dsp:nvSpPr>
        <dsp:cNvPr id="0" name=""/>
        <dsp:cNvSpPr/>
      </dsp:nvSpPr>
      <dsp:spPr>
        <a:xfrm>
          <a:off x="2400946" y="1486785"/>
          <a:ext cx="4425681" cy="2588537"/>
        </a:xfrm>
        <a:prstGeom prst="blockArc">
          <a:avLst>
            <a:gd name="adj1" fmla="val 0"/>
            <a:gd name="adj2" fmla="val 10800000"/>
            <a:gd name="adj3" fmla="val 3107"/>
          </a:avLst>
        </a:prstGeom>
        <a:solidFill>
          <a:schemeClr val="accent2">
            <a:hueOff val="226582"/>
            <a:satOff val="-23996"/>
            <a:lumOff val="-58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BF3867-8E5E-4427-B779-F55DAFC5388A}">
      <dsp:nvSpPr>
        <dsp:cNvPr id="0" name=""/>
        <dsp:cNvSpPr/>
      </dsp:nvSpPr>
      <dsp:spPr>
        <a:xfrm>
          <a:off x="4060905" y="661426"/>
          <a:ext cx="3653351" cy="2052155"/>
        </a:xfrm>
        <a:prstGeom prst="blockArc">
          <a:avLst>
            <a:gd name="adj1" fmla="val 19108762"/>
            <a:gd name="adj2" fmla="val 2945660"/>
            <a:gd name="adj3" fmla="val 464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7FF348-D773-449A-AF4F-1F13B0E27976}">
      <dsp:nvSpPr>
        <dsp:cNvPr id="0" name=""/>
        <dsp:cNvSpPr/>
      </dsp:nvSpPr>
      <dsp:spPr>
        <a:xfrm>
          <a:off x="418879" y="0"/>
          <a:ext cx="2982737" cy="17961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>
              <a:latin typeface="Times New Roman" pitchFamily="18" charset="0"/>
              <a:cs typeface="Times New Roman" pitchFamily="18" charset="0"/>
            </a:rPr>
            <a:t>1. тапсырма </a:t>
          </a:r>
          <a:r>
            <a:rPr lang="kk-KZ" sz="1800" b="1" kern="1200" dirty="0" smtClean="0">
              <a:latin typeface="Times New Roman" pitchFamily="18" charset="0"/>
              <a:cs typeface="Times New Roman" pitchFamily="18" charset="0"/>
            </a:rPr>
            <a:t>“Тақырып қандай?” әдісі арқылы ж</a:t>
          </a:r>
          <a:r>
            <a:rPr lang="kk-KZ" sz="1800" b="1" kern="1200" dirty="0" smtClean="0"/>
            <a:t>аңа сабаққа уәждеме жүргіздім.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55691" y="263035"/>
        <a:ext cx="2109113" cy="1270046"/>
      </dsp:txXfrm>
    </dsp:sp>
    <dsp:sp modelId="{A74AF21D-1DC8-4BCA-AA85-76D4D6AB6FAB}">
      <dsp:nvSpPr>
        <dsp:cNvPr id="0" name=""/>
        <dsp:cNvSpPr/>
      </dsp:nvSpPr>
      <dsp:spPr>
        <a:xfrm>
          <a:off x="5071262" y="-130126"/>
          <a:ext cx="3713713" cy="1716994"/>
        </a:xfrm>
        <a:prstGeom prst="ellipse">
          <a:avLst/>
        </a:prstGeom>
        <a:solidFill>
          <a:srgbClr val="F917E9"/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2. </a:t>
          </a:r>
          <a:r>
            <a:rPr lang="kk-KZ" sz="18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“Зымыран сұрақтар”әдісі арқылы </a:t>
          </a:r>
          <a:r>
            <a:rPr lang="kk-KZ" sz="1800" b="1" kern="1200" dirty="0" smtClean="0">
              <a:solidFill>
                <a:schemeClr val="bg1"/>
              </a:solidFill>
            </a:rPr>
            <a:t>топтар бір-біріне сұрақтар қойып, пікір алмасады</a:t>
          </a:r>
          <a:r>
            <a:rPr lang="kk-KZ" sz="18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18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15123" y="121322"/>
        <a:ext cx="2625991" cy="1214098"/>
      </dsp:txXfrm>
    </dsp:sp>
    <dsp:sp modelId="{F9D7A5B5-C8E3-4E68-AE4F-2AE95DB66295}">
      <dsp:nvSpPr>
        <dsp:cNvPr id="0" name=""/>
        <dsp:cNvSpPr/>
      </dsp:nvSpPr>
      <dsp:spPr>
        <a:xfrm>
          <a:off x="4799531" y="1713916"/>
          <a:ext cx="3985444" cy="2134274"/>
        </a:xfrm>
        <a:prstGeom prst="ellipse">
          <a:avLst/>
        </a:prstGeom>
        <a:solidFill>
          <a:srgbClr val="FF0000"/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i="1" kern="1200" dirty="0">
              <a:latin typeface="Times New Roman" pitchFamily="18" charset="0"/>
              <a:cs typeface="Times New Roman" pitchFamily="18" charset="0"/>
            </a:rPr>
            <a:t>3. </a:t>
          </a:r>
          <a:r>
            <a:rPr lang="kk-KZ" sz="1800" kern="1200" dirty="0" smtClean="0">
              <a:latin typeface="Times New Roman" pitchFamily="18" charset="0"/>
              <a:cs typeface="Times New Roman" pitchFamily="18" charset="0"/>
            </a:rPr>
            <a:t>Кестемен жұмыс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latin typeface="Times New Roman" pitchFamily="18" charset="0"/>
              <a:cs typeface="Times New Roman" pitchFamily="18" charset="0"/>
            </a:rPr>
            <a:t>Әдісі арқылы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i="1" kern="1200" dirty="0" smtClean="0">
              <a:latin typeface="Times New Roman" pitchFamily="18" charset="0"/>
              <a:cs typeface="Times New Roman" pitchFamily="18" charset="0"/>
            </a:rPr>
            <a:t>Берілген сөздерден жаңа сөздер мен жаңа тіркестер жасау.</a:t>
          </a:r>
          <a:r>
            <a:rPr lang="kk-KZ" sz="1800" i="1" kern="1200" dirty="0" smtClean="0"/>
            <a:t> </a:t>
          </a:r>
          <a:r>
            <a:rPr lang="kk-KZ" sz="1800" kern="1200" dirty="0" smtClean="0">
              <a:latin typeface="Times New Roman" pitchFamily="18" charset="0"/>
              <a:cs typeface="Times New Roman" pitchFamily="18" charset="0"/>
            </a:rPr>
            <a:t>Оқушылар </a:t>
          </a:r>
          <a:r>
            <a:rPr lang="kk-KZ" sz="1800" kern="1200" dirty="0">
              <a:latin typeface="Times New Roman" pitchFamily="18" charset="0"/>
              <a:cs typeface="Times New Roman" pitchFamily="18" charset="0"/>
            </a:rPr>
            <a:t>өздерінің </a:t>
          </a:r>
          <a:r>
            <a:rPr lang="kk-KZ" sz="1800" kern="1200" dirty="0" smtClean="0">
              <a:latin typeface="Times New Roman" pitchFamily="18" charset="0"/>
              <a:cs typeface="Times New Roman" pitchFamily="18" charset="0"/>
            </a:rPr>
            <a:t>деңгейіне </a:t>
          </a:r>
          <a:r>
            <a:rPr lang="kk-KZ" sz="1800" kern="1200" dirty="0">
              <a:latin typeface="Times New Roman" pitchFamily="18" charset="0"/>
              <a:cs typeface="Times New Roman" pitchFamily="18" charset="0"/>
            </a:rPr>
            <a:t>қарай жауап береді.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83186" y="2026473"/>
        <a:ext cx="2818134" cy="1509160"/>
      </dsp:txXfrm>
    </dsp:sp>
    <dsp:sp modelId="{3A4A4BFE-8627-4361-865E-C4BD90771569}">
      <dsp:nvSpPr>
        <dsp:cNvPr id="0" name=""/>
        <dsp:cNvSpPr/>
      </dsp:nvSpPr>
      <dsp:spPr>
        <a:xfrm>
          <a:off x="395543" y="1783892"/>
          <a:ext cx="4079554" cy="1994321"/>
        </a:xfrm>
        <a:prstGeom prst="ellipse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kern="1200" dirty="0" smtClean="0">
              <a:latin typeface="Times New Roman" pitchFamily="18" charset="0"/>
              <a:cs typeface="Times New Roman" pitchFamily="18" charset="0"/>
            </a:rPr>
            <a:t>4.” Соңғы сөзді мен айтайын” әдісі оқушылардың өз </a:t>
          </a:r>
          <a:r>
            <a:rPr lang="kk-KZ" sz="1600" kern="1200" dirty="0">
              <a:latin typeface="Times New Roman" pitchFamily="18" charset="0"/>
              <a:cs typeface="Times New Roman" pitchFamily="18" charset="0"/>
            </a:rPr>
            <a:t>ойын </a:t>
          </a:r>
          <a:r>
            <a:rPr lang="kk-KZ" sz="1600" kern="1200" dirty="0" smtClean="0">
              <a:latin typeface="Times New Roman" pitchFamily="18" charset="0"/>
              <a:cs typeface="Times New Roman" pitchFamily="18" charset="0"/>
            </a:rPr>
            <a:t>жазуға ықпал етеді.С</a:t>
          </a:r>
          <a:r>
            <a:rPr lang="kk-KZ" sz="1600" kern="1200" dirty="0" smtClean="0"/>
            <a:t>өздік қор және сөздік құрам ерекшеліктерін түсініп қолданады</a:t>
          </a:r>
          <a:r>
            <a:rPr lang="kk-KZ" sz="1600" b="1" kern="1200" dirty="0" smtClean="0"/>
            <a:t> </a:t>
          </a:r>
          <a:r>
            <a:rPr lang="kk-KZ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92980" y="2075954"/>
        <a:ext cx="2884680" cy="14101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#1">
  <dgm:title val=""/>
  <dgm:desc val=""/>
  <dgm:catLst>
    <dgm:cat type="cycle" pri="9000"/>
    <dgm:cat type="relationship" pri="101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D5D00-F46F-47DC-8607-A692BC758885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76D81-8501-4244-A84A-75F10D6BF1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662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43560-51E3-499B-8593-7B3F0AA337A3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AFC359-719C-4A8D-BA85-AA6BAB6068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384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FC359-719C-4A8D-BA85-AA6BAB6068C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780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FC359-719C-4A8D-BA85-AA6BAB6068C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785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FC359-719C-4A8D-BA85-AA6BAB6068C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848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FC359-719C-4A8D-BA85-AA6BAB6068C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294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FC359-719C-4A8D-BA85-AA6BAB6068CC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790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051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512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8594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101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7051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987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49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827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714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894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677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435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89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375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393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13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080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  <p:sldLayoutId id="2147483911" r:id="rId13"/>
    <p:sldLayoutId id="2147483912" r:id="rId14"/>
    <p:sldLayoutId id="2147483913" r:id="rId15"/>
    <p:sldLayoutId id="214748391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611560" y="571564"/>
            <a:ext cx="8196290" cy="112924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b">
            <a:normAutofit fontScale="25000" lnSpcReduction="20000"/>
          </a:bodyPr>
          <a:lstStyle/>
          <a:p>
            <a:pPr>
              <a:spcBef>
                <a:spcPct val="0"/>
              </a:spcBef>
              <a:defRPr/>
            </a:pPr>
            <a:r>
              <a:rPr kumimoji="0" lang="kk-KZ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>
              <a:spcBef>
                <a:spcPct val="0"/>
              </a:spcBef>
              <a:defRPr/>
            </a:pPr>
            <a:endParaRPr lang="en-US" sz="4800" dirty="0">
              <a:solidFill>
                <a:srgbClr val="00B05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>
              <a:spcBef>
                <a:spcPct val="0"/>
              </a:spcBef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8000" b="1" dirty="0" smtClean="0">
                <a:solidFill>
                  <a:srgbClr val="0033CC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k-KZ" sz="8000" b="1" dirty="0">
              <a:solidFill>
                <a:srgbClr val="0033CC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k-KZ" sz="8000" b="1" dirty="0" smtClean="0">
              <a:solidFill>
                <a:srgbClr val="0033CC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k-KZ" sz="8000" b="1" dirty="0">
              <a:solidFill>
                <a:srgbClr val="0033CC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k-KZ" sz="8000" b="1" dirty="0" smtClean="0">
              <a:solidFill>
                <a:srgbClr val="0033CC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k-KZ" sz="8000" b="1" dirty="0">
              <a:solidFill>
                <a:srgbClr val="0033CC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k-KZ" sz="8000" b="1" dirty="0" smtClean="0">
              <a:solidFill>
                <a:srgbClr val="0033CC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k-KZ" sz="8000" b="1" dirty="0">
              <a:solidFill>
                <a:srgbClr val="0033CC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k-KZ" sz="8000" b="1" dirty="0" smtClean="0">
              <a:solidFill>
                <a:srgbClr val="0033CC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k-KZ" sz="8000" b="1" dirty="0" smtClean="0">
              <a:solidFill>
                <a:srgbClr val="0033CC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k-KZ" sz="8000" b="1" dirty="0">
              <a:solidFill>
                <a:srgbClr val="0033CC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k-KZ" sz="8000" b="1" dirty="0" smtClean="0">
              <a:solidFill>
                <a:srgbClr val="0033CC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k-KZ" sz="8000" b="1" dirty="0">
              <a:solidFill>
                <a:srgbClr val="0033CC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k-KZ" sz="8000" b="1" dirty="0" smtClean="0">
              <a:solidFill>
                <a:srgbClr val="0033CC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k-KZ" sz="8000" b="1" dirty="0">
              <a:solidFill>
                <a:srgbClr val="0033CC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k-KZ" sz="8000" b="1" dirty="0" smtClean="0">
              <a:solidFill>
                <a:srgbClr val="0033CC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8000" b="1" dirty="0" smtClean="0">
                <a:solidFill>
                  <a:srgbClr val="0033CC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Мектеп:  Түркістан облысы, Ордабасы ауданы, Ұлағат ж.о.м.</a:t>
            </a:r>
          </a:p>
          <a:p>
            <a:pPr>
              <a:spcBef>
                <a:spcPct val="0"/>
              </a:spcBef>
              <a:defRPr/>
            </a:pPr>
            <a:r>
              <a:rPr kumimoji="0" lang="kk-KZ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8000" b="1" dirty="0" smtClean="0">
                <a:solidFill>
                  <a:srgbClr val="0033CC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Сабақ</a:t>
            </a:r>
            <a:r>
              <a:rPr lang="kk-KZ" sz="8000" b="1" dirty="0">
                <a:solidFill>
                  <a:srgbClr val="0033CC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Қазақ тілі мен </a:t>
            </a:r>
            <a:r>
              <a:rPr lang="kk-KZ" sz="8000" b="1" dirty="0" smtClean="0">
                <a:solidFill>
                  <a:srgbClr val="0033CC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әдебиеті</a:t>
            </a:r>
          </a:p>
          <a:p>
            <a:pPr>
              <a:lnSpc>
                <a:spcPct val="120000"/>
              </a:lnSpc>
              <a:spcBef>
                <a:spcPct val="0"/>
              </a:spcBef>
              <a:defRPr/>
            </a:pPr>
            <a:r>
              <a:rPr kumimoji="0" lang="kk-KZ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Сынып: </a:t>
            </a:r>
            <a:r>
              <a:rPr lang="kk-KZ" sz="8000" b="1" dirty="0" smtClean="0">
                <a:solidFill>
                  <a:srgbClr val="0033CC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kk-KZ" sz="8000" b="1" dirty="0">
              <a:solidFill>
                <a:srgbClr val="0033CC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8000" b="1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ct val="0"/>
              </a:spcBef>
              <a:defRPr/>
            </a:pPr>
            <a:r>
              <a:rPr lang="kk-KZ" sz="8000" b="1" dirty="0" smtClean="0">
                <a:solidFill>
                  <a:srgbClr val="0033CC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Мұғалімнің аты- жөні: Нақыпбекова Мөлдір Асанханқызы</a:t>
            </a:r>
            <a:endParaRPr kumimoji="0" lang="ru-RU" sz="8000" b="1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Palatino Linotype" panose="02040502050505030304" pitchFamily="18" charset="0"/>
              <a:cs typeface="Times New Roman" pitchFamily="18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755576" y="2420888"/>
            <a:ext cx="8892480" cy="1224136"/>
          </a:xfrm>
          <a:prstGeom prst="rect">
            <a:avLst/>
          </a:prstGeom>
        </p:spPr>
        <p:txBody>
          <a:bodyPr tIns="0">
            <a:normAutofit lnSpcReduction="10000"/>
          </a:bodyPr>
          <a:lstStyle/>
          <a:p>
            <a:r>
              <a:rPr lang="kk-KZ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Бүгінгі сабағымның Оқу мақсаттары</a:t>
            </a:r>
            <a:r>
              <a:rPr lang="kk-KZ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kk-KZ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8.1.4.1 мәтінде көтерілген мәселені (тұрмыстық, әлеуметтік) талдай отырып, негізгі ойды анықтау;</a:t>
            </a:r>
            <a:endParaRPr lang="ru-RU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8.4.3.1 сөздік қор және сөздік құрам ерекшеліктерін түсініп қолдану</a:t>
            </a:r>
            <a:endParaRPr lang="kk-KZ" sz="20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kk-KZ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solidFill>
                <a:srgbClr val="0033CC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28253" y="1579439"/>
            <a:ext cx="71874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 smtClean="0">
                <a:solidFill>
                  <a:srgbClr val="0033C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Бөлім тақырыбы: 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Кәсіп пен еңбек. Болашақ мамандықтар.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Сабақтың тақырыбы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Қазақ даласындағы мыс өндірісі</a:t>
            </a:r>
            <a:endParaRPr lang="ru-RU" sz="20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126126"/>
            <a:ext cx="83529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 smtClean="0">
                <a:solidFill>
                  <a:srgbClr val="0033CC"/>
                </a:solidFill>
                <a:latin typeface="Palatino Linotype" panose="02040502050505030304" pitchFamily="18" charset="0"/>
              </a:rPr>
              <a:t> </a:t>
            </a:r>
            <a:endParaRPr lang="kk-KZ" sz="2000" dirty="0" smtClean="0">
              <a:solidFill>
                <a:srgbClr val="0033CC"/>
              </a:solidFill>
              <a:latin typeface="Palatino Linotype" panose="02040502050505030304" pitchFamily="18" charset="0"/>
              <a:cs typeface="Times New Roman" pitchFamily="18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331640" y="3978440"/>
            <a:ext cx="79846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Барлық оқушылар орындай алады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мәтінде көтерілген мәселені (тұрмыстық, әлеуметтік) талдай отырып, сөздік қор және сөздік құрам ерекшеліктерін  қолдана алады</a:t>
            </a:r>
            <a:endParaRPr kumimoji="0" lang="kk-KZ" sz="2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3529337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Оқу мақсаттарына сай өзіме Сабақ мақсаты</a:t>
            </a:r>
            <a:r>
              <a:rPr lang="kk-K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 жасадым.</a:t>
            </a:r>
            <a:endParaRPr lang="kk-KZ" dirty="0" smtClean="0">
              <a:solidFill>
                <a:srgbClr val="0033CC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250576" y="4869160"/>
            <a:ext cx="789342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Оқушылардың көпшілігі орындай алады:</a:t>
            </a:r>
            <a: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сөздік қор және сөздік құрамды анықтай алады. 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187624" y="5517232"/>
            <a:ext cx="63374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Кейбір оқушылар орындай алады: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мәтінде көтерілген негізгі ойды тұжырымдай алады.</a:t>
            </a:r>
            <a:endParaRPr kumimoji="0" lang="kk-KZ" sz="2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139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902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032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899592" y="0"/>
            <a:ext cx="7498080" cy="51115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7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</a:t>
            </a:r>
            <a:r>
              <a:rPr kumimoji="0" lang="kk-KZ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mbria" pitchFamily="18" charset="0"/>
                <a:cs typeface="Andalus" pitchFamily="18" charset="-78"/>
              </a:rPr>
              <a:t>Белсенді оқу әдістер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ambria" pitchFamily="18" charset="0"/>
              <a:cs typeface="Andalus" pitchFamily="18" charset="-78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476672"/>
            <a:ext cx="84545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solidFill>
                  <a:srgbClr val="0033CC"/>
                </a:solidFill>
                <a:latin typeface="Palatino Linotype" panose="02040502050505030304" pitchFamily="18" charset="0"/>
              </a:rPr>
              <a:t>Сабақты тиімді оқыту мақсатында  түрлі әдіс-тәсілдерді пайдалана отырып, оқушыларымның қызығушылығын арттыру мен сабақ мақсатына жету үшін мына әдістерді өзіме лайықты етіп алдым. </a:t>
            </a:r>
            <a:endParaRPr lang="ru-RU" b="1" dirty="0">
              <a:solidFill>
                <a:srgbClr val="0033CC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-3276872" y="-369332"/>
            <a:ext cx="327687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Ширату жаттығуы: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kk-K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«Тақырып қандай?» тәсілі.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144000" y="-184666"/>
            <a:ext cx="36166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/>
              <a:t>«Зымран сұрақтар» тәсілі </a:t>
            </a:r>
            <a:r>
              <a:rPr lang="kk-KZ" dirty="0" smtClean="0"/>
              <a:t>арқылы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612560" y="260648"/>
            <a:ext cx="2528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i="1" dirty="0" smtClean="0"/>
              <a:t>Кестемен жеке жұмыс</a:t>
            </a:r>
            <a:endParaRPr lang="ru-RU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-3564904" y="188640"/>
            <a:ext cx="40324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«Соңғы сөзді мен айтайын» тәсілі арқылы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топтарға   тапсырма беремін.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301210776"/>
              </p:ext>
            </p:extLst>
          </p:nvPr>
        </p:nvGraphicFramePr>
        <p:xfrm>
          <a:off x="0" y="1556792"/>
          <a:ext cx="9144000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-252536" y="0"/>
            <a:ext cx="4752528" cy="47667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ea typeface="+mn-ea"/>
                <a:cs typeface="+mn-cs"/>
              </a:rPr>
              <a:t>            </a:t>
            </a:r>
            <a:r>
              <a:rPr kumimoji="0" lang="kk-K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mbria" pitchFamily="18" charset="0"/>
                <a:ea typeface="+mn-ea"/>
                <a:cs typeface="+mn-cs"/>
              </a:rPr>
              <a:t>Саралау әдістері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01616" y="4005064"/>
            <a:ext cx="3672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>
                <a:solidFill>
                  <a:srgbClr val="2E08B8"/>
                </a:solidFill>
                <a:ea typeface="Times New Roman" panose="02020603050405020304" pitchFamily="18" charset="0"/>
              </a:rPr>
              <a:t>Саралау тапсырмалары:</a:t>
            </a:r>
            <a:endParaRPr lang="ru-RU" sz="2400" b="1" dirty="0">
              <a:solidFill>
                <a:srgbClr val="2E08B8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476672"/>
            <a:ext cx="7092280" cy="1115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45745" algn="just">
              <a:spcAft>
                <a:spcPts val="260"/>
              </a:spcAft>
            </a:pPr>
            <a:r>
              <a:rPr lang="ru-RU" sz="1200" b="1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Саралап</a:t>
            </a:r>
            <a:r>
              <a:rPr lang="ru-RU" sz="12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оқытуды</a:t>
            </a:r>
            <a:r>
              <a:rPr lang="ru-RU" sz="12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ұйымдастырудың</a:t>
            </a:r>
            <a:r>
              <a:rPr lang="ru-RU" sz="12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12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шарты</a:t>
            </a:r>
            <a:r>
              <a:rPr lang="ru-RU" sz="12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күрделілігі</a:t>
            </a:r>
            <a:r>
              <a:rPr lang="ru-RU" sz="12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b="1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танымдық</a:t>
            </a:r>
            <a:r>
              <a:rPr lang="ru-RU" sz="12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деңгейі</a:t>
            </a:r>
            <a:r>
              <a:rPr lang="ru-RU" sz="12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b="1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12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тарапынан</a:t>
            </a:r>
            <a:r>
              <a:rPr lang="ru-RU" sz="12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берілетін</a:t>
            </a:r>
            <a:r>
              <a:rPr lang="ru-RU" sz="12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көмектің</a:t>
            </a:r>
            <a:r>
              <a:rPr lang="ru-RU" sz="12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сипаты</a:t>
            </a:r>
            <a:r>
              <a:rPr lang="ru-RU" sz="12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жағынан</a:t>
            </a:r>
            <a:r>
              <a:rPr lang="ru-RU" sz="12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ерекшеленетін</a:t>
            </a:r>
            <a:r>
              <a:rPr lang="ru-RU" sz="12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сараланған</a:t>
            </a:r>
            <a:r>
              <a:rPr lang="ru-RU" sz="12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тапсырмаларды</a:t>
            </a:r>
            <a:r>
              <a:rPr lang="ru-RU" sz="12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ru-RU" sz="12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12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12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Саралау</a:t>
            </a:r>
            <a:r>
              <a:rPr lang="ru-RU" sz="12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оқушылардын</a:t>
            </a:r>
            <a:r>
              <a:rPr lang="ru-RU" sz="12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2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әртурлі қажеттіліктерін қанағаттандыруға бағытталған жоспарлыжаттығуларды реттеудің жолы</a:t>
            </a:r>
            <a:endParaRPr lang="ru-RU" sz="1200" b="1" dirty="0" smtClean="0">
              <a:solidFill>
                <a:srgbClr val="0033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45745" algn="r">
              <a:spcAft>
                <a:spcPts val="260"/>
              </a:spcAft>
            </a:pPr>
            <a:r>
              <a:rPr lang="ru-RU" sz="1600" b="1" dirty="0" smtClean="0">
                <a:solidFill>
                  <a:srgbClr val="0033CC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(</a:t>
            </a:r>
            <a:r>
              <a:rPr lang="ru-RU" sz="1600" b="1" dirty="0">
                <a:solidFill>
                  <a:srgbClr val="0033CC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МАН</a:t>
            </a:r>
            <a:r>
              <a:rPr lang="ru-RU" sz="1600" dirty="0" smtClean="0">
                <a:solidFill>
                  <a:srgbClr val="0033CC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)</a:t>
            </a:r>
            <a:endParaRPr lang="ru-RU" sz="1600" dirty="0">
              <a:solidFill>
                <a:srgbClr val="0033CC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598384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Бүгінгі</a:t>
            </a:r>
            <a:r>
              <a:rPr lang="ru-RU" sz="16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өткелі</a:t>
            </a:r>
            <a:r>
              <a:rPr lang="ru-RU" sz="16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отырған</a:t>
            </a:r>
            <a:r>
              <a:rPr lang="ru-RU" sz="16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сабағым</a:t>
            </a:r>
            <a:r>
              <a:rPr lang="ru-RU" sz="16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сыныбыма</a:t>
            </a:r>
            <a:r>
              <a:rPr lang="ru-RU" sz="16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16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әдістер</a:t>
            </a:r>
            <a:r>
              <a:rPr lang="ru-RU" sz="16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тиімді</a:t>
            </a:r>
            <a:r>
              <a:rPr lang="ru-RU" sz="16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ru-RU" sz="16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16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мақсатыма</a:t>
            </a:r>
            <a:r>
              <a:rPr lang="ru-RU" sz="16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тез </a:t>
            </a:r>
            <a:r>
              <a:rPr lang="ru-RU" sz="16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жету</a:t>
            </a:r>
            <a:r>
              <a:rPr lang="ru-RU" sz="16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6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қабілеттеріне</a:t>
            </a:r>
            <a:r>
              <a:rPr lang="ru-RU" sz="16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sz="16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лайық</a:t>
            </a:r>
            <a:r>
              <a:rPr lang="ru-RU" sz="16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6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алған</a:t>
            </a:r>
            <a:r>
              <a:rPr lang="ru-RU" sz="16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саралау</a:t>
            </a:r>
            <a:r>
              <a:rPr lang="ru-RU" sz="16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тапсырмаларым</a:t>
            </a:r>
            <a:r>
              <a:rPr lang="ru-RU" sz="16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600" dirty="0">
              <a:solidFill>
                <a:srgbClr val="0033CC"/>
              </a:solidFill>
            </a:endParaRPr>
          </a:p>
        </p:txBody>
      </p:sp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id="{4D4A7A7A-D731-4C64-AA94-C20690EA16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0330172"/>
              </p:ext>
            </p:extLst>
          </p:nvPr>
        </p:nvGraphicFramePr>
        <p:xfrm>
          <a:off x="-17040" y="2858399"/>
          <a:ext cx="8784976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6915" y="94912"/>
            <a:ext cx="44279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solidFill>
                  <a:srgbClr val="7030A0"/>
                </a:solidFill>
                <a:latin typeface="Cambria" pitchFamily="18" charset="0"/>
              </a:rPr>
              <a:t>Критериалды бағалау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40555" y="881859"/>
            <a:ext cx="705678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sz="14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заманда</a:t>
            </a:r>
            <a:r>
              <a:rPr lang="ru-RU" sz="14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білімді</a:t>
            </a:r>
            <a:r>
              <a:rPr lang="ru-RU" sz="14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жетілдіру</a:t>
            </a:r>
            <a:r>
              <a:rPr lang="ru-RU" sz="14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бағытында</a:t>
            </a:r>
            <a:r>
              <a:rPr lang="ru-RU" sz="14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кретериалды</a:t>
            </a:r>
            <a:r>
              <a:rPr lang="ru-RU" sz="14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14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14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тиімдісі</a:t>
            </a:r>
            <a:r>
              <a:rPr lang="ru-RU" sz="14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14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14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14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қаншалықты</a:t>
            </a:r>
            <a:r>
              <a:rPr lang="ru-RU" sz="14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меңгергенін</a:t>
            </a:r>
            <a:r>
              <a:rPr lang="ru-RU" sz="14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sz="14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4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мынадай</a:t>
            </a:r>
            <a:r>
              <a:rPr lang="ru-RU" sz="14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14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критерийін</a:t>
            </a:r>
            <a:r>
              <a:rPr lang="ru-RU" sz="14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b="1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қолданамын</a:t>
            </a:r>
            <a:r>
              <a:rPr lang="ru-RU" sz="14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9445" y="1594315"/>
            <a:ext cx="272222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000" b="1" dirty="0">
                <a:solidFill>
                  <a:srgbClr val="0033CC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Бағалау </a:t>
            </a:r>
            <a:r>
              <a:rPr lang="kk-KZ" sz="2000" b="1" dirty="0" smtClean="0">
                <a:solidFill>
                  <a:srgbClr val="0033CC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критерийі: </a:t>
            </a:r>
            <a:endParaRPr lang="ru-RU" sz="2000" dirty="0">
              <a:solidFill>
                <a:srgbClr val="0033CC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3528" y="2891060"/>
            <a:ext cx="2634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>
                <a:solidFill>
                  <a:srgbClr val="0033CC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Бағалау тапсырмасы: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83568" y="4437112"/>
            <a:ext cx="7931980" cy="8576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dirty="0">
                <a:solidFill>
                  <a:srgbClr val="0033CC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Дескриптор</a:t>
            </a:r>
            <a:r>
              <a:rPr lang="kk-KZ" b="1" dirty="0" smtClean="0">
                <a:solidFill>
                  <a:srgbClr val="0033CC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арқылы оқушыларымның қаншалықты меңгергенін,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dirty="0" smtClean="0">
                <a:solidFill>
                  <a:srgbClr val="0033CC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оларға мотивация беру үшін ұсынамын,</a:t>
            </a:r>
            <a:endParaRPr lang="ru-RU" dirty="0">
              <a:solidFill>
                <a:srgbClr val="0033CC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83568" y="6371457"/>
            <a:ext cx="3096344" cy="359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kk-KZ" sz="1600" b="1" dirty="0" smtClean="0">
                <a:solidFill>
                  <a:srgbClr val="0033CC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Қалыптастырушы Бағалау</a:t>
            </a:r>
            <a:endParaRPr lang="ru-RU" sz="1600" b="1" dirty="0">
              <a:solidFill>
                <a:srgbClr val="0033CC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827585" y="1853669"/>
            <a:ext cx="7200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мәтінде көтерілген мәселені талдайды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мәтінде көтерілген  негізгі ойды тұжырымдайды;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сөздік қор және сөздік құрам ерекшеліктерін түсініп, қолданады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kk-K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Ақпаратты іріктейді,ізденушілік жұмыстарын жүргізеді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699246" y="3212976"/>
            <a:ext cx="8372745" cy="1325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1-топ:</a:t>
            </a:r>
            <a:r>
              <a:rPr kumimoji="0" lang="kk-KZ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Мәтіндегі сөздік қорға енетін сөздерді теріп жазу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2-топ:</a:t>
            </a:r>
            <a:r>
              <a:rPr kumimoji="0" lang="kk-KZ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Мәтіндегі негізгі ойды анықтап, ақпараттарды өздеріңе таныс ақпараттармен байланысын жазу.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3-топ:</a:t>
            </a:r>
            <a:r>
              <a:rPr kumimoji="0" lang="kk-KZ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Қазақ халқының метал өндіру мен өңдеуді ерте заманнан кәсіп еткенін дәлелдеп, «Төрт сөйлем» тәсілімен пікір,дәлел,мысал,қорытынды жазыңдар.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95412" y="5252296"/>
            <a:ext cx="84249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kk-KZ" sz="1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Мәтіндегі негізгі ойды анықтап, ақпараттарды өздеріңе таныс ақпараттармен байланысын жазу.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kk-KZ" sz="16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сөздік қор және сөздік құрам ерекшеліктеріне</a:t>
            </a:r>
            <a:r>
              <a:rPr kumimoji="0" lang="kk-KZ" sz="1600" b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сүйене отырып жазу</a:t>
            </a:r>
            <a:r>
              <a:rPr kumimoji="0" lang="kk-KZ" sz="16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600" b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56915" y="6371457"/>
            <a:ext cx="58899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«Бағдаршам»тәсілі арқылы              бағалаймын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231258"/>
            <a:ext cx="762720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kk-KZ" sz="2800" b="1" dirty="0">
                <a:solidFill>
                  <a:srgbClr val="7030A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Palatino Linotype" panose="02040502050505030304" pitchFamily="18" charset="0"/>
              </a:rPr>
              <a:t>Ықшамсабақтың сабақты жоспарлауға ықпалы туралы қорытындылар</a:t>
            </a:r>
            <a:endParaRPr lang="ru-RU" sz="2800" b="1" dirty="0">
              <a:solidFill>
                <a:srgbClr val="7030A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11" name="Капля 10"/>
          <p:cNvSpPr/>
          <p:nvPr/>
        </p:nvSpPr>
        <p:spPr>
          <a:xfrm>
            <a:off x="823213" y="2996952"/>
            <a:ext cx="1531924" cy="1357322"/>
          </a:xfrm>
          <a:prstGeom prst="teardrop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Маған </a:t>
            </a:r>
            <a:r>
              <a:rPr lang="kk-KZ" sz="1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Тренерім</a:t>
            </a:r>
            <a:endParaRPr lang="ru-RU" sz="14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Капля 13"/>
          <p:cNvSpPr/>
          <p:nvPr/>
        </p:nvSpPr>
        <p:spPr>
          <a:xfrm>
            <a:off x="3653925" y="2968450"/>
            <a:ext cx="1531924" cy="1357322"/>
          </a:xfrm>
          <a:prstGeom prst="teardrop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Әріптестердің ықпалы</a:t>
            </a:r>
            <a:endParaRPr lang="ru-RU" sz="14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Капля 14"/>
          <p:cNvSpPr/>
          <p:nvPr/>
        </p:nvSpPr>
        <p:spPr>
          <a:xfrm>
            <a:off x="6251501" y="2862453"/>
            <a:ext cx="2520280" cy="1500198"/>
          </a:xfrm>
          <a:prstGeom prst="teardrop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Болашаққа жоспарлау   тәжірбиесін жетілдіру үшін  </a:t>
            </a:r>
            <a:endParaRPr lang="ru-RU" sz="14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7544" y="4374052"/>
            <a:ext cx="2736304" cy="2376264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 мерзімді жоспар жасауды, бағдарламаның мазмұнын түсіндірді, әдіс-тәсілдерді тиімді пайдалануға үлкен ықпал жасады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563888" y="4362651"/>
            <a:ext cx="2088232" cy="2376264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Әріптестеріммен керібайланыс жасап, тәжірбие алмастым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156176" y="4374052"/>
            <a:ext cx="2808312" cy="2376264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 оқуды дамытып, оқу сапасын арттыра отырып, белсенді тәсілдерді дұрыс жоспарлауды назарда ұстаймын.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3767" y="1602068"/>
            <a:ext cx="86764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Оқу</a:t>
            </a: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үдемелілігінде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табысты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мұғалімдер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оқылым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жазылымды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дамыту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үшін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айтылым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тыңдалымды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қолдану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мүмкіндіктерін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қарастырады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Барлық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оқушылар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оқу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жазуды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үйренуден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бұрын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алдымен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тыңдау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сөйлеуді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үйренеді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 smtClean="0">
              <a:solidFill>
                <a:srgbClr val="0033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/>
            <a:r>
              <a:rPr lang="ru-RU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(МАН)</a:t>
            </a:r>
            <a:endParaRPr lang="ru-RU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65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734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796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169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87298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2395</TotalTime>
  <Words>714</Words>
  <Application>Microsoft Office PowerPoint</Application>
  <PresentationFormat>Экран (4:3)</PresentationFormat>
  <Paragraphs>93</Paragraphs>
  <Slides>12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Andalus</vt:lpstr>
      <vt:lpstr>Arial</vt:lpstr>
      <vt:lpstr>Calibri</vt:lpstr>
      <vt:lpstr>Cambria</vt:lpstr>
      <vt:lpstr>Century Gothic</vt:lpstr>
      <vt:lpstr>Palatino Linotype</vt:lpstr>
      <vt:lpstr>Times New Roman</vt:lpstr>
      <vt:lpstr>Wingdings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мақсаттары</dc:title>
  <dc:creator>Acer</dc:creator>
  <cp:lastModifiedBy>Lenovo</cp:lastModifiedBy>
  <cp:revision>159</cp:revision>
  <cp:lastPrinted>2020-10-28T15:26:41Z</cp:lastPrinted>
  <dcterms:created xsi:type="dcterms:W3CDTF">2018-04-20T03:57:20Z</dcterms:created>
  <dcterms:modified xsi:type="dcterms:W3CDTF">2020-11-06T06:35:11Z</dcterms:modified>
</cp:coreProperties>
</file>