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2" r:id="rId5"/>
    <p:sldId id="260" r:id="rId6"/>
    <p:sldId id="270" r:id="rId7"/>
    <p:sldId id="263" r:id="rId8"/>
    <p:sldId id="265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06072-0F13-4AA1-B14E-01F9431550B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1F2D-63C7-4AE4-854B-27B2131EB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AAAA-105E-4D8A-952B-C1E35BB1A5A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2A7B-D585-479A-B732-3D2E5C029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../clipboard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../clipboard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../clipboard/media/hdphoto1.wdp"/><Relationship Id="rId5" Type="http://schemas.microsoft.com/office/2007/relationships/hdphoto" Target="../../clipboard/media/hdphoto1.wdp"/><Relationship Id="rId4" Type="http://schemas.microsoft.com/office/2007/relationships/hdphoto" Target="../../clipboard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9050" y="0"/>
            <a:ext cx="9163050" cy="6858000"/>
            <a:chOff x="-19050" y="0"/>
            <a:chExt cx="9163050" cy="6858000"/>
          </a:xfrm>
        </p:grpSpPr>
        <p:pic>
          <p:nvPicPr>
            <p:cNvPr id="1027" name="Picture 3" descr="C:\Users\User\Desktop\Безымянный.jpg"/>
            <p:cNvPicPr>
              <a:picLocks noChangeAspect="1" noChangeArrowheads="1"/>
            </p:cNvPicPr>
            <p:nvPr/>
          </p:nvPicPr>
          <p:blipFill>
            <a:blip r:embed="rId2"/>
            <a:srcRect t="6585" b="8590"/>
            <a:stretch>
              <a:fillRect/>
            </a:stretch>
          </p:blipFill>
          <p:spPr bwMode="auto">
            <a:xfrm>
              <a:off x="-19050" y="0"/>
              <a:ext cx="916305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1779484" y="1071546"/>
              <a:ext cx="5721474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i="1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Жай</a:t>
              </a:r>
              <a:r>
                <a:rPr lang="ru-RU" sz="5400" b="1" i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i="1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бөлшектерді қосу</a:t>
              </a:r>
              <a:r>
                <a:rPr lang="ru-RU" sz="5400" b="1" i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5400" b="1" i="1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және азайту</a:t>
              </a:r>
              <a:r>
                <a:rPr lang="ru-RU" sz="5400" b="1" i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5400" b="1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C:\Users\User\Desktop\фон математика\000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="" xmlns:lc="http://schemas.openxmlformats.org/drawingml/2006/lockedCanvas" xmlns:a14="http://schemas.microsoft.com/office/drawing/2010/main" val="0"/>
                </a:ext>
              </a:extLst>
            </a:blip>
            <a:srcRect l="7588" t="2576" r="4799" b="6007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lc="http://schemas.openxmlformats.org/drawingml/2006/lockedCanvas" xmlns:a14="http://schemas.microsoft.com/office/drawing/2010/main"/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20694971">
              <a:off x="1034583" y="1347966"/>
              <a:ext cx="63595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Ә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лемнің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ең биік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шың.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Жыл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сайын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көптеген кәсіпқой альпинистер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мен экстрим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әуесқойлары таудың шыңына шығуға тырысады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Әлем фотографтары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да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шыңның сұлулығы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мен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ұлылығын суреттері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арқылы көрсетуде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. </a:t>
              </a:r>
            </a:p>
            <a:p>
              <a:pPr algn="ctr"/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Эверест 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шыңы Гималайда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орналасқан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Оңтүстік шыңы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Непал мен Тибет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автономды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ауданының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Қытай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шекарасында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, ал 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батыс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және солтүстік шыңдары Кытай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аумағында орналасқан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Эверест — 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таудың ағылшынша аты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тибеттің байырғы халқы шыңды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Джомолунгма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деп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атаған 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(«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желдің әміршісі немесе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иесі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»).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Шың Гималайды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зерттеген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британ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тобының жетекшісі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 полковник Джордж </a:t>
              </a:r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Эвересттің құрметіне аталған</a:t>
              </a:r>
              <a:r>
                <a:rPr lang="ru-RU" sz="2000" b="1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6" name="Picture 2" descr="https://media5.picsearch.com/is?PRYNjS1tNJNVQWC0LIV70ehYeMNSm0po2km7B1306Ig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929198"/>
            <a:ext cx="2928958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767549">
            <a:off x="1143713" y="392832"/>
            <a:ext cx="3400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Эверест  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C:\Users\User\Desktop\фон математика\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1472" y="285728"/>
            <a:ext cx="5896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Әлемдегі ең кіші...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6077" t="31435" r="26078" b="19495"/>
          <a:stretch/>
        </p:blipFill>
        <p:spPr bwMode="auto">
          <a:xfrm>
            <a:off x="2000232" y="1214422"/>
            <a:ext cx="6000792" cy="4786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000396" y="1071546"/>
            <a:ext cx="4143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Симентикалық карта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C:\Users\User\Desktop\фон математика\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1472" y="285728"/>
            <a:ext cx="5896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Әлемдегі ең кіші...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6077" t="31435" r="26078" b="19495"/>
          <a:stretch/>
        </p:blipFill>
        <p:spPr bwMode="auto">
          <a:xfrm>
            <a:off x="2000232" y="1214422"/>
            <a:ext cx="6000792" cy="4786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000396" y="1071546"/>
            <a:ext cx="4143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Симентикалық карта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71934" y="3714752"/>
            <a:ext cx="100013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Қ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29256" y="4714884"/>
            <a:ext cx="100013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Ұ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43702" y="2714620"/>
            <a:ext cx="100013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фон математика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lh5.googleusercontent.com/O-Xbk7Ky51pY1wRo8eTZ4QQjaSbxPprmYbjHWydS7cP7jyGMiDjcLvYZdMpK1xGF-YMvA2dOdpOf41eChct6zDmgggXjj3qnJY4rAfOOG-MQdhvAMmGIFZPHTPB2V2DTSY2ibmeSB0o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928670"/>
            <a:ext cx="5214974" cy="25717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3786190"/>
          <a:ext cx="609600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69111">
                <a:tc>
                  <a:txBody>
                    <a:bodyPr/>
                    <a:lstStyle/>
                    <a:p>
                      <a:pPr algn="ctr"/>
                      <a:r>
                        <a:rPr lang="kk-KZ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Білемін 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Білгім келеді 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Білдім 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84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32" cy="6858024"/>
            <a:chOff x="0" y="0"/>
            <a:chExt cx="9144032" cy="6858024"/>
          </a:xfrm>
        </p:grpSpPr>
        <p:pic>
          <p:nvPicPr>
            <p:cNvPr id="4097" name="Picture 1" descr="C:\Users\User\Desktop\фон математика\77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32" cy="6858024"/>
            </a:xfrm>
            <a:prstGeom prst="rect">
              <a:avLst/>
            </a:prstGeom>
            <a:noFill/>
          </p:spPr>
        </p:pic>
        <p:grpSp>
          <p:nvGrpSpPr>
            <p:cNvPr id="9" name="Группа 8"/>
            <p:cNvGrpSpPr/>
            <p:nvPr/>
          </p:nvGrpSpPr>
          <p:grpSpPr>
            <a:xfrm>
              <a:off x="0" y="794221"/>
              <a:ext cx="7681134" cy="5361466"/>
              <a:chOff x="0" y="794221"/>
              <a:chExt cx="7681134" cy="536146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0" y="794221"/>
                <a:ext cx="3911595" cy="5361466"/>
                <a:chOff x="0" y="794221"/>
                <a:chExt cx="3911595" cy="5361466"/>
              </a:xfrm>
            </p:grpSpPr>
            <p:pic>
              <p:nvPicPr>
                <p:cNvPr id="4" name="Рисунок 3" descr="C:\Users\User\Desktop\фон математика\ммм.jpg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="" xmlns:lc="http://schemas.openxmlformats.org/drawingml/2006/lockedCanvas" xmlns:a14="http://schemas.microsoft.com/office/drawing/2010/main">
                        <a14:imgLayer r:embed="rId4">
                          <a14:imgEffect>
                            <a14:backgroundRemoval t="4106" b="95748" l="9482" r="89932">
                              <a14:foregroundMark x1="58944" y1="32258" x2="70283" y2="46628"/>
                              <a14:foregroundMark x1="56794" y1="36950" x2="58065" y2="48827"/>
                              <a14:foregroundMark x1="34800" y1="84751" x2="9482" y2="89296"/>
                              <a14:foregroundMark x1="61779" y1="88563" x2="89150" y2="89003"/>
                              <a14:backgroundMark x1="73118" y1="41935" x2="91496" y2="41349"/>
                              <a14:backgroundMark x1="26686" y1="42522" x2="7136" y2="40909"/>
                              <a14:backgroundMark x1="8211" y1="80645" x2="8895" y2="99707"/>
                              <a14:backgroundMark x1="91105" y1="81378" x2="91398" y2="9956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="" xmlns:lc="http://schemas.openxmlformats.org/drawingml/2006/lockedCanvas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928934"/>
                  <a:ext cx="3911595" cy="32267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" name="Прямоугольник 5"/>
                <p:cNvSpPr/>
                <p:nvPr/>
              </p:nvSpPr>
              <p:spPr>
                <a:xfrm rot="20621227">
                  <a:off x="54130" y="794221"/>
                  <a:ext cx="3753014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i="1" cap="none" spc="0" dirty="0" err="1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Топқа бөлу:</a:t>
                  </a:r>
                  <a:endParaRPr lang="ru-RU" sz="5400" b="1" i="1" cap="none" spc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98" name="Rectangle 2"/>
              <p:cNvSpPr>
                <a:spLocks noChangeArrowheads="1"/>
              </p:cNvSpPr>
              <p:nvPr/>
            </p:nvSpPr>
            <p:spPr bwMode="auto">
              <a:xfrm rot="21130498">
                <a:off x="4111073" y="907213"/>
                <a:ext cx="3570061" cy="5016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kk-KZ" sz="3200" b="1" i="1" dirty="0" smtClean="0">
                    <a:latin typeface="Times New Roman" pitchFamily="18" charset="0"/>
                    <a:cs typeface="Times New Roman" pitchFamily="18" charset="0"/>
                  </a:rPr>
                  <a:t>Карточкада берілген фигура, формула және разрядтар атауына байланысты: фигуралар, разрядтар және формула деп 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kk-KZ" sz="3200" b="1" i="1" dirty="0" smtClean="0">
                    <a:latin typeface="Times New Roman" pitchFamily="18" charset="0"/>
                    <a:cs typeface="Times New Roman" pitchFamily="18" charset="0"/>
                  </a:rPr>
                  <a:t>топқа бөлінеді </a:t>
                </a:r>
                <a:endParaRPr kumimoji="0" lang="kk-KZ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758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-142900"/>
            <a:ext cx="9501222" cy="7280306"/>
            <a:chOff x="0" y="-142900"/>
            <a:chExt cx="9501222" cy="72803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0" y="-142900"/>
              <a:ext cx="9501222" cy="7280306"/>
              <a:chOff x="0" y="-142900"/>
              <a:chExt cx="9501222" cy="728030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148216"/>
                <a:ext cx="664560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i="1" cap="all" spc="0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rPr>
                  <a:t>Үй тапсырмасы</a:t>
                </a:r>
                <a:r>
                  <a:rPr lang="ru-RU" sz="5400" b="1" i="1" cap="all" spc="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5400" b="1" i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0" y="-142900"/>
                <a:ext cx="9501222" cy="7280306"/>
                <a:chOff x="0" y="-142900"/>
                <a:chExt cx="9501222" cy="7280306"/>
              </a:xfrm>
            </p:grpSpPr>
            <p:pic>
              <p:nvPicPr>
                <p:cNvPr id="4" name="Рисунок 3"/>
                <p:cNvPicPr/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="" xmlns:lc="http://schemas.openxmlformats.org/drawingml/2006/lockedCanvas" xmlns:a14="http://schemas.microsoft.com/office/drawing/2010/main">
                        <a14:imgLayer r:embed="rId3">
                          <a14:imgEffect>
                            <a14:backgroundRemoval t="998" b="89942" l="3371" r="95818">
                              <a14:foregroundMark x1="61923" y1="20449" x2="77154" y2="25686"/>
                              <a14:foregroundMark x1="13670" y1="57938" x2="48002" y2="7414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="" xmlns:lc="http://schemas.openxmlformats.org/drawingml/2006/lockedCanvas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214818"/>
                  <a:ext cx="3274059" cy="292258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" name="Рисунок 4" descr="C:\Users\User\Desktop\фон математика\999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="" xmlns:lc="http://schemas.openxmlformats.org/drawingml/2006/lockedCanvas" xmlns:a14="http://schemas.microsoft.com/office/drawing/2010/main">
                        <a14:imgLayer r:embed="rId5">
                          <a14:imgEffect>
                            <a14:backgroundRemoval t="4881" b="95800" l="9971" r="89932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lc="http://schemas.openxmlformats.org/drawingml/2006/lockedCanvas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0792" y="-142900"/>
                  <a:ext cx="3500430" cy="27146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24" name="Группа 23"/>
                <p:cNvGrpSpPr/>
                <p:nvPr/>
              </p:nvGrpSpPr>
              <p:grpSpPr>
                <a:xfrm>
                  <a:off x="285720" y="1071546"/>
                  <a:ext cx="5076859" cy="1285884"/>
                  <a:chOff x="285720" y="1071546"/>
                  <a:chExt cx="5076859" cy="1143008"/>
                </a:xfrm>
              </p:grpSpPr>
              <p:pic>
                <p:nvPicPr>
                  <p:cNvPr id="615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720" y="1214422"/>
                    <a:ext cx="2571768" cy="100013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5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6314" y="1357298"/>
                    <a:ext cx="576265" cy="78581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15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143240" y="1071546"/>
                    <a:ext cx="1928826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kk-K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         </a:t>
                    </a:r>
                    <a:r>
                      <a:rPr kumimoji="0" lang="kk-KZ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жауабы</a:t>
                    </a:r>
                    <a:r>
                      <a:rPr kumimoji="0" lang="kk-K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:</a:t>
                    </a:r>
                    <a:endParaRPr kumimoji="0" lang="kk-KZ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>
                  <a:off x="1357290" y="2071678"/>
                  <a:ext cx="5072098" cy="1357322"/>
                  <a:chOff x="285720" y="2071678"/>
                  <a:chExt cx="5072098" cy="1143008"/>
                </a:xfrm>
              </p:grpSpPr>
              <p:pic>
                <p:nvPicPr>
                  <p:cNvPr id="615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720" y="2357430"/>
                    <a:ext cx="2643206" cy="85725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4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14876" y="2357430"/>
                    <a:ext cx="642942" cy="78581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15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43272" y="2071678"/>
                    <a:ext cx="1928794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kk-K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         </a:t>
                    </a:r>
                    <a:r>
                      <a:rPr kumimoji="0" lang="kk-KZ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жауабы</a:t>
                    </a:r>
                    <a:r>
                      <a:rPr kumimoji="0" lang="kk-K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rPr>
                      <a:t>:</a:t>
                    </a:r>
                    <a:endParaRPr kumimoji="0" lang="kk-KZ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714480" y="3214686"/>
                  <a:ext cx="5715040" cy="1214446"/>
                  <a:chOff x="214282" y="3000372"/>
                  <a:chExt cx="5715040" cy="1214446"/>
                </a:xfrm>
              </p:grpSpPr>
              <p:pic>
                <p:nvPicPr>
                  <p:cNvPr id="614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4282" y="3286124"/>
                    <a:ext cx="3286148" cy="9286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57818" y="3357562"/>
                    <a:ext cx="571504" cy="85725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15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714744" y="3000372"/>
                    <a:ext cx="1714512" cy="954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kk-KZ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жауабы:</a:t>
                    </a:r>
                    <a:endParaRPr kumimoji="0" lang="kk-KZ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7" name="Группа 26"/>
                <p:cNvGrpSpPr/>
                <p:nvPr/>
              </p:nvGrpSpPr>
              <p:grpSpPr>
                <a:xfrm>
                  <a:off x="3357554" y="4500570"/>
                  <a:ext cx="5214974" cy="1357322"/>
                  <a:chOff x="2786050" y="4214818"/>
                  <a:chExt cx="5214974" cy="1357322"/>
                </a:xfrm>
              </p:grpSpPr>
              <p:pic>
                <p:nvPicPr>
                  <p:cNvPr id="614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86050" y="4500570"/>
                    <a:ext cx="2928958" cy="107157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45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72396" y="4500570"/>
                    <a:ext cx="428628" cy="100013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16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929322" y="4214818"/>
                    <a:ext cx="1785918" cy="954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kk-KZ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    жауабы:</a:t>
                    </a:r>
                    <a:endParaRPr kumimoji="0" lang="kk-KZ" sz="2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214678" y="5864386"/>
              <a:ext cx="585791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Ø"/>
                <a:tabLst/>
              </a:pPr>
              <a:r>
                <a:rPr kumimoji="0" lang="kk-KZ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Көршілес отырған баламен дәптер алмастырып, бір-бірін тексеру</a:t>
              </a:r>
              <a:endPara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-145769" y="0"/>
            <a:ext cx="9504115" cy="6858000"/>
            <a:chOff x="-145769" y="0"/>
            <a:chExt cx="9504115" cy="6858000"/>
          </a:xfrm>
        </p:grpSpPr>
        <p:pic>
          <p:nvPicPr>
            <p:cNvPr id="5122" name="Picture 2" descr="C:\Users\User\Desktop\фон математика\фон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 rot="20935877">
              <a:off x="-145769" y="670517"/>
              <a:ext cx="6870728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4000" b="1" i="1" kern="1200" cap="all" dirty="0" err="1">
                  <a:ln w="9004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reflection blurRad="12700" stA="28000" endPos="45000" dist="1016" dir="5400000" sy="-100000" algn="bl"/>
                  </a:effectLst>
                  <a:latin typeface="Times New Roman"/>
                  <a:ea typeface="Times New Roman"/>
                </a:rPr>
                <a:t>Өткен тақырыптарды</a:t>
              </a:r>
              <a:r>
                <a:rPr lang="ru-RU" sz="4000" b="1" i="1" kern="1200" cap="all" dirty="0">
                  <a:ln w="9004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reflection blurRad="12700" stA="28000" endPos="45000" dist="1016" dir="5400000" sy="-100000" algn="bl"/>
                  </a:effectLst>
                  <a:latin typeface="Times New Roman"/>
                  <a:ea typeface="Times New Roman"/>
                </a:rPr>
                <a:t> </a:t>
              </a:r>
              <a:endParaRPr lang="ru-RU" sz="1200" b="1" i="1" dirty="0">
                <a:ln w="9004" cap="flat" cmpd="sng" algn="ctr">
                  <a:solidFill>
                    <a:schemeClr val="bg1"/>
                  </a:solidFill>
                  <a:prstDash val="solid"/>
                  <a:round/>
                </a:ln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4000" b="1" i="1" kern="1200" cap="all" dirty="0" err="1">
                  <a:ln w="9004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reflection blurRad="12700" stA="28000" endPos="45000" dist="1016" dir="5400000" sy="-100000" algn="bl"/>
                  </a:effectLst>
                  <a:latin typeface="Times New Roman"/>
                  <a:ea typeface="Times New Roman"/>
                </a:rPr>
                <a:t>қайталау:</a:t>
              </a:r>
              <a:endParaRPr lang="ru-RU" sz="1200" b="1" i="1" dirty="0">
                <a:ln w="9004" cap="flat" cmpd="sng" algn="ctr">
                  <a:solidFill>
                    <a:schemeClr val="bg1"/>
                  </a:solidFill>
                  <a:prstDash val="solid"/>
                  <a:round/>
                </a:ln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3" name="Группа 11"/>
            <p:cNvGrpSpPr/>
            <p:nvPr/>
          </p:nvGrpSpPr>
          <p:grpSpPr>
            <a:xfrm>
              <a:off x="0" y="2285992"/>
              <a:ext cx="3524885" cy="4280535"/>
              <a:chOff x="0" y="2285992"/>
              <a:chExt cx="3524885" cy="4280535"/>
            </a:xfrm>
          </p:grpSpPr>
          <p:pic>
            <p:nvPicPr>
              <p:cNvPr id="8" name="Рисунок 7" descr="C:\Users\User\Desktop\фон математика\конверт.jpg"/>
              <p:cNvPicPr/>
              <p:nvPr/>
            </p:nvPicPr>
            <p:blipFill>
              <a:blip r:embed="rId3">
                <a:extLst>
                  <a:ext uri="{BEBA8EAE-BF5A-486C-A8C5-ECC9F3942E4B}">
                    <a14:imgProps xmlns="" xmlns:lc="http://schemas.openxmlformats.org/drawingml/2006/lockedCanvas" xmlns:a14="http://schemas.microsoft.com/office/drawing/2010/main">
                      <a14:imgLayer r:embed="rId4">
                        <a14:imgEffect>
                          <a14:backgroundRemoval t="0" b="96889" l="5946" r="96757"/>
                        </a14:imgEffect>
                      </a14:imgLayer>
                    </a14:imgProps>
                  </a:ext>
                  <a:ext uri="{28A0092B-C50C-407E-A947-70E740481C1C}">
                    <a14:useLocalDpi xmlns="" xmlns:lc="http://schemas.openxmlformats.org/drawingml/2006/lockedCanvas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85992"/>
                <a:ext cx="3524885" cy="42805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23" name="Rectangle 3"/>
              <p:cNvSpPr>
                <a:spLocks noChangeArrowheads="1"/>
              </p:cNvSpPr>
              <p:nvPr/>
            </p:nvSpPr>
            <p:spPr bwMode="auto">
              <a:xfrm rot="21326610">
                <a:off x="442451" y="2500306"/>
                <a:ext cx="2500330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Жай бөлшек дегеніміз не? Мысал келтір. </a:t>
                </a:r>
                <a:endParaRPr kumimoji="0" lang="ru-RU" sz="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Жай бөлшекті қалай аралас сан қыламыз? Мысал келтір.</a:t>
                </a:r>
                <a:endParaRPr kumimoji="0" lang="kk-KZ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13"/>
            <p:cNvGrpSpPr/>
            <p:nvPr/>
          </p:nvGrpSpPr>
          <p:grpSpPr>
            <a:xfrm>
              <a:off x="3047379" y="2577465"/>
              <a:ext cx="3524885" cy="4280535"/>
              <a:chOff x="3000364" y="2577465"/>
              <a:chExt cx="3524885" cy="4280535"/>
            </a:xfrm>
          </p:grpSpPr>
          <p:pic>
            <p:nvPicPr>
              <p:cNvPr id="9" name="Рисунок 8" descr="C:\Users\User\Desktop\фон математика\конверт.jpg"/>
              <p:cNvPicPr/>
              <p:nvPr/>
            </p:nvPicPr>
            <p:blipFill>
              <a:blip r:embed="rId3">
                <a:extLst>
                  <a:ext uri="{BEBA8EAE-BF5A-486C-A8C5-ECC9F3942E4B}">
                    <a14:imgProps xmlns="" xmlns:lc="http://schemas.openxmlformats.org/drawingml/2006/lockedCanvas" xmlns:a14="http://schemas.microsoft.com/office/drawing/2010/main">
                      <a14:imgLayer r:embed="rId5">
                        <a14:imgEffect>
                          <a14:backgroundRemoval t="0" b="96889" l="5946" r="96757"/>
                        </a14:imgEffect>
                      </a14:imgLayer>
                    </a14:imgProps>
                  </a:ext>
                  <a:ext uri="{28A0092B-C50C-407E-A947-70E740481C1C}">
                    <a14:useLocalDpi xmlns="" xmlns:lc="http://schemas.openxmlformats.org/drawingml/2006/lockedCanvas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364" y="2577465"/>
                <a:ext cx="3524885" cy="42805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 rot="21340224">
                <a:off x="3643306" y="2983514"/>
                <a:ext cx="2143108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Жай бөлшектің алымы дегеніміз не?</a:t>
                </a:r>
                <a:endParaRPr kumimoji="0" lang="ru-RU" sz="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Жай бөлшектің бөлңмі дегеніміз не?</a:t>
                </a:r>
                <a:endParaRPr kumimoji="0" lang="kk-KZ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15"/>
            <p:cNvGrpSpPr/>
            <p:nvPr/>
          </p:nvGrpSpPr>
          <p:grpSpPr>
            <a:xfrm>
              <a:off x="5833461" y="642918"/>
              <a:ext cx="3524885" cy="4280535"/>
              <a:chOff x="5833461" y="642918"/>
              <a:chExt cx="3524885" cy="4280535"/>
            </a:xfrm>
          </p:grpSpPr>
          <p:pic>
            <p:nvPicPr>
              <p:cNvPr id="10" name="Рисунок 9" descr="C:\Users\User\Desktop\фон математика\конверт.jpg"/>
              <p:cNvPicPr/>
              <p:nvPr/>
            </p:nvPicPr>
            <p:blipFill>
              <a:blip r:embed="rId3">
                <a:extLst>
                  <a:ext uri="{BEBA8EAE-BF5A-486C-A8C5-ECC9F3942E4B}">
                    <a14:imgProps xmlns="" xmlns:lc="http://schemas.openxmlformats.org/drawingml/2006/lockedCanvas" xmlns:a14="http://schemas.microsoft.com/office/drawing/2010/main">
                      <a14:imgLayer r:embed="rId6">
                        <a14:imgEffect>
                          <a14:backgroundRemoval t="0" b="96889" l="5946" r="96757"/>
                        </a14:imgEffect>
                      </a14:imgLayer>
                    </a14:imgProps>
                  </a:ext>
                  <a:ext uri="{28A0092B-C50C-407E-A947-70E740481C1C}">
                    <a14:useLocalDpi xmlns="" xmlns:lc="http://schemas.openxmlformats.org/drawingml/2006/lockedCanvas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3461" y="642918"/>
                <a:ext cx="3524885" cy="42805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 rot="21232098">
                <a:off x="6403636" y="898520"/>
                <a:ext cx="2214546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Жай бөлшектің ортасындағы сызық нені білдіреді?</a:t>
                </a: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k-KZ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Жай бөлшектерді қалай қосамыз?</a:t>
                </a:r>
                <a:endParaRPr kumimoji="0" lang="kk-K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0" y="0"/>
            <a:ext cx="9144000" cy="6929462"/>
            <a:chOff x="0" y="0"/>
            <a:chExt cx="9144000" cy="6929462"/>
          </a:xfrm>
        </p:grpSpPr>
        <p:pic>
          <p:nvPicPr>
            <p:cNvPr id="3073" name="Picture 1" descr="C:\Users\User\Desktop\фон математика\фф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929462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28596" y="785794"/>
              <a:ext cx="46206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k-KZ" sz="54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Ең терең көл:</a:t>
              </a:r>
              <a:endPara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4786322"/>
          <a:ext cx="6024564" cy="142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094"/>
                <a:gridCol w="1004094"/>
                <a:gridCol w="1004094"/>
                <a:gridCol w="1004094"/>
                <a:gridCol w="1004094"/>
                <a:gridCol w="1004094"/>
              </a:tblGrid>
              <a:tr h="607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154334" y="1857364"/>
            <a:ext cx="2141823" cy="646331"/>
            <a:chOff x="2153938" y="1785926"/>
            <a:chExt cx="2141823" cy="64633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1785926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153938" y="1785926"/>
              <a:ext cx="4892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429264"/>
            <a:ext cx="500066" cy="690563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956558" y="1857364"/>
            <a:ext cx="2148702" cy="646331"/>
            <a:chOff x="1956558" y="1857364"/>
            <a:chExt cx="2148702" cy="646331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1857364"/>
              <a:ext cx="1676400" cy="619125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956558" y="1857364"/>
              <a:ext cx="5437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500702"/>
            <a:ext cx="571504" cy="642942"/>
          </a:xfrm>
          <a:prstGeom prst="rect">
            <a:avLst/>
          </a:prstGeom>
          <a:noFill/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5214942" y="3595693"/>
            <a:ext cx="2152653" cy="690563"/>
            <a:chOff x="2000232" y="2428868"/>
            <a:chExt cx="2152653" cy="690563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2500306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2000232" y="2428868"/>
              <a:ext cx="51809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5123876" y="2711231"/>
            <a:ext cx="2172281" cy="646331"/>
            <a:chOff x="5123876" y="2568355"/>
            <a:chExt cx="2172281" cy="646331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2571744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5123876" y="2568355"/>
              <a:ext cx="5196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1909757" y="2782669"/>
            <a:ext cx="2305053" cy="646331"/>
            <a:chOff x="1785918" y="2639793"/>
            <a:chExt cx="2305053" cy="646331"/>
          </a:xfrm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2643182"/>
              <a:ext cx="1876425" cy="619125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1785918" y="2639793"/>
              <a:ext cx="52931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928794" y="3711363"/>
            <a:ext cx="2152653" cy="646331"/>
            <a:chOff x="1928794" y="3568487"/>
            <a:chExt cx="2152653" cy="646331"/>
          </a:xfrm>
        </p:grpSpPr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3595693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41" name="Прямоугольник 40"/>
            <p:cNvSpPr/>
            <p:nvPr/>
          </p:nvSpPr>
          <p:spPr>
            <a:xfrm>
              <a:off x="1928794" y="3568487"/>
              <a:ext cx="51809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453081"/>
            <a:ext cx="500066" cy="619125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500702"/>
            <a:ext cx="571504" cy="619125"/>
          </a:xfrm>
          <a:prstGeom prst="rect">
            <a:avLst/>
          </a:prstGeom>
          <a:noFill/>
        </p:spPr>
      </p:pic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500702"/>
            <a:ext cx="571504" cy="61912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500702"/>
            <a:ext cx="571504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2"/>
          <p:cNvGrpSpPr/>
          <p:nvPr/>
        </p:nvGrpSpPr>
        <p:grpSpPr>
          <a:xfrm>
            <a:off x="0" y="0"/>
            <a:ext cx="9144000" cy="6929462"/>
            <a:chOff x="0" y="0"/>
            <a:chExt cx="9144000" cy="6929462"/>
          </a:xfrm>
        </p:grpSpPr>
        <p:pic>
          <p:nvPicPr>
            <p:cNvPr id="3073" name="Picture 1" descr="C:\Users\User\Desktop\фон математика\фф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929462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28596" y="785794"/>
              <a:ext cx="46206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k-KZ" sz="54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Ең терең көл:</a:t>
              </a:r>
              <a:endParaRPr lang="ru-RU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4786322"/>
          <a:ext cx="6024564" cy="142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094"/>
                <a:gridCol w="1004094"/>
                <a:gridCol w="1004094"/>
                <a:gridCol w="1004094"/>
                <a:gridCol w="1004094"/>
                <a:gridCol w="1004094"/>
              </a:tblGrid>
              <a:tr h="607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5154334" y="1857364"/>
            <a:ext cx="2141823" cy="646331"/>
            <a:chOff x="2153938" y="1785926"/>
            <a:chExt cx="2141823" cy="64633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1785926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153938" y="1785926"/>
              <a:ext cx="4892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429264"/>
            <a:ext cx="500066" cy="690563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Группа 21"/>
          <p:cNvGrpSpPr/>
          <p:nvPr/>
        </p:nvGrpSpPr>
        <p:grpSpPr>
          <a:xfrm>
            <a:off x="1956558" y="1857364"/>
            <a:ext cx="2148702" cy="646331"/>
            <a:chOff x="1956558" y="1857364"/>
            <a:chExt cx="2148702" cy="646331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1857364"/>
              <a:ext cx="1676400" cy="619125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956558" y="1857364"/>
              <a:ext cx="5437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500702"/>
            <a:ext cx="571504" cy="642942"/>
          </a:xfrm>
          <a:prstGeom prst="rect">
            <a:avLst/>
          </a:prstGeom>
          <a:noFill/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27"/>
          <p:cNvGrpSpPr/>
          <p:nvPr/>
        </p:nvGrpSpPr>
        <p:grpSpPr>
          <a:xfrm>
            <a:off x="5214942" y="3595693"/>
            <a:ext cx="2152653" cy="690563"/>
            <a:chOff x="2000232" y="2428868"/>
            <a:chExt cx="2152653" cy="690563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2500306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27" name="Прямоугольник 26"/>
            <p:cNvSpPr/>
            <p:nvPr/>
          </p:nvSpPr>
          <p:spPr>
            <a:xfrm>
              <a:off x="2000232" y="2428868"/>
              <a:ext cx="51809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31"/>
          <p:cNvGrpSpPr/>
          <p:nvPr/>
        </p:nvGrpSpPr>
        <p:grpSpPr>
          <a:xfrm>
            <a:off x="5123876" y="2711231"/>
            <a:ext cx="2172281" cy="646331"/>
            <a:chOff x="5123876" y="2568355"/>
            <a:chExt cx="2172281" cy="646331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2571744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5123876" y="2568355"/>
              <a:ext cx="5196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41"/>
          <p:cNvGrpSpPr/>
          <p:nvPr/>
        </p:nvGrpSpPr>
        <p:grpSpPr>
          <a:xfrm>
            <a:off x="1909757" y="2782669"/>
            <a:ext cx="2305053" cy="646331"/>
            <a:chOff x="1785918" y="2639793"/>
            <a:chExt cx="2305053" cy="646331"/>
          </a:xfrm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2643182"/>
              <a:ext cx="1876425" cy="619125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1785918" y="2639793"/>
              <a:ext cx="52931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42"/>
          <p:cNvGrpSpPr/>
          <p:nvPr/>
        </p:nvGrpSpPr>
        <p:grpSpPr>
          <a:xfrm>
            <a:off x="1928794" y="3711363"/>
            <a:ext cx="2152653" cy="646331"/>
            <a:chOff x="1928794" y="3568487"/>
            <a:chExt cx="2152653" cy="646331"/>
          </a:xfrm>
        </p:grpSpPr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3595693"/>
              <a:ext cx="1724025" cy="619125"/>
            </a:xfrm>
            <a:prstGeom prst="rect">
              <a:avLst/>
            </a:prstGeom>
            <a:noFill/>
          </p:spPr>
        </p:pic>
        <p:sp>
          <p:nvSpPr>
            <p:cNvPr id="41" name="Прямоугольник 40"/>
            <p:cNvSpPr/>
            <p:nvPr/>
          </p:nvSpPr>
          <p:spPr>
            <a:xfrm>
              <a:off x="1928794" y="3568487"/>
              <a:ext cx="51809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453081"/>
            <a:ext cx="500066" cy="619125"/>
          </a:xfrm>
          <a:prstGeom prst="rect">
            <a:avLst/>
          </a:prstGeom>
          <a:noFill/>
        </p:spPr>
      </p:pic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500702"/>
            <a:ext cx="571504" cy="619125"/>
          </a:xfrm>
          <a:prstGeom prst="rect">
            <a:avLst/>
          </a:prstGeom>
          <a:noFill/>
        </p:spPr>
      </p:pic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500702"/>
            <a:ext cx="571504" cy="619125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357422" y="4782933"/>
            <a:ext cx="489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29124" y="4786322"/>
            <a:ext cx="543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57554" y="4786322"/>
            <a:ext cx="5180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4786322"/>
            <a:ext cx="519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7950" y="4786322"/>
            <a:ext cx="518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58082" y="4786322"/>
            <a:ext cx="529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500702"/>
            <a:ext cx="571504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1" descr="C:\Users\User\Desktop\фон математика\0000.jpg"/>
            <p:cNvPicPr/>
            <p:nvPr/>
          </p:nvPicPr>
          <p:blipFill rotWithShape="1">
            <a:blip r:embed="rId2"/>
            <a:srcRect l="2370" t="4499" r="10991" b="4321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lc="http://schemas.openxmlformats.org/drawingml/2006/lockedCanvas" xmlns:a14="http://schemas.microsoft.com/office/drawing/2010/main"/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1390800" y="973961"/>
              <a:ext cx="7410021" cy="5449690"/>
              <a:chOff x="1390800" y="973961"/>
              <a:chExt cx="7410021" cy="5449690"/>
            </a:xfrm>
          </p:grpSpPr>
          <p:sp>
            <p:nvSpPr>
              <p:cNvPr id="4" name="Прямоугольник 3"/>
              <p:cNvSpPr/>
              <p:nvPr/>
            </p:nvSpPr>
            <p:spPr>
              <a:xfrm rot="1874226">
                <a:off x="1390800" y="973961"/>
                <a:ext cx="5348275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Сібірде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орналасқан 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Байкал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көлі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b="1" dirty="0" err="1">
                    <a:latin typeface="Times New Roman" pitchFamily="18" charset="0"/>
                    <a:cs typeface="Times New Roman" pitchFamily="18" charset="0"/>
                  </a:rPr>
                  <a:t>әлемдегі ең терең көл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боп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саналады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Осы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көлдің тереңдігі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1642 метр. Байкал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көлінің суы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тұшы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 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Байкал </a:t>
                </a:r>
                <a:r>
                  <a:rPr lang="ru-RU" sz="2000" b="1" dirty="0" err="1">
                    <a:latin typeface="Times New Roman" pitchFamily="18" charset="0"/>
                    <a:cs typeface="Times New Roman" pitchFamily="18" charset="0"/>
                  </a:rPr>
                  <a:t>көлі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тектоникалық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яғни жерасты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тектоникалық плиталардың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қозғалысы нәтижесінде пайда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болған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Байкал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көлінің суы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әлемдегі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ащы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су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қорының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 19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пайызына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жуығын құрайды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Осы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көл Ресей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Федерациясының заңдарымен қорғалған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Себебі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бұл көлдің суы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және табиғаты керемет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әрі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таза,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өнеркәсіптік қалдықтарымен ұланбаған.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Таза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болуының тағы бір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себебі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бұл көлдің маңында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аз </a:t>
                </a:r>
                <a:r>
                  <a:rPr lang="ru-RU" sz="2000" dirty="0" err="1">
                    <a:latin typeface="Times New Roman" pitchFamily="18" charset="0"/>
                    <a:cs typeface="Times New Roman" pitchFamily="18" charset="0"/>
                  </a:rPr>
                  <a:t>халықтың шоғырлануы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" name="Рисунок 4" descr="C:\Users\User\Desktop\фон математика\2222.jpg"/>
              <p:cNvPicPr/>
              <p:nvPr/>
            </p:nvPicPr>
            <p:blipFill>
              <a:blip r:embed="rId3">
                <a:extLst>
                  <a:ext uri="{BEBA8EAE-BF5A-486C-A8C5-ECC9F3942E4B}">
                    <a14:imgProps xmlns="" xmlns:lc="http://schemas.openxmlformats.org/drawingml/2006/lockedCanvas" xmlns:a14="http://schemas.microsoft.com/office/drawing/2010/main">
                      <a14:imgLayer r:embed="rId4">
                        <a14:imgEffect>
                          <a14:backgroundRemoval t="10000" b="100000" l="3757" r="100000">
                            <a14:backgroundMark x1="71965" y1="20667" x2="97110" y2="6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lc="http://schemas.openxmlformats.org/drawingml/2006/lockedCanvas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3636" y="3000372"/>
                <a:ext cx="2657185" cy="34232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1" descr="C:\Users\User\Desktop\фон математика\11133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881049"/>
              <a:ext cx="1019175" cy="619125"/>
            </a:xfrm>
            <a:prstGeom prst="rect">
              <a:avLst/>
            </a:prstGeom>
            <a:noFill/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1643050"/>
              <a:ext cx="1076325" cy="619125"/>
            </a:xfrm>
            <a:prstGeom prst="rect">
              <a:avLst/>
            </a:prstGeom>
            <a:noFill/>
          </p:spPr>
        </p:pic>
        <p:pic>
          <p:nvPicPr>
            <p:cNvPr id="21515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2428868"/>
              <a:ext cx="866775" cy="619125"/>
            </a:xfrm>
            <a:prstGeom prst="rect">
              <a:avLst/>
            </a:prstGeom>
            <a:noFill/>
          </p:spPr>
        </p:pic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3143248"/>
              <a:ext cx="1076325" cy="619125"/>
            </a:xfrm>
            <a:prstGeom prst="rect">
              <a:avLst/>
            </a:prstGeom>
            <a:noFill/>
          </p:spPr>
        </p:pic>
        <p:pic>
          <p:nvPicPr>
            <p:cNvPr id="21519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3857628"/>
              <a:ext cx="923925" cy="619125"/>
            </a:xfrm>
            <a:prstGeom prst="rect">
              <a:avLst/>
            </a:prstGeom>
            <a:noFill/>
          </p:spPr>
        </p:pic>
        <p:pic>
          <p:nvPicPr>
            <p:cNvPr id="21521" name="Picture 1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4524387"/>
              <a:ext cx="923925" cy="619125"/>
            </a:xfrm>
            <a:prstGeom prst="rect">
              <a:avLst/>
            </a:prstGeom>
            <a:noFill/>
          </p:spPr>
        </p:pic>
        <p:pic>
          <p:nvPicPr>
            <p:cNvPr id="21523" name="Picture 1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5214950"/>
              <a:ext cx="1171575" cy="619125"/>
            </a:xfrm>
            <a:prstGeom prst="rect">
              <a:avLst/>
            </a:prstGeom>
            <a:noFill/>
          </p:spPr>
        </p:pic>
        <p:grpSp>
          <p:nvGrpSpPr>
            <p:cNvPr id="28" name="Группа 27"/>
            <p:cNvGrpSpPr/>
            <p:nvPr/>
          </p:nvGrpSpPr>
          <p:grpSpPr>
            <a:xfrm>
              <a:off x="5510618" y="2285992"/>
              <a:ext cx="723504" cy="619125"/>
              <a:chOff x="5510618" y="2428868"/>
              <a:chExt cx="723504" cy="619125"/>
            </a:xfrm>
          </p:grpSpPr>
          <p:pic>
            <p:nvPicPr>
              <p:cNvPr id="21525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2428868"/>
                <a:ext cx="304800" cy="619125"/>
              </a:xfrm>
              <a:prstGeom prst="rect">
                <a:avLst/>
              </a:prstGeom>
              <a:noFill/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5510618" y="2477152"/>
                <a:ext cx="4187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5648684" y="5238767"/>
              <a:ext cx="656876" cy="619125"/>
              <a:chOff x="5648684" y="5072074"/>
              <a:chExt cx="656876" cy="619125"/>
            </a:xfrm>
          </p:grpSpPr>
          <p:pic>
            <p:nvPicPr>
              <p:cNvPr id="21527" name="Picture 23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0760" y="5072074"/>
                <a:ext cx="304800" cy="619125"/>
              </a:xfrm>
              <a:prstGeom prst="rect">
                <a:avLst/>
              </a:prstGeom>
              <a:noFill/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5648684" y="5072074"/>
                <a:ext cx="423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5500694" y="857232"/>
              <a:ext cx="661990" cy="619125"/>
              <a:chOff x="5500694" y="857232"/>
              <a:chExt cx="661990" cy="619125"/>
            </a:xfrm>
          </p:grpSpPr>
          <p:pic>
            <p:nvPicPr>
              <p:cNvPr id="21529" name="Picture 25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57884" y="857232"/>
                <a:ext cx="304800" cy="619125"/>
              </a:xfrm>
              <a:prstGeom prst="rect">
                <a:avLst/>
              </a:prstGeom>
              <a:noFill/>
            </p:spPr>
          </p:pic>
          <p:sp>
            <p:nvSpPr>
              <p:cNvPr id="35" name="Прямоугольник 34"/>
              <p:cNvSpPr/>
              <p:nvPr/>
            </p:nvSpPr>
            <p:spPr>
              <a:xfrm>
                <a:off x="5500694" y="857232"/>
                <a:ext cx="423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Е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5596482" y="3000372"/>
              <a:ext cx="637640" cy="619125"/>
              <a:chOff x="5596482" y="3143248"/>
              <a:chExt cx="637640" cy="619125"/>
            </a:xfrm>
          </p:grpSpPr>
          <p:pic>
            <p:nvPicPr>
              <p:cNvPr id="21531" name="Picture 2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3143248"/>
                <a:ext cx="304800" cy="619125"/>
              </a:xfrm>
              <a:prstGeom prst="rect">
                <a:avLst/>
              </a:prstGeom>
              <a:noFill/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5596482" y="3191532"/>
                <a:ext cx="4042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5643570" y="4500570"/>
              <a:ext cx="661990" cy="619125"/>
              <a:chOff x="5643570" y="4357694"/>
              <a:chExt cx="661990" cy="619125"/>
            </a:xfrm>
          </p:grpSpPr>
          <p:pic>
            <p:nvPicPr>
              <p:cNvPr id="21533" name="Picture 29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0760" y="4357694"/>
                <a:ext cx="304800" cy="619125"/>
              </a:xfrm>
              <a:prstGeom prst="rect">
                <a:avLst/>
              </a:prstGeom>
              <a:noFill/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5643570" y="4405978"/>
                <a:ext cx="423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Е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572132" y="1523991"/>
              <a:ext cx="581028" cy="619125"/>
              <a:chOff x="5572132" y="1643050"/>
              <a:chExt cx="581028" cy="619125"/>
            </a:xfrm>
          </p:grpSpPr>
          <p:pic>
            <p:nvPicPr>
              <p:cNvPr id="21535" name="Picture 3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0760" y="1643050"/>
                <a:ext cx="152400" cy="619125"/>
              </a:xfrm>
              <a:prstGeom prst="rect">
                <a:avLst/>
              </a:prstGeom>
              <a:noFill/>
            </p:spPr>
          </p:pic>
          <p:sp>
            <p:nvSpPr>
              <p:cNvPr id="47" name="Прямоугольник 46"/>
              <p:cNvSpPr/>
              <p:nvPr/>
            </p:nvSpPr>
            <p:spPr>
              <a:xfrm>
                <a:off x="5572132" y="1643050"/>
                <a:ext cx="423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72132" y="3714752"/>
              <a:ext cx="714380" cy="619125"/>
              <a:chOff x="5572132" y="3714752"/>
              <a:chExt cx="714380" cy="619125"/>
            </a:xfrm>
          </p:grpSpPr>
          <p:pic>
            <p:nvPicPr>
              <p:cNvPr id="21537" name="Picture 33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81712" y="3714752"/>
                <a:ext cx="304800" cy="619125"/>
              </a:xfrm>
              <a:prstGeom prst="rect">
                <a:avLst/>
              </a:prstGeom>
              <a:noFill/>
            </p:spPr>
          </p:pic>
          <p:sp>
            <p:nvSpPr>
              <p:cNvPr id="51" name="Прямоугольник 50"/>
              <p:cNvSpPr/>
              <p:nvPr/>
            </p:nvSpPr>
            <p:spPr>
              <a:xfrm>
                <a:off x="5572132" y="3714752"/>
                <a:ext cx="494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i="1" dirty="0">
                    <a:latin typeface="Times New Roman" pitchFamily="18" charset="0"/>
                    <a:cs typeface="Times New Roman" pitchFamily="18" charset="0"/>
                  </a:rPr>
                  <a:t>Т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0" y="-142900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Ең биік шың: </a:t>
            </a:r>
            <a:endParaRPr lang="ru-RU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11372" y="6072206"/>
            <a:ext cx="37329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Сәйкестікті 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тап!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>
            <a:stCxn id="5" idx="3"/>
            <a:endCxn id="32" idx="1"/>
          </p:cNvCxnSpPr>
          <p:nvPr/>
        </p:nvCxnSpPr>
        <p:spPr>
          <a:xfrm>
            <a:off x="3162283" y="1190612"/>
            <a:ext cx="2348335" cy="1405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3"/>
            <a:endCxn id="30" idx="1"/>
          </p:cNvCxnSpPr>
          <p:nvPr/>
        </p:nvCxnSpPr>
        <p:spPr>
          <a:xfrm>
            <a:off x="3219433" y="1952613"/>
            <a:ext cx="2429251" cy="3547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" idx="3"/>
          </p:cNvCxnSpPr>
          <p:nvPr/>
        </p:nvCxnSpPr>
        <p:spPr>
          <a:xfrm flipV="1">
            <a:off x="3081321" y="1142984"/>
            <a:ext cx="2490811" cy="1595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286116" y="3286124"/>
            <a:ext cx="228601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3"/>
            <a:endCxn id="24" idx="1"/>
          </p:cNvCxnSpPr>
          <p:nvPr/>
        </p:nvCxnSpPr>
        <p:spPr>
          <a:xfrm>
            <a:off x="3138471" y="4167191"/>
            <a:ext cx="2505099" cy="643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" idx="3"/>
            <a:endCxn id="22" idx="1"/>
          </p:cNvCxnSpPr>
          <p:nvPr/>
        </p:nvCxnSpPr>
        <p:spPr>
          <a:xfrm flipV="1">
            <a:off x="3138471" y="1785601"/>
            <a:ext cx="2433661" cy="3048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1" idx="3"/>
          </p:cNvCxnSpPr>
          <p:nvPr/>
        </p:nvCxnSpPr>
        <p:spPr>
          <a:xfrm flipV="1">
            <a:off x="3314683" y="4000504"/>
            <a:ext cx="2186011" cy="15240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0" y="-142900"/>
            <a:ext cx="9144000" cy="7000900"/>
            <a:chOff x="0" y="-142900"/>
            <a:chExt cx="9144000" cy="700090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0" y="-142900"/>
              <a:ext cx="9144000" cy="7000900"/>
              <a:chOff x="0" y="-142900"/>
              <a:chExt cx="9144000" cy="7000900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4" name="Picture 1" descr="C:\Users\User\Desktop\фон математика\111333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3108" y="881049"/>
                  <a:ext cx="1019175" cy="619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3108" y="1643050"/>
                  <a:ext cx="1076325" cy="619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7" name="Picture 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14546" y="2428868"/>
                  <a:ext cx="866775" cy="619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13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3108" y="3143248"/>
                  <a:ext cx="1076325" cy="619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15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14546" y="3857628"/>
                  <a:ext cx="923925" cy="619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17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14546" y="4524387"/>
                  <a:ext cx="923925" cy="619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9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43108" y="5214950"/>
                  <a:ext cx="1171575" cy="61912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2" name="Группа 27"/>
                <p:cNvGrpSpPr/>
                <p:nvPr/>
              </p:nvGrpSpPr>
              <p:grpSpPr>
                <a:xfrm>
                  <a:off x="5510618" y="2285992"/>
                  <a:ext cx="723504" cy="619125"/>
                  <a:chOff x="5510618" y="2428868"/>
                  <a:chExt cx="723504" cy="619125"/>
                </a:xfrm>
              </p:grpSpPr>
              <p:pic>
                <p:nvPicPr>
                  <p:cNvPr id="3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9322" y="2428868"/>
                    <a:ext cx="3048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5510618" y="2477152"/>
                    <a:ext cx="41870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Э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" name="Группа 31"/>
                <p:cNvGrpSpPr/>
                <p:nvPr/>
              </p:nvGrpSpPr>
              <p:grpSpPr>
                <a:xfrm>
                  <a:off x="5648684" y="5238767"/>
                  <a:ext cx="656876" cy="619125"/>
                  <a:chOff x="5648684" y="5072074"/>
                  <a:chExt cx="656876" cy="619125"/>
                </a:xfrm>
              </p:grpSpPr>
              <p:pic>
                <p:nvPicPr>
                  <p:cNvPr id="29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0760" y="5072074"/>
                    <a:ext cx="3048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5648684" y="5072074"/>
                    <a:ext cx="423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Группа 35"/>
                <p:cNvGrpSpPr/>
                <p:nvPr/>
              </p:nvGrpSpPr>
              <p:grpSpPr>
                <a:xfrm>
                  <a:off x="5500694" y="857232"/>
                  <a:ext cx="661990" cy="619125"/>
                  <a:chOff x="5500694" y="857232"/>
                  <a:chExt cx="661990" cy="619125"/>
                </a:xfrm>
              </p:grpSpPr>
              <p:pic>
                <p:nvPicPr>
                  <p:cNvPr id="27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57884" y="857232"/>
                    <a:ext cx="3048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5500694" y="857232"/>
                    <a:ext cx="423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Е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Группа 39"/>
                <p:cNvGrpSpPr/>
                <p:nvPr/>
              </p:nvGrpSpPr>
              <p:grpSpPr>
                <a:xfrm>
                  <a:off x="5596482" y="3000372"/>
                  <a:ext cx="637640" cy="619125"/>
                  <a:chOff x="5596482" y="3143248"/>
                  <a:chExt cx="637640" cy="619125"/>
                </a:xfrm>
              </p:grpSpPr>
              <p:pic>
                <p:nvPicPr>
                  <p:cNvPr id="25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9322" y="3143248"/>
                    <a:ext cx="3048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5596482" y="3191532"/>
                    <a:ext cx="40427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Группа 43"/>
                <p:cNvGrpSpPr/>
                <p:nvPr/>
              </p:nvGrpSpPr>
              <p:grpSpPr>
                <a:xfrm>
                  <a:off x="5643570" y="4500570"/>
                  <a:ext cx="661990" cy="619125"/>
                  <a:chOff x="5643570" y="4357694"/>
                  <a:chExt cx="661990" cy="619125"/>
                </a:xfrm>
              </p:grpSpPr>
              <p:pic>
                <p:nvPicPr>
                  <p:cNvPr id="23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0760" y="4357694"/>
                    <a:ext cx="3048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5643570" y="4405978"/>
                    <a:ext cx="423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Е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7" name="Группа 47"/>
                <p:cNvGrpSpPr/>
                <p:nvPr/>
              </p:nvGrpSpPr>
              <p:grpSpPr>
                <a:xfrm>
                  <a:off x="5572132" y="1523991"/>
                  <a:ext cx="581028" cy="619125"/>
                  <a:chOff x="5572132" y="1643050"/>
                  <a:chExt cx="581028" cy="619125"/>
                </a:xfrm>
              </p:grpSpPr>
              <p:pic>
                <p:nvPicPr>
                  <p:cNvPr id="21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0760" y="1643050"/>
                    <a:ext cx="1524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5572132" y="1643050"/>
                    <a:ext cx="42351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" name="Группа 51"/>
                <p:cNvGrpSpPr/>
                <p:nvPr/>
              </p:nvGrpSpPr>
              <p:grpSpPr>
                <a:xfrm>
                  <a:off x="5572132" y="3714752"/>
                  <a:ext cx="714380" cy="619125"/>
                  <a:chOff x="5572132" y="3714752"/>
                  <a:chExt cx="714380" cy="619125"/>
                </a:xfrm>
              </p:grpSpPr>
              <p:pic>
                <p:nvPicPr>
                  <p:cNvPr id="19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81712" y="3714752"/>
                    <a:ext cx="304800" cy="619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5572132" y="3714752"/>
                    <a:ext cx="49404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kk-KZ" sz="2800" b="1" i="1" dirty="0">
                        <a:latin typeface="Times New Roman" pitchFamily="18" charset="0"/>
                        <a:cs typeface="Times New Roman" pitchFamily="18" charset="0"/>
                      </a:rPr>
                      <a:t>Т </a:t>
                    </a:r>
                    <a:endParaRPr lang="ru-RU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47" name="Прямоугольник 46"/>
              <p:cNvSpPr/>
              <p:nvPr/>
            </p:nvSpPr>
            <p:spPr>
              <a:xfrm>
                <a:off x="0" y="-142900"/>
                <a:ext cx="449834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k-KZ" sz="5400" b="1" i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Ең биік шың: </a:t>
                </a:r>
                <a:endParaRPr lang="ru-RU" sz="5400" b="1" i="1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3111372" y="6072206"/>
              <a:ext cx="37329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Сәйкестікті </a:t>
              </a:r>
              <a:r>
                <a:rPr lang="ru-RU" sz="4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тап!</a:t>
              </a:r>
              <a:endPara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858016" y="1000106"/>
          <a:ext cx="857256" cy="3857651"/>
        </p:xfrm>
        <a:graphic>
          <a:graphicData uri="http://schemas.openxmlformats.org/drawingml/2006/table">
            <a:tbl>
              <a:tblPr/>
              <a:tblGrid>
                <a:gridCol w="857256"/>
              </a:tblGrid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i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3" name="Прямая со стрелкой 52"/>
          <p:cNvCxnSpPr>
            <a:stCxn id="5" idx="3"/>
            <a:endCxn id="32" idx="1"/>
          </p:cNvCxnSpPr>
          <p:nvPr/>
        </p:nvCxnSpPr>
        <p:spPr>
          <a:xfrm>
            <a:off x="3162283" y="1190612"/>
            <a:ext cx="2348335" cy="1405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6" idx="3"/>
            <a:endCxn id="30" idx="1"/>
          </p:cNvCxnSpPr>
          <p:nvPr/>
        </p:nvCxnSpPr>
        <p:spPr>
          <a:xfrm>
            <a:off x="3219433" y="1952613"/>
            <a:ext cx="2429251" cy="3547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7" idx="3"/>
            <a:endCxn id="28" idx="1"/>
          </p:cNvCxnSpPr>
          <p:nvPr/>
        </p:nvCxnSpPr>
        <p:spPr>
          <a:xfrm flipV="1">
            <a:off x="3081321" y="1118842"/>
            <a:ext cx="2419373" cy="1619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357554" y="3357562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9" idx="3"/>
          </p:cNvCxnSpPr>
          <p:nvPr/>
        </p:nvCxnSpPr>
        <p:spPr>
          <a:xfrm>
            <a:off x="3138471" y="4167191"/>
            <a:ext cx="2433661" cy="690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0" idx="3"/>
          </p:cNvCxnSpPr>
          <p:nvPr/>
        </p:nvCxnSpPr>
        <p:spPr>
          <a:xfrm flipV="1">
            <a:off x="3138471" y="1785926"/>
            <a:ext cx="2505099" cy="3048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1" idx="3"/>
            <a:endCxn id="20" idx="1"/>
          </p:cNvCxnSpPr>
          <p:nvPr/>
        </p:nvCxnSpPr>
        <p:spPr>
          <a:xfrm flipV="1">
            <a:off x="3314683" y="3976362"/>
            <a:ext cx="2257449" cy="1548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208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2018-11-13T17:25:29Z</dcterms:created>
  <dcterms:modified xsi:type="dcterms:W3CDTF">2018-11-15T05:59:27Z</dcterms:modified>
</cp:coreProperties>
</file>