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0" r:id="rId2"/>
    <p:sldId id="263" r:id="rId3"/>
    <p:sldId id="264" r:id="rId4"/>
    <p:sldId id="265" r:id="rId5"/>
    <p:sldId id="289" r:id="rId6"/>
    <p:sldId id="267" r:id="rId7"/>
    <p:sldId id="268" r:id="rId8"/>
    <p:sldId id="269" r:id="rId9"/>
    <p:sldId id="270" r:id="rId10"/>
    <p:sldId id="273" r:id="rId11"/>
    <p:sldId id="272" r:id="rId12"/>
    <p:sldId id="287" r:id="rId13"/>
    <p:sldId id="276" r:id="rId14"/>
    <p:sldId id="280" r:id="rId15"/>
    <p:sldId id="274" r:id="rId16"/>
    <p:sldId id="290" r:id="rId17"/>
    <p:sldId id="277" r:id="rId18"/>
    <p:sldId id="278" r:id="rId19"/>
    <p:sldId id="291" r:id="rId20"/>
    <p:sldId id="282" r:id="rId21"/>
    <p:sldId id="283" r:id="rId22"/>
    <p:sldId id="284" r:id="rId23"/>
    <p:sldId id="28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010D8-9D74-4360-8AFE-48B9B970DE7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C9D47-C018-4112-8522-BC06B54C8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2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B6D5F-3A66-400D-BC65-70AB119C0617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cap="flat"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0271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44632-6C7B-4451-858F-EFDDAAD114F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cap="flat"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34251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A0426-559C-4990-9406-7C7B44E209D6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45410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269DE0-43A2-461C-AF1C-35143177CFCC}" type="slidenum">
              <a:rPr lang="ru-RU" altLang="ru-RU"/>
              <a:pPr eaLnBrk="1" hangingPunct="1"/>
              <a:t>20</a:t>
            </a:fld>
            <a:endParaRPr lang="ru-RU" alt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Л.С. Атанасян «Геометрия 10-11»</a:t>
            </a: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57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12CE8A-71B3-4012-A44E-7C72BD40C7DD}" type="slidenum">
              <a:rPr lang="ru-RU" altLang="ru-RU"/>
              <a:pPr eaLnBrk="1" hangingPunct="1"/>
              <a:t>21</a:t>
            </a:fld>
            <a:endParaRPr lang="ru-RU" alt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Л.С. </a:t>
            </a:r>
            <a:r>
              <a:rPr lang="ru-RU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Атанасян</a:t>
            </a:r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 «Геометрия 10-11»</a:t>
            </a:r>
          </a:p>
          <a:p>
            <a:pPr eaLnBrk="1" hangingPunct="1"/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780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0E1EDB-3C0E-412C-92FA-FDF8396DD70B}" type="slidenum">
              <a:rPr lang="ru-RU" altLang="ru-RU"/>
              <a:pPr eaLnBrk="1" hangingPunct="1"/>
              <a:t>22</a:t>
            </a:fld>
            <a:endParaRPr lang="ru-RU" altLang="ru-RU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Л.С. Атанасян №1</a:t>
            </a:r>
            <a:r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9153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63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1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1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13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46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30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7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2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1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36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96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47FA-7567-471A-8BC0-05B6998F75EF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3954-4B82-4474-8B87-B526095D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18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ilimland.kz/kk/subject/geometriya/11-synyp-zhana/piramida-men-qiyq-piramidanyng-zhajmasy-bujir-zhane-tolyq-betterining-audany--14649?mid=c811b460-1bdc-11ea-aeb5-89fd47eb9cbd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4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limland.kz/kk/subject/geometriya/11-synyp-zhana/piramida-men-qiyq-piramidanyng-zhajmasy-bujir-zhane-tolyq-betterining-audany--14649?mid=ac618a10-1bdc-11ea-aeb5-89fd47eb9cbd" TargetMode="External"/><Relationship Id="rId2" Type="http://schemas.openxmlformats.org/officeDocument/2006/relationships/hyperlink" Target="https://www.geogebra.org/classic/jqvurvjy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0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0255" y="2505988"/>
            <a:ext cx="9350375" cy="1435100"/>
          </a:xfrm>
        </p:spPr>
        <p:txBody>
          <a:bodyPr>
            <a:normAutofit fontScale="90000"/>
          </a:bodyPr>
          <a:lstStyle/>
          <a:p>
            <a:r>
              <a:rPr lang="kk-KZ" sz="8800" dirty="0" smtClean="0"/>
              <a:t>Пирамида бетінің ауданы</a:t>
            </a:r>
            <a:endParaRPr lang="ru-RU" altLang="ru-RU" sz="8800" b="1" dirty="0">
              <a:solidFill>
                <a:srgbClr val="000066"/>
              </a:solidFill>
              <a:latin typeface="Monotype Corsiva" panose="03010101010201010101" pitchFamily="66" charset="0"/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497136" y="4044156"/>
            <a:ext cx="2716212" cy="2109787"/>
            <a:chOff x="2073" y="2251"/>
            <a:chExt cx="1490" cy="1185"/>
          </a:xfrm>
        </p:grpSpPr>
        <p:sp>
          <p:nvSpPr>
            <p:cNvPr id="2063" name="AutoShape 26"/>
            <p:cNvSpPr>
              <a:spLocks noChangeArrowheads="1"/>
            </p:cNvSpPr>
            <p:nvPr/>
          </p:nvSpPr>
          <p:spPr bwMode="auto">
            <a:xfrm>
              <a:off x="2290" y="2251"/>
              <a:ext cx="998" cy="1179"/>
            </a:xfrm>
            <a:prstGeom prst="triangle">
              <a:avLst>
                <a:gd name="adj" fmla="val 74648"/>
              </a:avLst>
            </a:prstGeom>
            <a:gradFill rotWithShape="1">
              <a:gsLst>
                <a:gs pos="0">
                  <a:srgbClr val="FFCC99"/>
                </a:gs>
                <a:gs pos="50000">
                  <a:srgbClr val="99FFCC"/>
                </a:gs>
                <a:gs pos="100000">
                  <a:srgbClr val="FFCC99"/>
                </a:gs>
              </a:gsLst>
              <a:lin ang="18900000" scaled="1"/>
            </a:gradFill>
            <a:ln w="190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64" name="Freeform 27"/>
            <p:cNvSpPr>
              <a:spLocks/>
            </p:cNvSpPr>
            <p:nvPr/>
          </p:nvSpPr>
          <p:spPr bwMode="auto">
            <a:xfrm rot="60000">
              <a:off x="3019" y="2257"/>
              <a:ext cx="544" cy="1179"/>
            </a:xfrm>
            <a:custGeom>
              <a:avLst/>
              <a:gdLst>
                <a:gd name="T0" fmla="*/ 272 w 544"/>
                <a:gd name="T1" fmla="*/ 1179 h 1179"/>
                <a:gd name="T2" fmla="*/ 544 w 544"/>
                <a:gd name="T3" fmla="*/ 771 h 1179"/>
                <a:gd name="T4" fmla="*/ 0 w 544"/>
                <a:gd name="T5" fmla="*/ 0 h 1179"/>
                <a:gd name="T6" fmla="*/ 272 w 544"/>
                <a:gd name="T7" fmla="*/ 1179 h 11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4"/>
                <a:gd name="T13" fmla="*/ 0 h 1179"/>
                <a:gd name="T14" fmla="*/ 544 w 544"/>
                <a:gd name="T15" fmla="*/ 1179 h 11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4" h="1179">
                  <a:moveTo>
                    <a:pt x="272" y="1179"/>
                  </a:moveTo>
                  <a:lnTo>
                    <a:pt x="544" y="771"/>
                  </a:lnTo>
                  <a:lnTo>
                    <a:pt x="0" y="0"/>
                  </a:lnTo>
                  <a:lnTo>
                    <a:pt x="272" y="1179"/>
                  </a:lnTo>
                  <a:close/>
                </a:path>
              </a:pathLst>
            </a:custGeom>
            <a:gradFill rotWithShape="1">
              <a:gsLst>
                <a:gs pos="0">
                  <a:srgbClr val="FFCC99"/>
                </a:gs>
                <a:gs pos="50000">
                  <a:srgbClr val="99FFCC"/>
                </a:gs>
                <a:gs pos="100000">
                  <a:srgbClr val="FFCC99"/>
                </a:gs>
              </a:gsLst>
              <a:lin ang="18900000" scaled="1"/>
            </a:gradFill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065" name="Freeform 28"/>
            <p:cNvSpPr>
              <a:spLocks/>
            </p:cNvSpPr>
            <p:nvPr/>
          </p:nvSpPr>
          <p:spPr bwMode="auto">
            <a:xfrm rot="60000">
              <a:off x="2073" y="2251"/>
              <a:ext cx="952" cy="1179"/>
            </a:xfrm>
            <a:custGeom>
              <a:avLst/>
              <a:gdLst>
                <a:gd name="T0" fmla="*/ 226 w 952"/>
                <a:gd name="T1" fmla="*/ 1379 h 1134"/>
                <a:gd name="T2" fmla="*/ 0 w 952"/>
                <a:gd name="T3" fmla="*/ 937 h 1134"/>
                <a:gd name="T4" fmla="*/ 952 w 952"/>
                <a:gd name="T5" fmla="*/ 0 h 1134"/>
                <a:gd name="T6" fmla="*/ 226 w 952"/>
                <a:gd name="T7" fmla="*/ 1379 h 1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2"/>
                <a:gd name="T13" fmla="*/ 0 h 1134"/>
                <a:gd name="T14" fmla="*/ 952 w 952"/>
                <a:gd name="T15" fmla="*/ 1134 h 1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2" h="1134">
                  <a:moveTo>
                    <a:pt x="226" y="1134"/>
                  </a:moveTo>
                  <a:lnTo>
                    <a:pt x="0" y="771"/>
                  </a:lnTo>
                  <a:lnTo>
                    <a:pt x="952" y="0"/>
                  </a:lnTo>
                  <a:lnTo>
                    <a:pt x="226" y="1134"/>
                  </a:lnTo>
                  <a:close/>
                </a:path>
              </a:pathLst>
            </a:custGeom>
            <a:gradFill rotWithShape="1">
              <a:gsLst>
                <a:gs pos="0">
                  <a:srgbClr val="FFCC99"/>
                </a:gs>
                <a:gs pos="50000">
                  <a:srgbClr val="99FFCC"/>
                </a:gs>
                <a:gs pos="100000">
                  <a:srgbClr val="FFCC99"/>
                </a:gs>
              </a:gsLst>
              <a:lin ang="18900000" scaled="1"/>
            </a:gradFill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731250" y="4058199"/>
            <a:ext cx="2066925" cy="2179637"/>
            <a:chOff x="3787" y="2205"/>
            <a:chExt cx="1134" cy="1225"/>
          </a:xfrm>
        </p:grpSpPr>
        <p:sp>
          <p:nvSpPr>
            <p:cNvPr id="2061" name="AutoShape 30"/>
            <p:cNvSpPr>
              <a:spLocks noChangeArrowheads="1"/>
            </p:cNvSpPr>
            <p:nvPr/>
          </p:nvSpPr>
          <p:spPr bwMode="auto">
            <a:xfrm>
              <a:off x="3787" y="2205"/>
              <a:ext cx="907" cy="12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CCFF"/>
                </a:gs>
                <a:gs pos="100000">
                  <a:srgbClr val="9966FF"/>
                </a:gs>
              </a:gsLst>
              <a:lin ang="18900000" scaled="1"/>
            </a:gradFill>
            <a:ln w="190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62" name="Freeform 32"/>
            <p:cNvSpPr>
              <a:spLocks/>
            </p:cNvSpPr>
            <p:nvPr/>
          </p:nvSpPr>
          <p:spPr bwMode="auto">
            <a:xfrm>
              <a:off x="4241" y="2205"/>
              <a:ext cx="680" cy="1225"/>
            </a:xfrm>
            <a:custGeom>
              <a:avLst/>
              <a:gdLst>
                <a:gd name="T0" fmla="*/ 453 w 680"/>
                <a:gd name="T1" fmla="*/ 1225 h 1225"/>
                <a:gd name="T2" fmla="*/ 0 w 680"/>
                <a:gd name="T3" fmla="*/ 0 h 1225"/>
                <a:gd name="T4" fmla="*/ 680 w 680"/>
                <a:gd name="T5" fmla="*/ 953 h 1225"/>
                <a:gd name="T6" fmla="*/ 453 w 680"/>
                <a:gd name="T7" fmla="*/ 1225 h 12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0"/>
                <a:gd name="T13" fmla="*/ 0 h 1225"/>
                <a:gd name="T14" fmla="*/ 680 w 680"/>
                <a:gd name="T15" fmla="*/ 1225 h 12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0" h="1225">
                  <a:moveTo>
                    <a:pt x="453" y="1225"/>
                  </a:moveTo>
                  <a:lnTo>
                    <a:pt x="0" y="0"/>
                  </a:lnTo>
                  <a:lnTo>
                    <a:pt x="680" y="953"/>
                  </a:lnTo>
                  <a:lnTo>
                    <a:pt x="453" y="1225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9966FF"/>
                </a:gs>
              </a:gsLst>
              <a:lin ang="18900000" scaled="1"/>
            </a:gradFill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64161" y="3968750"/>
            <a:ext cx="2295525" cy="2260600"/>
            <a:chOff x="249" y="2063"/>
            <a:chExt cx="1446" cy="1458"/>
          </a:xfrm>
        </p:grpSpPr>
        <p:sp>
          <p:nvSpPr>
            <p:cNvPr id="2057" name="Freeform 24"/>
            <p:cNvSpPr>
              <a:spLocks/>
            </p:cNvSpPr>
            <p:nvPr/>
          </p:nvSpPr>
          <p:spPr bwMode="auto">
            <a:xfrm rot="60000" flipH="1">
              <a:off x="249" y="2063"/>
              <a:ext cx="625" cy="1458"/>
            </a:xfrm>
            <a:custGeom>
              <a:avLst/>
              <a:gdLst>
                <a:gd name="T0" fmla="*/ 609 w 589"/>
                <a:gd name="T1" fmla="*/ 2534 h 1270"/>
                <a:gd name="T2" fmla="*/ 793 w 589"/>
                <a:gd name="T3" fmla="*/ 1899 h 1270"/>
                <a:gd name="T4" fmla="*/ 0 w 589"/>
                <a:gd name="T5" fmla="*/ 0 h 1270"/>
                <a:gd name="T6" fmla="*/ 609 w 589"/>
                <a:gd name="T7" fmla="*/ 2534 h 1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9"/>
                <a:gd name="T13" fmla="*/ 0 h 1270"/>
                <a:gd name="T14" fmla="*/ 589 w 589"/>
                <a:gd name="T15" fmla="*/ 1270 h 1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9" h="1270">
                  <a:moveTo>
                    <a:pt x="453" y="1270"/>
                  </a:moveTo>
                  <a:lnTo>
                    <a:pt x="589" y="952"/>
                  </a:lnTo>
                  <a:lnTo>
                    <a:pt x="0" y="0"/>
                  </a:lnTo>
                  <a:lnTo>
                    <a:pt x="453" y="1270"/>
                  </a:lnTo>
                  <a:close/>
                </a:path>
              </a:pathLst>
            </a:custGeom>
            <a:gradFill rotWithShape="1">
              <a:gsLst>
                <a:gs pos="0">
                  <a:srgbClr val="BDA4FA"/>
                </a:gs>
                <a:gs pos="100000">
                  <a:srgbClr val="FFCCFF"/>
                </a:gs>
              </a:gsLst>
              <a:lin ang="5400000" scaled="1"/>
            </a:gradFill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  <p:grpSp>
          <p:nvGrpSpPr>
            <p:cNvPr id="2058" name="Group 38"/>
            <p:cNvGrpSpPr>
              <a:grpSpLocks/>
            </p:cNvGrpSpPr>
            <p:nvPr/>
          </p:nvGrpSpPr>
          <p:grpSpPr bwMode="auto">
            <a:xfrm>
              <a:off x="386" y="2063"/>
              <a:ext cx="1309" cy="1458"/>
              <a:chOff x="386" y="2063"/>
              <a:chExt cx="1309" cy="1458"/>
            </a:xfrm>
          </p:grpSpPr>
          <p:sp>
            <p:nvSpPr>
              <p:cNvPr id="2059" name="AutoShape 22"/>
              <p:cNvSpPr>
                <a:spLocks noChangeArrowheads="1"/>
              </p:cNvSpPr>
              <p:nvPr/>
            </p:nvSpPr>
            <p:spPr bwMode="auto">
              <a:xfrm>
                <a:off x="386" y="2063"/>
                <a:ext cx="1010" cy="1458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BDA4FA"/>
                  </a:gs>
                  <a:gs pos="100000">
                    <a:srgbClr val="FFCCFF"/>
                  </a:gs>
                </a:gsLst>
                <a:lin ang="5400000" scaled="1"/>
              </a:gradFill>
              <a:ln w="19050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060" name="Freeform 37"/>
              <p:cNvSpPr>
                <a:spLocks/>
              </p:cNvSpPr>
              <p:nvPr/>
            </p:nvSpPr>
            <p:spPr bwMode="auto">
              <a:xfrm rot="60000">
                <a:off x="878" y="2069"/>
                <a:ext cx="817" cy="1452"/>
              </a:xfrm>
              <a:custGeom>
                <a:avLst/>
                <a:gdLst>
                  <a:gd name="T0" fmla="*/ 667 w 771"/>
                  <a:gd name="T1" fmla="*/ 1452 h 1452"/>
                  <a:gd name="T2" fmla="*/ 1031 w 771"/>
                  <a:gd name="T3" fmla="*/ 1180 h 1452"/>
                  <a:gd name="T4" fmla="*/ 0 w 771"/>
                  <a:gd name="T5" fmla="*/ 0 h 1452"/>
                  <a:gd name="T6" fmla="*/ 667 w 771"/>
                  <a:gd name="T7" fmla="*/ 1452 h 14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71"/>
                  <a:gd name="T13" fmla="*/ 0 h 1452"/>
                  <a:gd name="T14" fmla="*/ 771 w 771"/>
                  <a:gd name="T15" fmla="*/ 1452 h 14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71" h="1452">
                    <a:moveTo>
                      <a:pt x="499" y="1452"/>
                    </a:moveTo>
                    <a:lnTo>
                      <a:pt x="771" y="1180"/>
                    </a:lnTo>
                    <a:lnTo>
                      <a:pt x="0" y="0"/>
                    </a:lnTo>
                    <a:lnTo>
                      <a:pt x="499" y="145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BDA4FA"/>
                  </a:gs>
                  <a:gs pos="100000">
                    <a:srgbClr val="FFCCFF"/>
                  </a:gs>
                </a:gsLst>
                <a:lin ang="5400000" scaled="1"/>
              </a:gradFill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32188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4931"/>
            <a:ext cx="10515600" cy="2216062"/>
          </a:xfrm>
        </p:spPr>
        <p:txBody>
          <a:bodyPr/>
          <a:lstStyle/>
          <a:p>
            <a:r>
              <a:rPr lang="ru-RU" dirty="0"/>
              <a:t>Дұрыс </a:t>
            </a:r>
            <a:r>
              <a:rPr lang="ru-RU" dirty="0" smtClean="0"/>
              <a:t>тетраэдрдың толық бетінің </a:t>
            </a:r>
            <a:r>
              <a:rPr lang="ru-RU" dirty="0" err="1" smtClean="0"/>
              <a:t>ауданын</a:t>
            </a:r>
            <a:r>
              <a:rPr lang="ru-RU" dirty="0" smtClean="0"/>
              <a:t> </a:t>
            </a:r>
            <a:r>
              <a:rPr lang="ru-RU" dirty="0" err="1" smtClean="0"/>
              <a:t>есептеу</a:t>
            </a:r>
            <a:r>
              <a:rPr lang="ru-RU" dirty="0" smtClean="0"/>
              <a:t> </a:t>
            </a:r>
            <a:r>
              <a:rPr lang="ru-RU" dirty="0" err="1" smtClean="0"/>
              <a:t>формуласы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13" y="2101849"/>
            <a:ext cx="4933951" cy="47561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199" y="3077996"/>
            <a:ext cx="3216256" cy="13954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6286" y="5349005"/>
            <a:ext cx="2781683" cy="104534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963199" y="3077996"/>
            <a:ext cx="3267856" cy="1514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60119" y="5504419"/>
            <a:ext cx="2674019" cy="734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63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Есеп 1.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Дұрыс </a:t>
            </a:r>
            <a:r>
              <a:rPr lang="ru-RU" dirty="0"/>
              <a:t>тетраэдрдың </a:t>
            </a:r>
            <a:r>
              <a:rPr lang="ru-RU" dirty="0" err="1" smtClean="0"/>
              <a:t>қырының</a:t>
            </a:r>
            <a:r>
              <a:rPr lang="ru-RU" dirty="0" smtClean="0"/>
              <a:t> </a:t>
            </a:r>
            <a:r>
              <a:rPr lang="ru-RU" dirty="0" err="1" smtClean="0"/>
              <a:t>ұзындығы</a:t>
            </a:r>
            <a:r>
              <a:rPr lang="ru-RU" dirty="0" smtClean="0"/>
              <a:t> 8 см. Тетраэдрдың толық </a:t>
            </a:r>
            <a:r>
              <a:rPr lang="ru-RU" dirty="0"/>
              <a:t>бетінің </a:t>
            </a:r>
            <a:r>
              <a:rPr lang="ru-RU" dirty="0" err="1"/>
              <a:t>ауданын</a:t>
            </a:r>
            <a:r>
              <a:rPr lang="ru-RU" dirty="0"/>
              <a:t> </a:t>
            </a:r>
            <a:r>
              <a:rPr lang="ru-RU" dirty="0" err="1" smtClean="0"/>
              <a:t>табыңыз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01862"/>
            <a:ext cx="4181475" cy="367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36094" y="5872163"/>
                <a:ext cx="1578894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=64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094" y="5872163"/>
                <a:ext cx="1578894" cy="4816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036094" y="5872163"/>
            <a:ext cx="1578894" cy="481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77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076" y="209933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https://bilimland.kz/kk/subject/geometriya/11-synyp-zhana/piramida-men-qiyq-piramidanyng-zhajmasy-bujir-zhane-tolyq-betterining-audany--</a:t>
            </a:r>
            <a:r>
              <a:rPr lang="en-US" dirty="0" smtClean="0">
                <a:hlinkClick r:id="rId2"/>
              </a:rPr>
              <a:t>14649?mid=c811b460-1bdc-11ea-aeb5-89fd47eb9cbd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6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5375275" y="2060576"/>
            <a:ext cx="4465638" cy="4175125"/>
            <a:chOff x="3851920" y="2060575"/>
            <a:chExt cx="4464993" cy="4175125"/>
          </a:xfrm>
        </p:grpSpPr>
        <p:grpSp>
          <p:nvGrpSpPr>
            <p:cNvPr id="9233" name="Group 9"/>
            <p:cNvGrpSpPr>
              <a:grpSpLocks/>
            </p:cNvGrpSpPr>
            <p:nvPr/>
          </p:nvGrpSpPr>
          <p:grpSpPr bwMode="auto">
            <a:xfrm>
              <a:off x="3852863" y="2060575"/>
              <a:ext cx="4464050" cy="4175125"/>
              <a:chOff x="3243" y="935"/>
              <a:chExt cx="1587" cy="1406"/>
            </a:xfrm>
          </p:grpSpPr>
          <p:grpSp>
            <p:nvGrpSpPr>
              <p:cNvPr id="9236" name="Group 10"/>
              <p:cNvGrpSpPr>
                <a:grpSpLocks/>
              </p:cNvGrpSpPr>
              <p:nvPr/>
            </p:nvGrpSpPr>
            <p:grpSpPr bwMode="auto">
              <a:xfrm>
                <a:off x="3243" y="935"/>
                <a:ext cx="1587" cy="1406"/>
                <a:chOff x="3243" y="935"/>
                <a:chExt cx="1587" cy="1406"/>
              </a:xfrm>
            </p:grpSpPr>
            <p:sp>
              <p:nvSpPr>
                <p:cNvPr id="9238" name="Freeform 11"/>
                <p:cNvSpPr>
                  <a:spLocks/>
                </p:cNvSpPr>
                <p:nvPr/>
              </p:nvSpPr>
              <p:spPr bwMode="auto">
                <a:xfrm>
                  <a:off x="3243" y="935"/>
                  <a:ext cx="1043" cy="1406"/>
                </a:xfrm>
                <a:custGeom>
                  <a:avLst/>
                  <a:gdLst>
                    <a:gd name="T0" fmla="*/ 0 w 1043"/>
                    <a:gd name="T1" fmla="*/ 1406 h 1406"/>
                    <a:gd name="T2" fmla="*/ 1043 w 1043"/>
                    <a:gd name="T3" fmla="*/ 1406 h 1406"/>
                    <a:gd name="T4" fmla="*/ 952 w 1043"/>
                    <a:gd name="T5" fmla="*/ 0 h 1406"/>
                    <a:gd name="T6" fmla="*/ 0 w 1043"/>
                    <a:gd name="T7" fmla="*/ 1406 h 140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43"/>
                    <a:gd name="T13" fmla="*/ 0 h 1406"/>
                    <a:gd name="T14" fmla="*/ 1043 w 1043"/>
                    <a:gd name="T15" fmla="*/ 1406 h 140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43" h="1406">
                      <a:moveTo>
                        <a:pt x="0" y="1406"/>
                      </a:moveTo>
                      <a:lnTo>
                        <a:pt x="1043" y="1406"/>
                      </a:lnTo>
                      <a:lnTo>
                        <a:pt x="952" y="0"/>
                      </a:lnTo>
                      <a:lnTo>
                        <a:pt x="0" y="140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CC"/>
                    </a:gs>
                    <a:gs pos="50000">
                      <a:srgbClr val="00FFCC"/>
                    </a:gs>
                    <a:gs pos="100000">
                      <a:srgbClr val="FFFFCC"/>
                    </a:gs>
                  </a:gsLst>
                  <a:lin ang="2700000" scaled="1"/>
                </a:gradFill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39" name="Freeform 12"/>
                <p:cNvSpPr>
                  <a:spLocks/>
                </p:cNvSpPr>
                <p:nvPr/>
              </p:nvSpPr>
              <p:spPr bwMode="auto">
                <a:xfrm>
                  <a:off x="4195" y="935"/>
                  <a:ext cx="635" cy="1406"/>
                </a:xfrm>
                <a:custGeom>
                  <a:avLst/>
                  <a:gdLst>
                    <a:gd name="T0" fmla="*/ 91 w 635"/>
                    <a:gd name="T1" fmla="*/ 1406 h 1406"/>
                    <a:gd name="T2" fmla="*/ 0 w 635"/>
                    <a:gd name="T3" fmla="*/ 0 h 1406"/>
                    <a:gd name="T4" fmla="*/ 635 w 635"/>
                    <a:gd name="T5" fmla="*/ 862 h 1406"/>
                    <a:gd name="T6" fmla="*/ 91 w 635"/>
                    <a:gd name="T7" fmla="*/ 1406 h 140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5"/>
                    <a:gd name="T13" fmla="*/ 0 h 1406"/>
                    <a:gd name="T14" fmla="*/ 635 w 635"/>
                    <a:gd name="T15" fmla="*/ 1406 h 140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5" h="1406">
                      <a:moveTo>
                        <a:pt x="91" y="1406"/>
                      </a:moveTo>
                      <a:lnTo>
                        <a:pt x="0" y="0"/>
                      </a:lnTo>
                      <a:lnTo>
                        <a:pt x="635" y="862"/>
                      </a:lnTo>
                      <a:lnTo>
                        <a:pt x="91" y="140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CC"/>
                    </a:gs>
                    <a:gs pos="50000">
                      <a:srgbClr val="00FFCC"/>
                    </a:gs>
                    <a:gs pos="100000">
                      <a:srgbClr val="FFFFCC"/>
                    </a:gs>
                  </a:gsLst>
                  <a:lin ang="18900000" scaled="1"/>
                </a:gradFill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37" name="Line 14"/>
              <p:cNvSpPr>
                <a:spLocks noChangeShapeType="1"/>
              </p:cNvSpPr>
              <p:nvPr/>
            </p:nvSpPr>
            <p:spPr bwMode="auto">
              <a:xfrm flipV="1">
                <a:off x="3771" y="935"/>
                <a:ext cx="424" cy="87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5" name="Прямая соединительная линия 24"/>
            <p:cNvCxnSpPr/>
            <p:nvPr/>
          </p:nvCxnSpPr>
          <p:spPr>
            <a:xfrm rot="5400000" flipH="1" flipV="1">
              <a:off x="3806569" y="4688789"/>
              <a:ext cx="1576387" cy="1485685"/>
            </a:xfrm>
            <a:prstGeom prst="line">
              <a:avLst/>
            </a:prstGeom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5337605" y="4643438"/>
              <a:ext cx="2969784" cy="46037"/>
            </a:xfrm>
            <a:prstGeom prst="line">
              <a:avLst/>
            </a:prstGeom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719263" y="262600"/>
            <a:ext cx="8229600" cy="993775"/>
          </a:xfrm>
        </p:spPr>
        <p:txBody>
          <a:bodyPr>
            <a:noAutofit/>
          </a:bodyPr>
          <a:lstStyle/>
          <a:p>
            <a:pPr eaLnBrk="1" hangingPunct="1"/>
            <a:r>
              <a:rPr lang="kk-KZ" altLang="ru-RU" sz="6000" dirty="0"/>
              <a:t>П</a:t>
            </a:r>
            <a:r>
              <a:rPr lang="ru-RU" altLang="ru-RU" sz="6000" dirty="0" err="1"/>
              <a:t>ирамиданың</a:t>
            </a:r>
            <a:r>
              <a:rPr lang="ru-RU" altLang="ru-RU" sz="6000" dirty="0"/>
              <a:t> </a:t>
            </a:r>
            <a:r>
              <a:rPr lang="ru-RU" altLang="ru-RU" sz="6000" dirty="0" err="1"/>
              <a:t>ауданы</a:t>
            </a:r>
            <a:endParaRPr lang="ru-RU" altLang="ru-RU" sz="6000" dirty="0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897718" y="1852911"/>
            <a:ext cx="5089920" cy="923330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5400" b="1" i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altLang="ru-RU" sz="5400" b="1" i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altLang="ru-RU" sz="5400" b="1" i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5400" b="1" baseline="-25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б.б</a:t>
            </a:r>
            <a:r>
              <a:rPr lang="ru-RU" alt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54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таб.</a:t>
            </a:r>
            <a:r>
              <a:rPr lang="ru-RU" alt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alt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4295775" y="3860801"/>
            <a:ext cx="114646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5400" b="1" baseline="-25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б.б</a:t>
            </a:r>
            <a:endParaRPr lang="ru-RU" altLang="ru-RU" sz="54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6959601" y="4941889"/>
            <a:ext cx="137813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54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таб.</a:t>
            </a:r>
            <a:endParaRPr lang="ru-RU" altLang="ru-RU" sz="54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448300" y="3357563"/>
            <a:ext cx="3024188" cy="1079500"/>
            <a:chOff x="2472" y="2115"/>
            <a:chExt cx="1905" cy="680"/>
          </a:xfrm>
        </p:grpSpPr>
        <p:sp>
          <p:nvSpPr>
            <p:cNvPr id="9227" name="Line 18"/>
            <p:cNvSpPr>
              <a:spLocks noChangeShapeType="1"/>
            </p:cNvSpPr>
            <p:nvPr/>
          </p:nvSpPr>
          <p:spPr bwMode="auto">
            <a:xfrm flipV="1">
              <a:off x="2472" y="2568"/>
              <a:ext cx="1451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28" name="Line 19"/>
            <p:cNvSpPr>
              <a:spLocks noChangeShapeType="1"/>
            </p:cNvSpPr>
            <p:nvPr/>
          </p:nvSpPr>
          <p:spPr bwMode="auto">
            <a:xfrm flipV="1">
              <a:off x="2472" y="2115"/>
              <a:ext cx="1905" cy="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57789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3"/>
          <p:cNvSpPr>
            <a:spLocks/>
          </p:cNvSpPr>
          <p:nvPr/>
        </p:nvSpPr>
        <p:spPr bwMode="auto">
          <a:xfrm>
            <a:off x="6654800" y="2124076"/>
            <a:ext cx="2057400" cy="4187825"/>
          </a:xfrm>
          <a:custGeom>
            <a:avLst/>
            <a:gdLst>
              <a:gd name="T0" fmla="*/ 0 w 1296"/>
              <a:gd name="T1" fmla="*/ 2147483647 h 2638"/>
              <a:gd name="T2" fmla="*/ 2147483647 w 1296"/>
              <a:gd name="T3" fmla="*/ 0 h 2638"/>
              <a:gd name="T4" fmla="*/ 2147483647 w 1296"/>
              <a:gd name="T5" fmla="*/ 2147483647 h 2638"/>
              <a:gd name="T6" fmla="*/ 0 60000 65536"/>
              <a:gd name="T7" fmla="*/ 0 60000 65536"/>
              <a:gd name="T8" fmla="*/ 0 60000 65536"/>
              <a:gd name="T9" fmla="*/ 0 w 1296"/>
              <a:gd name="T10" fmla="*/ 0 h 2638"/>
              <a:gd name="T11" fmla="*/ 1296 w 1296"/>
              <a:gd name="T12" fmla="*/ 2638 h 26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2638">
                <a:moveTo>
                  <a:pt x="0" y="2638"/>
                </a:moveTo>
                <a:lnTo>
                  <a:pt x="656" y="0"/>
                </a:lnTo>
                <a:lnTo>
                  <a:pt x="1296" y="262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1" name="Freeform 4"/>
          <p:cNvSpPr>
            <a:spLocks/>
          </p:cNvSpPr>
          <p:nvPr/>
        </p:nvSpPr>
        <p:spPr bwMode="auto">
          <a:xfrm>
            <a:off x="5511800" y="4813300"/>
            <a:ext cx="4267200" cy="762000"/>
          </a:xfrm>
          <a:custGeom>
            <a:avLst/>
            <a:gdLst>
              <a:gd name="T0" fmla="*/ 0 w 2688"/>
              <a:gd name="T1" fmla="*/ 2147483647 h 480"/>
              <a:gd name="T2" fmla="*/ 2147483647 w 2688"/>
              <a:gd name="T3" fmla="*/ 0 h 480"/>
              <a:gd name="T4" fmla="*/ 2147483647 w 2688"/>
              <a:gd name="T5" fmla="*/ 0 h 480"/>
              <a:gd name="T6" fmla="*/ 2147483647 w 2688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2688"/>
              <a:gd name="T13" fmla="*/ 0 h 480"/>
              <a:gd name="T14" fmla="*/ 2688 w 2688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88" h="480">
                <a:moveTo>
                  <a:pt x="0" y="400"/>
                </a:moveTo>
                <a:lnTo>
                  <a:pt x="800" y="0"/>
                </a:lnTo>
                <a:lnTo>
                  <a:pt x="1936" y="0"/>
                </a:lnTo>
                <a:lnTo>
                  <a:pt x="2688" y="48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2" name="Freeform 5"/>
          <p:cNvSpPr>
            <a:spLocks/>
          </p:cNvSpPr>
          <p:nvPr/>
        </p:nvSpPr>
        <p:spPr bwMode="auto">
          <a:xfrm>
            <a:off x="6756400" y="2095500"/>
            <a:ext cx="1828800" cy="2755900"/>
          </a:xfrm>
          <a:custGeom>
            <a:avLst/>
            <a:gdLst>
              <a:gd name="T0" fmla="*/ 0 w 1152"/>
              <a:gd name="T1" fmla="*/ 2147483647 h 1736"/>
              <a:gd name="T2" fmla="*/ 2147483647 w 1152"/>
              <a:gd name="T3" fmla="*/ 0 h 1736"/>
              <a:gd name="T4" fmla="*/ 2147483647 w 1152"/>
              <a:gd name="T5" fmla="*/ 2147483647 h 1736"/>
              <a:gd name="T6" fmla="*/ 0 60000 65536"/>
              <a:gd name="T7" fmla="*/ 0 60000 65536"/>
              <a:gd name="T8" fmla="*/ 0 60000 65536"/>
              <a:gd name="T9" fmla="*/ 0 w 1152"/>
              <a:gd name="T10" fmla="*/ 0 h 1736"/>
              <a:gd name="T11" fmla="*/ 1152 w 1152"/>
              <a:gd name="T12" fmla="*/ 1736 h 17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1736">
                <a:moveTo>
                  <a:pt x="0" y="1736"/>
                </a:moveTo>
                <a:lnTo>
                  <a:pt x="598" y="0"/>
                </a:lnTo>
                <a:lnTo>
                  <a:pt x="1152" y="171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5558" name="Text Box 6"/>
          <p:cNvSpPr txBox="1">
            <a:spLocks noChangeArrowheads="1"/>
          </p:cNvSpPr>
          <p:nvPr/>
        </p:nvSpPr>
        <p:spPr bwMode="auto">
          <a:xfrm>
            <a:off x="728663" y="446852"/>
            <a:ext cx="112585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Дұрыс пирамиданың бүйір бетінің ауданы </a:t>
            </a:r>
            <a:r>
              <a:rPr lang="kk-KZ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оның табанының  жарты периметрі мен апофемасының көбейтіндісіне тең.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174" name="Oval 7"/>
          <p:cNvSpPr>
            <a:spLocks noChangeArrowheads="1"/>
          </p:cNvSpPr>
          <p:nvPr/>
        </p:nvSpPr>
        <p:spPr bwMode="auto">
          <a:xfrm>
            <a:off x="5486400" y="4724400"/>
            <a:ext cx="4267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175" name="Group 8"/>
          <p:cNvGrpSpPr>
            <a:grpSpLocks/>
          </p:cNvGrpSpPr>
          <p:nvPr/>
        </p:nvGrpSpPr>
        <p:grpSpPr bwMode="auto">
          <a:xfrm>
            <a:off x="7467601" y="2057401"/>
            <a:ext cx="406696" cy="3861487"/>
            <a:chOff x="2160" y="1008"/>
            <a:chExt cx="216" cy="2126"/>
          </a:xfrm>
        </p:grpSpPr>
        <p:grpSp>
          <p:nvGrpSpPr>
            <p:cNvPr id="7190" name="Group 9"/>
            <p:cNvGrpSpPr>
              <a:grpSpLocks/>
            </p:cNvGrpSpPr>
            <p:nvPr/>
          </p:nvGrpSpPr>
          <p:grpSpPr bwMode="auto">
            <a:xfrm>
              <a:off x="2208" y="1008"/>
              <a:ext cx="96" cy="1920"/>
              <a:chOff x="1200" y="1680"/>
              <a:chExt cx="96" cy="1920"/>
            </a:xfrm>
          </p:grpSpPr>
          <p:sp>
            <p:nvSpPr>
              <p:cNvPr id="7192" name="Freeform 10"/>
              <p:cNvSpPr>
                <a:spLocks/>
              </p:cNvSpPr>
              <p:nvPr/>
            </p:nvSpPr>
            <p:spPr bwMode="auto">
              <a:xfrm>
                <a:off x="1224" y="1729"/>
                <a:ext cx="48" cy="1807"/>
              </a:xfrm>
              <a:custGeom>
                <a:avLst/>
                <a:gdLst>
                  <a:gd name="T0" fmla="*/ 48 w 48"/>
                  <a:gd name="T1" fmla="*/ 0 h 1760"/>
                  <a:gd name="T2" fmla="*/ 0 w 48"/>
                  <a:gd name="T3" fmla="*/ 2008 h 1760"/>
                  <a:gd name="T4" fmla="*/ 0 60000 65536"/>
                  <a:gd name="T5" fmla="*/ 0 60000 65536"/>
                  <a:gd name="T6" fmla="*/ 0 w 48"/>
                  <a:gd name="T7" fmla="*/ 0 h 1760"/>
                  <a:gd name="T8" fmla="*/ 48 w 48"/>
                  <a:gd name="T9" fmla="*/ 1760 h 17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8" h="1760">
                    <a:moveTo>
                      <a:pt x="48" y="0"/>
                    </a:moveTo>
                    <a:lnTo>
                      <a:pt x="0" y="176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Oval 11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194" name="Oval 12"/>
              <p:cNvSpPr>
                <a:spLocks noChangeArrowheads="1"/>
              </p:cNvSpPr>
              <p:nvPr/>
            </p:nvSpPr>
            <p:spPr bwMode="auto">
              <a:xfrm>
                <a:off x="1200" y="3551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191" name="Text Box 13"/>
            <p:cNvSpPr txBox="1">
              <a:spLocks noChangeArrowheads="1"/>
            </p:cNvSpPr>
            <p:nvPr/>
          </p:nvSpPr>
          <p:spPr bwMode="auto">
            <a:xfrm>
              <a:off x="2160" y="2880"/>
              <a:ext cx="216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Н</a:t>
              </a:r>
            </a:p>
          </p:txBody>
        </p:sp>
      </p:grpSp>
      <p:sp>
        <p:nvSpPr>
          <p:cNvPr id="7176" name="Text Box 14"/>
          <p:cNvSpPr txBox="1">
            <a:spLocks noChangeArrowheads="1"/>
          </p:cNvSpPr>
          <p:nvPr/>
        </p:nvSpPr>
        <p:spPr bwMode="auto">
          <a:xfrm>
            <a:off x="5029201" y="51816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</a:t>
            </a:r>
            <a:r>
              <a:rPr lang="ru-RU" altLang="ru-RU" sz="2400" baseline="-25000"/>
              <a:t>1</a:t>
            </a:r>
            <a:endParaRPr lang="ru-RU" altLang="ru-RU" sz="2400"/>
          </a:p>
        </p:txBody>
      </p:sp>
      <p:sp>
        <p:nvSpPr>
          <p:cNvPr id="7177" name="Text Box 15"/>
          <p:cNvSpPr txBox="1">
            <a:spLocks noChangeArrowheads="1"/>
          </p:cNvSpPr>
          <p:nvPr/>
        </p:nvSpPr>
        <p:spPr bwMode="auto">
          <a:xfrm>
            <a:off x="6324601" y="62484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</a:t>
            </a:r>
            <a:r>
              <a:rPr lang="ru-RU" altLang="ru-RU" sz="2400" baseline="-25000"/>
              <a:t>2</a:t>
            </a:r>
            <a:endParaRPr lang="ru-RU" altLang="ru-RU" sz="2400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8610601" y="62484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</a:t>
            </a:r>
            <a:r>
              <a:rPr lang="ru-RU" altLang="ru-RU" sz="2400" baseline="-25000"/>
              <a:t>3</a:t>
            </a:r>
            <a:endParaRPr lang="ru-RU" altLang="ru-RU" sz="2400"/>
          </a:p>
        </p:txBody>
      </p:sp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9753601" y="52578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</a:t>
            </a:r>
            <a:r>
              <a:rPr lang="ru-RU" altLang="ru-RU" sz="2400" baseline="-25000"/>
              <a:t>4</a:t>
            </a:r>
            <a:endParaRPr lang="ru-RU" altLang="ru-RU" sz="2400"/>
          </a:p>
        </p:txBody>
      </p:sp>
      <p:sp>
        <p:nvSpPr>
          <p:cNvPr id="7180" name="Text Box 18"/>
          <p:cNvSpPr txBox="1">
            <a:spLocks noChangeArrowheads="1"/>
          </p:cNvSpPr>
          <p:nvPr/>
        </p:nvSpPr>
        <p:spPr bwMode="auto">
          <a:xfrm>
            <a:off x="8534401" y="4419600"/>
            <a:ext cx="500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</a:t>
            </a:r>
            <a:r>
              <a:rPr lang="ru-RU" altLang="ru-RU" sz="2400" baseline="-25000"/>
              <a:t>5</a:t>
            </a:r>
            <a:endParaRPr lang="ru-RU" altLang="ru-RU" sz="2400"/>
          </a:p>
        </p:txBody>
      </p: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6357938" y="4419600"/>
            <a:ext cx="50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</a:t>
            </a:r>
            <a:r>
              <a:rPr lang="ru-RU" altLang="ru-RU" sz="2400" baseline="-25000"/>
              <a:t>6</a:t>
            </a:r>
            <a:endParaRPr lang="ru-RU" altLang="ru-RU" sz="2400"/>
          </a:p>
        </p:txBody>
      </p:sp>
      <p:grpSp>
        <p:nvGrpSpPr>
          <p:cNvPr id="7182" name="Group 21"/>
          <p:cNvGrpSpPr>
            <a:grpSpLocks/>
          </p:cNvGrpSpPr>
          <p:nvPr/>
        </p:nvGrpSpPr>
        <p:grpSpPr bwMode="auto">
          <a:xfrm>
            <a:off x="6019800" y="2171700"/>
            <a:ext cx="1651000" cy="3829050"/>
            <a:chOff x="2832" y="1368"/>
            <a:chExt cx="1040" cy="2412"/>
          </a:xfrm>
        </p:grpSpPr>
        <p:sp>
          <p:nvSpPr>
            <p:cNvPr id="7188" name="Freeform 22"/>
            <p:cNvSpPr>
              <a:spLocks/>
            </p:cNvSpPr>
            <p:nvPr/>
          </p:nvSpPr>
          <p:spPr bwMode="auto">
            <a:xfrm>
              <a:off x="2832" y="1368"/>
              <a:ext cx="1040" cy="2328"/>
            </a:xfrm>
            <a:custGeom>
              <a:avLst/>
              <a:gdLst>
                <a:gd name="T0" fmla="*/ 1040 w 1040"/>
                <a:gd name="T1" fmla="*/ 0 h 2328"/>
                <a:gd name="T2" fmla="*/ 0 w 1040"/>
                <a:gd name="T3" fmla="*/ 2328 h 2328"/>
                <a:gd name="T4" fmla="*/ 0 60000 65536"/>
                <a:gd name="T5" fmla="*/ 0 60000 65536"/>
                <a:gd name="T6" fmla="*/ 0 w 1040"/>
                <a:gd name="T7" fmla="*/ 0 h 2328"/>
                <a:gd name="T8" fmla="*/ 1040 w 1040"/>
                <a:gd name="T9" fmla="*/ 2328 h 23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40" h="2328">
                  <a:moveTo>
                    <a:pt x="1040" y="0"/>
                  </a:moveTo>
                  <a:lnTo>
                    <a:pt x="0" y="2328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3"/>
            <p:cNvSpPr>
              <a:spLocks/>
            </p:cNvSpPr>
            <p:nvPr/>
          </p:nvSpPr>
          <p:spPr bwMode="auto">
            <a:xfrm>
              <a:off x="2910" y="3534"/>
              <a:ext cx="120" cy="246"/>
            </a:xfrm>
            <a:custGeom>
              <a:avLst/>
              <a:gdLst>
                <a:gd name="T0" fmla="*/ 0 w 120"/>
                <a:gd name="T1" fmla="*/ 0 h 246"/>
                <a:gd name="T2" fmla="*/ 120 w 120"/>
                <a:gd name="T3" fmla="*/ 84 h 246"/>
                <a:gd name="T4" fmla="*/ 54 w 120"/>
                <a:gd name="T5" fmla="*/ 246 h 246"/>
                <a:gd name="T6" fmla="*/ 0 60000 65536"/>
                <a:gd name="T7" fmla="*/ 0 60000 65536"/>
                <a:gd name="T8" fmla="*/ 0 60000 65536"/>
                <a:gd name="T9" fmla="*/ 0 w 120"/>
                <a:gd name="T10" fmla="*/ 0 h 246"/>
                <a:gd name="T11" fmla="*/ 120 w 120"/>
                <a:gd name="T12" fmla="*/ 246 h 2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246">
                  <a:moveTo>
                    <a:pt x="0" y="0"/>
                  </a:moveTo>
                  <a:lnTo>
                    <a:pt x="120" y="84"/>
                  </a:lnTo>
                  <a:lnTo>
                    <a:pt x="54" y="24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718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093532"/>
              </p:ext>
            </p:extLst>
          </p:nvPr>
        </p:nvGraphicFramePr>
        <p:xfrm>
          <a:off x="1666875" y="2057400"/>
          <a:ext cx="2738438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" name="Формула" r:id="rId3" imgW="863225" imgH="393529" progId="Equation.3">
                  <p:embed/>
                </p:oleObj>
              </mc:Choice>
              <mc:Fallback>
                <p:oleObj name="Формула" r:id="rId3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2057400"/>
                        <a:ext cx="2738438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Freeform 2"/>
          <p:cNvSpPr>
            <a:spLocks/>
          </p:cNvSpPr>
          <p:nvPr/>
        </p:nvSpPr>
        <p:spPr bwMode="auto">
          <a:xfrm>
            <a:off x="5486400" y="2095500"/>
            <a:ext cx="4267200" cy="4216400"/>
          </a:xfrm>
          <a:custGeom>
            <a:avLst/>
            <a:gdLst>
              <a:gd name="T0" fmla="*/ 0 w 2688"/>
              <a:gd name="T1" fmla="*/ 2147483647 h 2656"/>
              <a:gd name="T2" fmla="*/ 2147483647 w 2688"/>
              <a:gd name="T3" fmla="*/ 2147483647 h 2656"/>
              <a:gd name="T4" fmla="*/ 2147483647 w 2688"/>
              <a:gd name="T5" fmla="*/ 2147483647 h 2656"/>
              <a:gd name="T6" fmla="*/ 2147483647 w 2688"/>
              <a:gd name="T7" fmla="*/ 2147483647 h 2656"/>
              <a:gd name="T8" fmla="*/ 2147483647 w 2688"/>
              <a:gd name="T9" fmla="*/ 0 h 2656"/>
              <a:gd name="T10" fmla="*/ 0 w 2688"/>
              <a:gd name="T11" fmla="*/ 2147483647 h 26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88"/>
              <a:gd name="T19" fmla="*/ 0 h 2656"/>
              <a:gd name="T20" fmla="*/ 2688 w 2688"/>
              <a:gd name="T21" fmla="*/ 2656 h 26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88" h="2656">
                <a:moveTo>
                  <a:pt x="0" y="2128"/>
                </a:moveTo>
                <a:lnTo>
                  <a:pt x="736" y="2656"/>
                </a:lnTo>
                <a:lnTo>
                  <a:pt x="2016" y="2640"/>
                </a:lnTo>
                <a:lnTo>
                  <a:pt x="2688" y="2192"/>
                </a:lnTo>
                <a:lnTo>
                  <a:pt x="1392" y="0"/>
                </a:lnTo>
                <a:lnTo>
                  <a:pt x="0" y="2128"/>
                </a:lnTo>
                <a:close/>
              </a:path>
            </a:pathLst>
          </a:custGeom>
          <a:solidFill>
            <a:srgbClr val="00CC99">
              <a:alpha val="3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5" name="Text Box 24"/>
          <p:cNvSpPr txBox="1">
            <a:spLocks noChangeArrowheads="1"/>
          </p:cNvSpPr>
          <p:nvPr/>
        </p:nvSpPr>
        <p:spPr bwMode="auto">
          <a:xfrm>
            <a:off x="7543800" y="16764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Р</a:t>
            </a:r>
          </a:p>
        </p:txBody>
      </p:sp>
      <p:sp>
        <p:nvSpPr>
          <p:cNvPr id="7186" name="Oval 25"/>
          <p:cNvSpPr>
            <a:spLocks noChangeArrowheads="1"/>
          </p:cNvSpPr>
          <p:nvPr/>
        </p:nvSpPr>
        <p:spPr bwMode="auto">
          <a:xfrm>
            <a:off x="7620000" y="2057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7187" name="Object 33"/>
          <p:cNvGraphicFramePr>
            <a:graphicFrameLocks noChangeAspect="1"/>
          </p:cNvGraphicFramePr>
          <p:nvPr/>
        </p:nvGraphicFramePr>
        <p:xfrm>
          <a:off x="6477001" y="3703638"/>
          <a:ext cx="4032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" name="Формула" r:id="rId5" imgW="126725" imgH="177415" progId="Equation.3">
                  <p:embed/>
                </p:oleObj>
              </mc:Choice>
              <mc:Fallback>
                <p:oleObj name="Формула" r:id="rId5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1" y="3703638"/>
                        <a:ext cx="4032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64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096" y="3219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70C0"/>
                </a:solidFill>
              </a:rPr>
              <a:t>Есеп 2.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600" dirty="0"/>
              <a:t>Дұрыс </a:t>
            </a:r>
            <a:r>
              <a:rPr lang="ru-RU" sz="3600" dirty="0" err="1"/>
              <a:t>алтыбұрышты</a:t>
            </a:r>
            <a:r>
              <a:rPr lang="ru-RU" sz="3600" dirty="0"/>
              <a:t> </a:t>
            </a:r>
            <a:r>
              <a:rPr lang="ru-RU" sz="3600" dirty="0" err="1"/>
              <a:t>пирамиданың</a:t>
            </a:r>
            <a:r>
              <a:rPr lang="ru-RU" sz="3600" dirty="0"/>
              <a:t> </a:t>
            </a:r>
            <a:r>
              <a:rPr lang="ru-RU" sz="3600" dirty="0" err="1"/>
              <a:t>бүйір</a:t>
            </a:r>
            <a:r>
              <a:rPr lang="ru-RU" sz="3600" dirty="0"/>
              <a:t> </a:t>
            </a:r>
            <a:r>
              <a:rPr lang="ru-RU" sz="3600" dirty="0" err="1"/>
              <a:t>қырлары</a:t>
            </a:r>
            <a:r>
              <a:rPr lang="ru-RU" sz="3600" dirty="0"/>
              <a:t> 12 см, ал </a:t>
            </a:r>
            <a:r>
              <a:rPr lang="ru-RU" sz="3600" dirty="0" err="1"/>
              <a:t>табан</a:t>
            </a:r>
            <a:r>
              <a:rPr lang="ru-RU" sz="3600" dirty="0"/>
              <a:t> қабырғалары 6 </a:t>
            </a:r>
            <a:r>
              <a:rPr lang="ru-RU" sz="3600" dirty="0" smtClean="0"/>
              <a:t>см. Пирамиданың толық </a:t>
            </a:r>
            <a:r>
              <a:rPr lang="ru-RU" sz="3600" dirty="0"/>
              <a:t>бетінің </a:t>
            </a:r>
            <a:r>
              <a:rPr lang="ru-RU" sz="3600" dirty="0" err="1"/>
              <a:t>ауданын</a:t>
            </a:r>
            <a:r>
              <a:rPr lang="ru-RU" sz="3600" dirty="0"/>
              <a:t> </a:t>
            </a:r>
            <a:r>
              <a:rPr lang="ru-RU" sz="3600" dirty="0" err="1" smtClean="0"/>
              <a:t>табыңыз</a:t>
            </a:r>
            <a:r>
              <a:rPr lang="ru-RU" sz="3600" dirty="0"/>
              <a:t>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4" y="2707178"/>
            <a:ext cx="4548352" cy="37193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377151" y="2707178"/>
                <a:ext cx="4328621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144−9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135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151" y="2707178"/>
                <a:ext cx="4328621" cy="42037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377151" y="3495729"/>
                <a:ext cx="259038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б.б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∙36∙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151" y="3495729"/>
                <a:ext cx="2590389" cy="6914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377151" y="4566830"/>
                <a:ext cx="3241785" cy="774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та</m:t>
                          </m:r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б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kk-K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kk-K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=54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151" y="4566830"/>
                <a:ext cx="3241785" cy="7746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77151" y="5838581"/>
                <a:ext cx="2791918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б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=54(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151" y="5838581"/>
                <a:ext cx="2791918" cy="4203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6377151" y="2565903"/>
            <a:ext cx="4485290" cy="681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377151" y="3402157"/>
            <a:ext cx="2791918" cy="933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377151" y="4566830"/>
            <a:ext cx="3241785" cy="903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377151" y="5838581"/>
            <a:ext cx="2924504" cy="587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46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347662"/>
            <a:ext cx="10642958" cy="6953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87" y="1359904"/>
            <a:ext cx="5030965" cy="33835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4313" y="4986338"/>
            <a:ext cx="2202870" cy="6857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724775" y="4914900"/>
            <a:ext cx="2421945" cy="757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2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230" y="35375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>
                <a:solidFill>
                  <a:srgbClr val="0070C0"/>
                </a:solidFill>
              </a:rPr>
              <a:t>Есеп</a:t>
            </a:r>
            <a:r>
              <a:rPr lang="en-US" dirty="0" smtClean="0">
                <a:solidFill>
                  <a:srgbClr val="0070C0"/>
                </a:solidFill>
              </a:rPr>
              <a:t> 3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</a:t>
            </a:r>
            <a:r>
              <a:rPr lang="ru-RU" sz="3600" dirty="0"/>
              <a:t>Пирамиданың </a:t>
            </a:r>
            <a:r>
              <a:rPr lang="ru-RU" sz="3600" dirty="0" err="1"/>
              <a:t>табаны-катеттері</a:t>
            </a:r>
            <a:r>
              <a:rPr lang="ru-RU" sz="3600" dirty="0"/>
              <a:t> </a:t>
            </a:r>
            <a:r>
              <a:rPr lang="ru-RU" sz="3600" dirty="0" smtClean="0"/>
              <a:t>6</a:t>
            </a:r>
            <a:r>
              <a:rPr lang="en-US" sz="3600" dirty="0" smtClean="0"/>
              <a:t> </a:t>
            </a:r>
            <a:r>
              <a:rPr lang="ru-RU" sz="3600" dirty="0" smtClean="0"/>
              <a:t>см </a:t>
            </a:r>
            <a:r>
              <a:rPr lang="ru-RU" sz="3600" dirty="0" err="1"/>
              <a:t>және</a:t>
            </a:r>
            <a:r>
              <a:rPr lang="ru-RU" sz="3600" dirty="0"/>
              <a:t> </a:t>
            </a:r>
            <a:r>
              <a:rPr lang="ru-RU" sz="3600" dirty="0" smtClean="0"/>
              <a:t>8</a:t>
            </a:r>
            <a:r>
              <a:rPr lang="en-US" sz="3600" dirty="0" smtClean="0"/>
              <a:t> </a:t>
            </a:r>
            <a:r>
              <a:rPr lang="ru-RU" sz="3600" dirty="0" smtClean="0"/>
              <a:t>см </a:t>
            </a:r>
            <a:r>
              <a:rPr lang="ru-RU" sz="3600" dirty="0" err="1"/>
              <a:t>болатын</a:t>
            </a:r>
            <a:r>
              <a:rPr lang="ru-RU" sz="3600" dirty="0"/>
              <a:t> </a:t>
            </a:r>
            <a:r>
              <a:rPr lang="ru-RU" sz="3600" dirty="0" err="1"/>
              <a:t>тікбұрышты</a:t>
            </a:r>
            <a:r>
              <a:rPr lang="ru-RU" sz="3600" dirty="0"/>
              <a:t> </a:t>
            </a:r>
            <a:r>
              <a:rPr lang="ru-RU" sz="3600" dirty="0" err="1"/>
              <a:t>үшбұрыш</a:t>
            </a:r>
            <a:r>
              <a:rPr lang="ru-RU" sz="3600" dirty="0"/>
              <a:t>. Пирамиданың </a:t>
            </a:r>
            <a:r>
              <a:rPr lang="ru-RU" sz="3600" dirty="0" err="1"/>
              <a:t>табанындағы</a:t>
            </a:r>
            <a:r>
              <a:rPr lang="ru-RU" sz="3600" dirty="0"/>
              <a:t> </a:t>
            </a:r>
            <a:r>
              <a:rPr lang="ru-RU" sz="3600" dirty="0" err="1"/>
              <a:t>екіжақты</a:t>
            </a:r>
            <a:r>
              <a:rPr lang="ru-RU" sz="3600" dirty="0"/>
              <a:t> </a:t>
            </a:r>
            <a:r>
              <a:rPr lang="ru-RU" sz="3600" dirty="0" err="1"/>
              <a:t>барлық</a:t>
            </a:r>
            <a:r>
              <a:rPr lang="ru-RU" sz="3600" dirty="0"/>
              <a:t> </a:t>
            </a:r>
            <a:r>
              <a:rPr lang="ru-RU" sz="3600" dirty="0" err="1"/>
              <a:t>бұрыштар</a:t>
            </a:r>
            <a:r>
              <a:rPr lang="ru-RU" sz="3600" dirty="0"/>
              <a:t> 60° </a:t>
            </a:r>
            <a:r>
              <a:rPr lang="ru-RU" sz="3600" dirty="0" err="1"/>
              <a:t>тең</a:t>
            </a:r>
            <a:r>
              <a:rPr lang="ru-RU" sz="3600" dirty="0"/>
              <a:t>. Пирамиданың </a:t>
            </a:r>
            <a:r>
              <a:rPr lang="ru-RU" sz="3600" dirty="0" err="1"/>
              <a:t>бүйір</a:t>
            </a:r>
            <a:r>
              <a:rPr lang="ru-RU" sz="3600" dirty="0"/>
              <a:t> бетінің </a:t>
            </a:r>
            <a:r>
              <a:rPr lang="ru-RU" sz="3600" dirty="0" err="1"/>
              <a:t>ауданын</a:t>
            </a:r>
            <a:r>
              <a:rPr lang="ru-RU" sz="3600" dirty="0"/>
              <a:t> </a:t>
            </a:r>
            <a:r>
              <a:rPr lang="ru-RU" sz="3600" dirty="0" err="1"/>
              <a:t>табыңыз</a:t>
            </a:r>
            <a:r>
              <a:rPr lang="ru-RU" sz="36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080938" y="6385034"/>
            <a:ext cx="1371600" cy="3626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82" y="2730718"/>
            <a:ext cx="6272049" cy="801428"/>
          </a:xfrm>
          <a:prstGeom prst="rect">
            <a:avLst/>
          </a:prstGeom>
        </p:spPr>
      </p:pic>
      <p:pic>
        <p:nvPicPr>
          <p:cNvPr id="4100" name="Picture 4" descr="https://erricon.ru/img/11/1/9-1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33" y="3877506"/>
            <a:ext cx="6120227" cy="94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5882" y="5376488"/>
                <a:ext cx="4926862" cy="1008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kk-KZ" sz="3200" i="1">
                              <a:latin typeface="Cambria Math" panose="02040503050406030204" pitchFamily="18" charset="0"/>
                            </a:rPr>
                            <m:t>б.б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kk-KZ" sz="3200" i="1">
                                  <a:latin typeface="Cambria Math" panose="02040503050406030204" pitchFamily="18" charset="0"/>
                                </a:rPr>
                                <m:t>таб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den>
                      </m:f>
                      <m:r>
                        <a:rPr lang="ru-RU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𝑜𝑠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82" y="5376488"/>
                <a:ext cx="4926862" cy="10085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4659" y="2467023"/>
            <a:ext cx="3939409" cy="4280618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87433" y="2730718"/>
            <a:ext cx="6686333" cy="801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75882" y="3752193"/>
            <a:ext cx="5931778" cy="10690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75882" y="5265683"/>
            <a:ext cx="5189346" cy="1300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79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68180" y="2074003"/>
                <a:ext cx="10515600" cy="1325563"/>
              </a:xfrm>
            </p:spPr>
            <p:txBody>
              <a:bodyPr>
                <a:normAutofit fontScale="90000"/>
              </a:bodyPr>
              <a:lstStyle/>
              <a:p>
                <a:r>
                  <a:rPr lang="ru-RU" dirty="0" smtClean="0"/>
                  <a:t/>
                </a:r>
                <a:br>
                  <a:rPr lang="ru-RU" dirty="0" smtClean="0"/>
                </a:br>
                <a:r>
                  <a:rPr lang="ru-RU" dirty="0" smtClean="0"/>
                  <a:t/>
                </a:r>
                <a:br>
                  <a:rPr lang="ru-RU" dirty="0" smtClean="0"/>
                </a:br>
                <a:r>
                  <a:rPr lang="ru-RU" dirty="0" smtClean="0"/>
                  <a:t/>
                </a:r>
                <a:br>
                  <a:rPr lang="ru-RU" dirty="0" smtClean="0"/>
                </a:br>
                <a:r>
                  <a:rPr lang="ru-RU" dirty="0" err="1"/>
                  <a:t>Б</a:t>
                </a:r>
                <a:r>
                  <a:rPr lang="ru-RU" dirty="0" err="1" smtClean="0"/>
                  <a:t>иіктігі</a:t>
                </a:r>
                <a:r>
                  <a:rPr lang="ru-RU" dirty="0" smtClean="0"/>
                  <a:t> </a:t>
                </a:r>
                <a:r>
                  <a:rPr lang="ru-RU" dirty="0" err="1"/>
                  <a:t>іштей</a:t>
                </a:r>
                <a:r>
                  <a:rPr lang="ru-RU" dirty="0"/>
                  <a:t> </a:t>
                </a:r>
                <a:r>
                  <a:rPr lang="ru-RU" dirty="0" err="1"/>
                  <a:t>сызылған</a:t>
                </a:r>
                <a:r>
                  <a:rPr lang="ru-RU" dirty="0"/>
                  <a:t> </a:t>
                </a:r>
                <a:r>
                  <a:rPr lang="ru-RU" dirty="0" err="1"/>
                  <a:t>шеңбердің</a:t>
                </a:r>
                <a:r>
                  <a:rPr lang="ru-RU" dirty="0"/>
                  <a:t> </a:t>
                </a:r>
                <a:r>
                  <a:rPr lang="ru-RU" dirty="0" err="1"/>
                  <a:t>центріне</a:t>
                </a:r>
                <a:r>
                  <a:rPr lang="ru-RU" dirty="0"/>
                  <a:t> </a:t>
                </a:r>
                <a:r>
                  <a:rPr lang="ru-RU" dirty="0" err="1"/>
                  <a:t>проекцияланатын</a:t>
                </a:r>
                <a:r>
                  <a:rPr lang="ru-RU" dirty="0"/>
                  <a:t> </a:t>
                </a:r>
                <a:r>
                  <a:rPr lang="kk-KZ" dirty="0" smtClean="0"/>
                  <a:t>п</a:t>
                </a:r>
                <a:r>
                  <a:rPr lang="ru-RU" dirty="0" err="1" smtClean="0"/>
                  <a:t>ирамиданың</a:t>
                </a:r>
                <a:r>
                  <a:rPr lang="ru-RU" dirty="0" smtClean="0"/>
                  <a:t> </a:t>
                </a:r>
                <a:r>
                  <a:rPr lang="ru-RU" dirty="0" err="1"/>
                  <a:t>бүйір</a:t>
                </a:r>
                <a:r>
                  <a:rPr lang="ru-RU" dirty="0"/>
                  <a:t> бетінің </a:t>
                </a:r>
                <a:r>
                  <a:rPr lang="ru-RU" dirty="0" err="1"/>
                  <a:t>ауданының</a:t>
                </a:r>
                <a:r>
                  <a:rPr lang="ru-RU" dirty="0"/>
                  <a:t> </a:t>
                </a:r>
                <a:r>
                  <a:rPr lang="ru-RU" dirty="0" err="1" smtClean="0"/>
                  <a:t>формуласы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б.б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таб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den>
                    </m:f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ru-RU" dirty="0" err="1" smtClean="0"/>
                  <a:t>мұндағы</a:t>
                </a:r>
                <a:r>
                  <a:rPr lang="ru-RU" dirty="0" smtClean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l-GR" dirty="0"/>
                  <a:t>- </a:t>
                </a:r>
                <a:r>
                  <a:rPr lang="ru-RU" dirty="0" err="1"/>
                  <a:t>пирамиданың</a:t>
                </a:r>
                <a:r>
                  <a:rPr lang="ru-RU" dirty="0"/>
                  <a:t> </a:t>
                </a:r>
                <a:r>
                  <a:rPr lang="ru-RU" dirty="0" err="1"/>
                  <a:t>табанындағы</a:t>
                </a:r>
                <a:r>
                  <a:rPr lang="ru-RU" dirty="0"/>
                  <a:t> </a:t>
                </a:r>
                <a:r>
                  <a:rPr lang="ru-RU" dirty="0" err="1"/>
                  <a:t>екіжақты</a:t>
                </a:r>
                <a:r>
                  <a:rPr lang="ru-RU" dirty="0"/>
                  <a:t> </a:t>
                </a:r>
                <a:r>
                  <a:rPr lang="ru-RU" dirty="0" err="1"/>
                  <a:t>бұрыш</a:t>
                </a:r>
                <a:r>
                  <a:rPr lang="ru-RU" dirty="0"/>
                  <a:t>.</a:t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3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68180" y="2074003"/>
                <a:ext cx="10515600" cy="1325563"/>
              </a:xfrm>
              <a:blipFill rotWithShape="0">
                <a:blip r:embed="rId2"/>
                <a:stretch>
                  <a:fillRect l="-2029" t="-101376" b="-1908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636301" y="296805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26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2"/>
          <p:cNvGrpSpPr>
            <a:grpSpLocks/>
          </p:cNvGrpSpPr>
          <p:nvPr/>
        </p:nvGrpSpPr>
        <p:grpSpPr bwMode="auto">
          <a:xfrm>
            <a:off x="2907506" y="2537223"/>
            <a:ext cx="2800350" cy="2619375"/>
            <a:chOff x="2784" y="1256"/>
            <a:chExt cx="2880" cy="2488"/>
          </a:xfrm>
        </p:grpSpPr>
        <p:sp>
          <p:nvSpPr>
            <p:cNvPr id="11292" name="Freeform 13"/>
            <p:cNvSpPr>
              <a:spLocks/>
            </p:cNvSpPr>
            <p:nvPr/>
          </p:nvSpPr>
          <p:spPr bwMode="auto">
            <a:xfrm>
              <a:off x="2784" y="2920"/>
              <a:ext cx="2880" cy="776"/>
            </a:xfrm>
            <a:custGeom>
              <a:avLst/>
              <a:gdLst>
                <a:gd name="T0" fmla="*/ 2880 w 2880"/>
                <a:gd name="T1" fmla="*/ 8 h 776"/>
                <a:gd name="T2" fmla="*/ 928 w 2880"/>
                <a:gd name="T3" fmla="*/ 0 h 776"/>
                <a:gd name="T4" fmla="*/ 0 w 2880"/>
                <a:gd name="T5" fmla="*/ 776 h 776"/>
                <a:gd name="T6" fmla="*/ 0 60000 65536"/>
                <a:gd name="T7" fmla="*/ 0 60000 65536"/>
                <a:gd name="T8" fmla="*/ 0 60000 65536"/>
                <a:gd name="T9" fmla="*/ 0 w 2880"/>
                <a:gd name="T10" fmla="*/ 0 h 776"/>
                <a:gd name="T11" fmla="*/ 2880 w 2880"/>
                <a:gd name="T12" fmla="*/ 776 h 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0" h="776">
                  <a:moveTo>
                    <a:pt x="2880" y="8"/>
                  </a:moveTo>
                  <a:lnTo>
                    <a:pt x="928" y="0"/>
                  </a:lnTo>
                  <a:lnTo>
                    <a:pt x="0" y="77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Freeform 14"/>
            <p:cNvSpPr>
              <a:spLocks/>
            </p:cNvSpPr>
            <p:nvPr/>
          </p:nvSpPr>
          <p:spPr bwMode="auto">
            <a:xfrm>
              <a:off x="3696" y="1270"/>
              <a:ext cx="512" cy="1658"/>
            </a:xfrm>
            <a:custGeom>
              <a:avLst/>
              <a:gdLst>
                <a:gd name="T0" fmla="*/ 0 w 512"/>
                <a:gd name="T1" fmla="*/ 1658 h 1658"/>
                <a:gd name="T2" fmla="*/ 512 w 512"/>
                <a:gd name="T3" fmla="*/ 0 h 1658"/>
                <a:gd name="T4" fmla="*/ 0 60000 65536"/>
                <a:gd name="T5" fmla="*/ 0 60000 65536"/>
                <a:gd name="T6" fmla="*/ 0 w 512"/>
                <a:gd name="T7" fmla="*/ 0 h 1658"/>
                <a:gd name="T8" fmla="*/ 512 w 512"/>
                <a:gd name="T9" fmla="*/ 1658 h 16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2" h="1658">
                  <a:moveTo>
                    <a:pt x="0" y="1658"/>
                  </a:moveTo>
                  <a:lnTo>
                    <a:pt x="5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Freeform 15"/>
            <p:cNvSpPr>
              <a:spLocks/>
            </p:cNvSpPr>
            <p:nvPr/>
          </p:nvSpPr>
          <p:spPr bwMode="auto">
            <a:xfrm>
              <a:off x="2784" y="1256"/>
              <a:ext cx="2880" cy="2488"/>
            </a:xfrm>
            <a:custGeom>
              <a:avLst/>
              <a:gdLst>
                <a:gd name="T0" fmla="*/ 1424 w 2880"/>
                <a:gd name="T1" fmla="*/ 2 h 2488"/>
                <a:gd name="T2" fmla="*/ 0 w 2880"/>
                <a:gd name="T3" fmla="*/ 2440 h 2488"/>
                <a:gd name="T4" fmla="*/ 2112 w 2880"/>
                <a:gd name="T5" fmla="*/ 2488 h 2488"/>
                <a:gd name="T6" fmla="*/ 2112 w 2880"/>
                <a:gd name="T7" fmla="*/ 2480 h 2488"/>
                <a:gd name="T8" fmla="*/ 2112 w 2880"/>
                <a:gd name="T9" fmla="*/ 2464 h 2488"/>
                <a:gd name="T10" fmla="*/ 1424 w 2880"/>
                <a:gd name="T11" fmla="*/ 0 h 2488"/>
                <a:gd name="T12" fmla="*/ 2880 w 2880"/>
                <a:gd name="T13" fmla="*/ 1672 h 2488"/>
                <a:gd name="T14" fmla="*/ 2112 w 2880"/>
                <a:gd name="T15" fmla="*/ 2480 h 2488"/>
                <a:gd name="T16" fmla="*/ 2112 w 2880"/>
                <a:gd name="T17" fmla="*/ 2464 h 2488"/>
                <a:gd name="T18" fmla="*/ 2112 w 2880"/>
                <a:gd name="T19" fmla="*/ 2488 h 24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0"/>
                <a:gd name="T31" fmla="*/ 0 h 2488"/>
                <a:gd name="T32" fmla="*/ 2880 w 2880"/>
                <a:gd name="T33" fmla="*/ 2488 h 24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0" h="2488">
                  <a:moveTo>
                    <a:pt x="1424" y="2"/>
                  </a:moveTo>
                  <a:lnTo>
                    <a:pt x="0" y="2440"/>
                  </a:lnTo>
                  <a:lnTo>
                    <a:pt x="2112" y="2488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1424" y="0"/>
                  </a:lnTo>
                  <a:lnTo>
                    <a:pt x="2880" y="1672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2112" y="2488"/>
                  </a:lnTo>
                </a:path>
              </a:pathLst>
            </a:custGeom>
            <a:solidFill>
              <a:srgbClr val="33CCFF">
                <a:alpha val="3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6611" name="Freeform 35"/>
          <p:cNvSpPr>
            <a:spLocks/>
          </p:cNvSpPr>
          <p:nvPr/>
        </p:nvSpPr>
        <p:spPr bwMode="auto">
          <a:xfrm>
            <a:off x="2895601" y="2533650"/>
            <a:ext cx="1432322" cy="2552700"/>
          </a:xfrm>
          <a:custGeom>
            <a:avLst/>
            <a:gdLst>
              <a:gd name="T0" fmla="*/ 0 w 1203"/>
              <a:gd name="T1" fmla="*/ 2147483647 h 2144"/>
              <a:gd name="T2" fmla="*/ 2147483647 w 1203"/>
              <a:gd name="T3" fmla="*/ 2147483647 h 2144"/>
              <a:gd name="T4" fmla="*/ 2147483647 w 1203"/>
              <a:gd name="T5" fmla="*/ 0 h 2144"/>
              <a:gd name="T6" fmla="*/ 0 w 1203"/>
              <a:gd name="T7" fmla="*/ 2147483647 h 2144"/>
              <a:gd name="T8" fmla="*/ 0 60000 65536"/>
              <a:gd name="T9" fmla="*/ 0 60000 65536"/>
              <a:gd name="T10" fmla="*/ 0 60000 65536"/>
              <a:gd name="T11" fmla="*/ 0 60000 65536"/>
              <a:gd name="T12" fmla="*/ 0 w 1203"/>
              <a:gd name="T13" fmla="*/ 0 h 2144"/>
              <a:gd name="T14" fmla="*/ 1203 w 1203"/>
              <a:gd name="T15" fmla="*/ 2144 h 2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3" h="2144">
                <a:moveTo>
                  <a:pt x="0" y="2144"/>
                </a:moveTo>
                <a:lnTo>
                  <a:pt x="1203" y="1814"/>
                </a:lnTo>
                <a:lnTo>
                  <a:pt x="1184" y="0"/>
                </a:lnTo>
                <a:lnTo>
                  <a:pt x="0" y="2144"/>
                </a:lnTo>
                <a:close/>
              </a:path>
            </a:pathLst>
          </a:custGeom>
          <a:solidFill>
            <a:srgbClr val="0000FF">
              <a:alpha val="3803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8" name="Text Box 6"/>
              <p:cNvSpPr txBox="1">
                <a:spLocks noChangeArrowheads="1"/>
              </p:cNvSpPr>
              <p:nvPr/>
            </p:nvSpPr>
            <p:spPr bwMode="auto">
              <a:xfrm>
                <a:off x="5707857" y="4125516"/>
                <a:ext cx="558102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100" b="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altLang="ru-RU" sz="2100" b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26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07857" y="4125516"/>
                <a:ext cx="558102" cy="415498"/>
              </a:xfrm>
              <a:prstGeom prst="rect">
                <a:avLst/>
              </a:prstGeom>
              <a:blipFill rotWithShape="0">
                <a:blip r:embed="rId2"/>
                <a:stretch>
                  <a:fillRect b="-14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69" name="Text Box 7"/>
              <p:cNvSpPr txBox="1">
                <a:spLocks noChangeArrowheads="1"/>
              </p:cNvSpPr>
              <p:nvPr/>
            </p:nvSpPr>
            <p:spPr bwMode="auto">
              <a:xfrm>
                <a:off x="2678907" y="5039916"/>
                <a:ext cx="558102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100" b="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altLang="ru-RU" sz="2100" b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26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78907" y="5039916"/>
                <a:ext cx="558102" cy="415498"/>
              </a:xfrm>
              <a:prstGeom prst="rect">
                <a:avLst/>
              </a:prstGeom>
              <a:blipFill rotWithShape="0">
                <a:blip r:embed="rId3"/>
                <a:stretch>
                  <a:fillRect b="-14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70" name="Text Box 8"/>
              <p:cNvSpPr txBox="1">
                <a:spLocks noChangeArrowheads="1"/>
              </p:cNvSpPr>
              <p:nvPr/>
            </p:nvSpPr>
            <p:spPr bwMode="auto">
              <a:xfrm>
                <a:off x="4793456" y="5097066"/>
                <a:ext cx="558102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100" b="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altLang="ru-RU" sz="2100" b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27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3456" y="5097066"/>
                <a:ext cx="558102" cy="415498"/>
              </a:xfrm>
              <a:prstGeom prst="rect">
                <a:avLst/>
              </a:prstGeom>
              <a:blipFill rotWithShape="0">
                <a:blip r:embed="rId4"/>
                <a:stretch>
                  <a:fillRect b="-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4107657" y="2068116"/>
            <a:ext cx="37863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100" b="1" dirty="0"/>
              <a:t>P</a:t>
            </a:r>
            <a:endParaRPr lang="ru-RU" altLang="ru-RU" sz="2100" b="1" dirty="0"/>
          </a:p>
        </p:txBody>
      </p:sp>
      <p:sp>
        <p:nvSpPr>
          <p:cNvPr id="536592" name="Text Box 16"/>
          <p:cNvSpPr txBox="1">
            <a:spLocks noChangeArrowheads="1"/>
          </p:cNvSpPr>
          <p:nvPr/>
        </p:nvSpPr>
        <p:spPr bwMode="auto">
          <a:xfrm>
            <a:off x="140909" y="165081"/>
            <a:ext cx="117265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k-KZ" sz="2800" dirty="0">
                <a:solidFill>
                  <a:srgbClr val="0070C0"/>
                </a:solidFill>
                <a:latin typeface="Calibri Light" panose="020F0302020204030204"/>
              </a:rPr>
              <a:t>Есеп 4</a:t>
            </a:r>
          </a:p>
          <a:p>
            <a:pPr lvl="0">
              <a:defRPr/>
            </a:pPr>
            <a:r>
              <a:rPr lang="kk-KZ" sz="2800" dirty="0">
                <a:solidFill>
                  <a:prstClr val="black"/>
                </a:solidFill>
                <a:latin typeface="Calibri Light" panose="020F0302020204030204"/>
              </a:rPr>
              <a:t>П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ирамиданың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табаны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қабырғасы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5см-ге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тең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ромб, ал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оның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бір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диагоналі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</a:p>
          <a:p>
            <a:pPr lvl="0">
              <a:defRPr/>
            </a:pP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8 см. Биіктігі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табанының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диагоналдарының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қилысу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нүктесі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арқылы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өтеді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және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7 см.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kk-KZ" sz="2800" dirty="0">
                <a:solidFill>
                  <a:prstClr val="black"/>
                </a:solidFill>
                <a:latin typeface="Calibri Light" panose="020F0302020204030204"/>
              </a:rPr>
              <a:t>П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ирамиданың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бүйір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қырын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Calibri Light" panose="020F0302020204030204"/>
              </a:rPr>
              <a:t>табыңыз</a:t>
            </a:r>
            <a:r>
              <a:rPr lang="ru-RU" sz="2800" dirty="0">
                <a:solidFill>
                  <a:prstClr val="black"/>
                </a:solidFill>
                <a:latin typeface="Calibri Light" panose="020F0302020204030204"/>
              </a:rPr>
              <a:t>.</a:t>
            </a:r>
          </a:p>
        </p:txBody>
      </p:sp>
      <p:sp>
        <p:nvSpPr>
          <p:cNvPr id="11273" name="Freeform 25"/>
          <p:cNvSpPr>
            <a:spLocks/>
          </p:cNvSpPr>
          <p:nvPr/>
        </p:nvSpPr>
        <p:spPr bwMode="auto">
          <a:xfrm>
            <a:off x="4299348" y="2547938"/>
            <a:ext cx="17859" cy="2110979"/>
          </a:xfrm>
          <a:custGeom>
            <a:avLst/>
            <a:gdLst>
              <a:gd name="T0" fmla="*/ 0 w 15"/>
              <a:gd name="T1" fmla="*/ 0 h 1773"/>
              <a:gd name="T2" fmla="*/ 2147483647 w 15"/>
              <a:gd name="T3" fmla="*/ 2147483647 h 1773"/>
              <a:gd name="T4" fmla="*/ 0 60000 65536"/>
              <a:gd name="T5" fmla="*/ 0 60000 65536"/>
              <a:gd name="T6" fmla="*/ 0 w 15"/>
              <a:gd name="T7" fmla="*/ 0 h 1773"/>
              <a:gd name="T8" fmla="*/ 15 w 15"/>
              <a:gd name="T9" fmla="*/ 1773 h 17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773">
                <a:moveTo>
                  <a:pt x="0" y="0"/>
                </a:moveTo>
                <a:lnTo>
                  <a:pt x="15" y="1773"/>
                </a:lnTo>
              </a:path>
            </a:pathLst>
          </a:custGeom>
          <a:noFill/>
          <a:ln w="19050">
            <a:solidFill>
              <a:srgbClr val="6600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Oval 26"/>
          <p:cNvSpPr>
            <a:spLocks noChangeArrowheads="1"/>
          </p:cNvSpPr>
          <p:nvPr/>
        </p:nvSpPr>
        <p:spPr bwMode="auto">
          <a:xfrm>
            <a:off x="4268391" y="2493171"/>
            <a:ext cx="60722" cy="5476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5" name="Text Box 28"/>
          <p:cNvSpPr txBox="1">
            <a:spLocks noChangeArrowheads="1"/>
          </p:cNvSpPr>
          <p:nvPr/>
        </p:nvSpPr>
        <p:spPr bwMode="auto">
          <a:xfrm>
            <a:off x="4146948" y="4639866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/>
              <a:t>O</a:t>
            </a:r>
            <a:endParaRPr lang="ru-RU" alt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76" name="Text Box 29"/>
              <p:cNvSpPr txBox="1">
                <a:spLocks noChangeArrowheads="1"/>
              </p:cNvSpPr>
              <p:nvPr/>
            </p:nvSpPr>
            <p:spPr bwMode="auto">
              <a:xfrm>
                <a:off x="3536157" y="4023122"/>
                <a:ext cx="558102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100" b="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ru-RU" sz="2100" b="1" i="1" dirty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altLang="ru-RU" sz="2100" b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276" name="Text 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6157" y="4023122"/>
                <a:ext cx="558102" cy="415498"/>
              </a:xfrm>
              <a:prstGeom prst="rect">
                <a:avLst/>
              </a:prstGeom>
              <a:blipFill rotWithShape="0">
                <a:blip r:embed="rId5"/>
                <a:stretch>
                  <a:fillRect b="-14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77" name="Freeform 30"/>
          <p:cNvSpPr>
            <a:spLocks/>
          </p:cNvSpPr>
          <p:nvPr/>
        </p:nvSpPr>
        <p:spPr bwMode="auto">
          <a:xfrm>
            <a:off x="2907506" y="4316016"/>
            <a:ext cx="2762250" cy="781050"/>
          </a:xfrm>
          <a:custGeom>
            <a:avLst/>
            <a:gdLst>
              <a:gd name="T0" fmla="*/ 0 w 2320"/>
              <a:gd name="T1" fmla="*/ 2147483647 h 656"/>
              <a:gd name="T2" fmla="*/ 2147483647 w 2320"/>
              <a:gd name="T3" fmla="*/ 0 h 656"/>
              <a:gd name="T4" fmla="*/ 0 60000 65536"/>
              <a:gd name="T5" fmla="*/ 0 60000 65536"/>
              <a:gd name="T6" fmla="*/ 0 w 2320"/>
              <a:gd name="T7" fmla="*/ 0 h 656"/>
              <a:gd name="T8" fmla="*/ 2320 w 2320"/>
              <a:gd name="T9" fmla="*/ 656 h 6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20" h="656">
                <a:moveTo>
                  <a:pt x="0" y="656"/>
                </a:moveTo>
                <a:lnTo>
                  <a:pt x="232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8" name="Freeform 31"/>
          <p:cNvSpPr>
            <a:spLocks/>
          </p:cNvSpPr>
          <p:nvPr/>
        </p:nvSpPr>
        <p:spPr bwMode="auto">
          <a:xfrm>
            <a:off x="3821906" y="4296966"/>
            <a:ext cx="1143000" cy="857250"/>
          </a:xfrm>
          <a:custGeom>
            <a:avLst/>
            <a:gdLst>
              <a:gd name="T0" fmla="*/ 0 w 960"/>
              <a:gd name="T1" fmla="*/ 0 h 720"/>
              <a:gd name="T2" fmla="*/ 2147483647 w 960"/>
              <a:gd name="T3" fmla="*/ 2147483647 h 720"/>
              <a:gd name="T4" fmla="*/ 0 60000 65536"/>
              <a:gd name="T5" fmla="*/ 0 60000 65536"/>
              <a:gd name="T6" fmla="*/ 0 w 960"/>
              <a:gd name="T7" fmla="*/ 0 h 720"/>
              <a:gd name="T8" fmla="*/ 960 w 960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0" h="720">
                <a:moveTo>
                  <a:pt x="0" y="0"/>
                </a:moveTo>
                <a:lnTo>
                  <a:pt x="960" y="72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9" name="Oval 27"/>
          <p:cNvSpPr>
            <a:spLocks noChangeArrowheads="1"/>
          </p:cNvSpPr>
          <p:nvPr/>
        </p:nvSpPr>
        <p:spPr bwMode="auto">
          <a:xfrm>
            <a:off x="4279108" y="4642249"/>
            <a:ext cx="60722" cy="5476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80" name="Rectangle 32"/>
          <p:cNvSpPr>
            <a:spLocks noChangeArrowheads="1"/>
          </p:cNvSpPr>
          <p:nvPr/>
        </p:nvSpPr>
        <p:spPr bwMode="auto">
          <a:xfrm>
            <a:off x="5353050" y="4686300"/>
            <a:ext cx="6511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5 см</a:t>
            </a:r>
          </a:p>
        </p:txBody>
      </p:sp>
      <p:sp>
        <p:nvSpPr>
          <p:cNvPr id="11281" name="Rectangle 33"/>
          <p:cNvSpPr>
            <a:spLocks noChangeArrowheads="1"/>
          </p:cNvSpPr>
          <p:nvPr/>
        </p:nvSpPr>
        <p:spPr bwMode="auto">
          <a:xfrm>
            <a:off x="3638550" y="5086350"/>
            <a:ext cx="6511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5 см</a:t>
            </a:r>
          </a:p>
        </p:txBody>
      </p:sp>
      <p:sp>
        <p:nvSpPr>
          <p:cNvPr id="11282" name="Rectangle 36"/>
          <p:cNvSpPr>
            <a:spLocks noChangeArrowheads="1"/>
          </p:cNvSpPr>
          <p:nvPr/>
        </p:nvSpPr>
        <p:spPr bwMode="auto">
          <a:xfrm>
            <a:off x="4267201" y="35433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7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952750" y="4057650"/>
            <a:ext cx="2743200" cy="1028700"/>
            <a:chOff x="240" y="2688"/>
            <a:chExt cx="2304" cy="864"/>
          </a:xfrm>
        </p:grpSpPr>
        <p:sp>
          <p:nvSpPr>
            <p:cNvPr id="11290" name="Rectangle 34"/>
            <p:cNvSpPr>
              <a:spLocks noChangeArrowheads="1"/>
            </p:cNvSpPr>
            <p:nvPr/>
          </p:nvSpPr>
          <p:spPr bwMode="auto">
            <a:xfrm>
              <a:off x="1872" y="2688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8</a:t>
              </a:r>
            </a:p>
          </p:txBody>
        </p:sp>
        <p:sp>
          <p:nvSpPr>
            <p:cNvPr id="11291" name="Freeform 37"/>
            <p:cNvSpPr>
              <a:spLocks/>
            </p:cNvSpPr>
            <p:nvPr/>
          </p:nvSpPr>
          <p:spPr bwMode="auto">
            <a:xfrm>
              <a:off x="240" y="2880"/>
              <a:ext cx="2304" cy="672"/>
            </a:xfrm>
            <a:custGeom>
              <a:avLst/>
              <a:gdLst>
                <a:gd name="T0" fmla="*/ 2304 w 2304"/>
                <a:gd name="T1" fmla="*/ 0 h 672"/>
                <a:gd name="T2" fmla="*/ 1304 w 2304"/>
                <a:gd name="T3" fmla="*/ 112 h 672"/>
                <a:gd name="T4" fmla="*/ 680 w 2304"/>
                <a:gd name="T5" fmla="*/ 320 h 672"/>
                <a:gd name="T6" fmla="*/ 0 w 2304"/>
                <a:gd name="T7" fmla="*/ 672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04"/>
                <a:gd name="T13" fmla="*/ 0 h 672"/>
                <a:gd name="T14" fmla="*/ 2304 w 2304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04" h="672">
                  <a:moveTo>
                    <a:pt x="2304" y="0"/>
                  </a:moveTo>
                  <a:cubicBezTo>
                    <a:pt x="2137" y="19"/>
                    <a:pt x="1575" y="59"/>
                    <a:pt x="1304" y="112"/>
                  </a:cubicBezTo>
                  <a:cubicBezTo>
                    <a:pt x="1033" y="165"/>
                    <a:pt x="897" y="227"/>
                    <a:pt x="680" y="320"/>
                  </a:cubicBezTo>
                  <a:cubicBezTo>
                    <a:pt x="463" y="413"/>
                    <a:pt x="142" y="599"/>
                    <a:pt x="0" y="67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6615" name="Freeform 39"/>
          <p:cNvSpPr>
            <a:spLocks/>
          </p:cNvSpPr>
          <p:nvPr/>
        </p:nvSpPr>
        <p:spPr bwMode="auto">
          <a:xfrm>
            <a:off x="4295776" y="2533651"/>
            <a:ext cx="667941" cy="2616994"/>
          </a:xfrm>
          <a:custGeom>
            <a:avLst/>
            <a:gdLst>
              <a:gd name="T0" fmla="*/ 2147483647 w 561"/>
              <a:gd name="T1" fmla="*/ 2147483647 h 2198"/>
              <a:gd name="T2" fmla="*/ 2147483647 w 561"/>
              <a:gd name="T3" fmla="*/ 2147483647 h 2198"/>
              <a:gd name="T4" fmla="*/ 0 w 561"/>
              <a:gd name="T5" fmla="*/ 0 h 2198"/>
              <a:gd name="T6" fmla="*/ 2147483647 w 561"/>
              <a:gd name="T7" fmla="*/ 2147483647 h 2198"/>
              <a:gd name="T8" fmla="*/ 0 60000 65536"/>
              <a:gd name="T9" fmla="*/ 0 60000 65536"/>
              <a:gd name="T10" fmla="*/ 0 60000 65536"/>
              <a:gd name="T11" fmla="*/ 0 60000 65536"/>
              <a:gd name="T12" fmla="*/ 0 w 561"/>
              <a:gd name="T13" fmla="*/ 0 h 2198"/>
              <a:gd name="T14" fmla="*/ 561 w 561"/>
              <a:gd name="T15" fmla="*/ 2198 h 2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1" h="2198">
                <a:moveTo>
                  <a:pt x="561" y="2198"/>
                </a:moveTo>
                <a:lnTo>
                  <a:pt x="21" y="1802"/>
                </a:lnTo>
                <a:lnTo>
                  <a:pt x="0" y="0"/>
                </a:lnTo>
                <a:lnTo>
                  <a:pt x="561" y="2198"/>
                </a:lnTo>
                <a:close/>
              </a:path>
            </a:pathLst>
          </a:custGeom>
          <a:solidFill>
            <a:srgbClr val="FF0000">
              <a:alpha val="3803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6621" name="Rectangle 45"/>
          <p:cNvSpPr>
            <a:spLocks noChangeArrowheads="1"/>
          </p:cNvSpPr>
          <p:nvPr/>
        </p:nvSpPr>
        <p:spPr bwMode="auto">
          <a:xfrm>
            <a:off x="3638551" y="45720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4</a:t>
            </a:r>
          </a:p>
        </p:txBody>
      </p:sp>
      <p:sp>
        <p:nvSpPr>
          <p:cNvPr id="536622" name="Rectangle 46"/>
          <p:cNvSpPr>
            <a:spLocks noChangeArrowheads="1"/>
          </p:cNvSpPr>
          <p:nvPr/>
        </p:nvSpPr>
        <p:spPr bwMode="auto">
          <a:xfrm>
            <a:off x="4381501" y="48006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3</a:t>
            </a:r>
          </a:p>
        </p:txBody>
      </p:sp>
      <p:sp>
        <p:nvSpPr>
          <p:cNvPr id="536623" name="Freeform 47"/>
          <p:cNvSpPr>
            <a:spLocks/>
          </p:cNvSpPr>
          <p:nvPr/>
        </p:nvSpPr>
        <p:spPr bwMode="auto">
          <a:xfrm>
            <a:off x="4152900" y="4514850"/>
            <a:ext cx="171450" cy="228600"/>
          </a:xfrm>
          <a:custGeom>
            <a:avLst/>
            <a:gdLst>
              <a:gd name="T0" fmla="*/ 2147483647 w 144"/>
              <a:gd name="T1" fmla="*/ 0 h 192"/>
              <a:gd name="T2" fmla="*/ 0 w 144"/>
              <a:gd name="T3" fmla="*/ 2147483647 h 192"/>
              <a:gd name="T4" fmla="*/ 0 w 144"/>
              <a:gd name="T5" fmla="*/ 2147483647 h 192"/>
              <a:gd name="T6" fmla="*/ 0 60000 65536"/>
              <a:gd name="T7" fmla="*/ 0 60000 65536"/>
              <a:gd name="T8" fmla="*/ 0 60000 65536"/>
              <a:gd name="T9" fmla="*/ 0 w 144"/>
              <a:gd name="T10" fmla="*/ 0 h 192"/>
              <a:gd name="T11" fmla="*/ 144 w 1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92">
                <a:moveTo>
                  <a:pt x="144" y="0"/>
                </a:moveTo>
                <a:lnTo>
                  <a:pt x="0" y="48"/>
                </a:lnTo>
                <a:lnTo>
                  <a:pt x="0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6624" name="Freeform 48"/>
          <p:cNvSpPr>
            <a:spLocks/>
          </p:cNvSpPr>
          <p:nvPr/>
        </p:nvSpPr>
        <p:spPr bwMode="auto">
          <a:xfrm>
            <a:off x="4324350" y="4514850"/>
            <a:ext cx="171450" cy="285750"/>
          </a:xfrm>
          <a:custGeom>
            <a:avLst/>
            <a:gdLst>
              <a:gd name="T0" fmla="*/ 0 w 144"/>
              <a:gd name="T1" fmla="*/ 0 h 240"/>
              <a:gd name="T2" fmla="*/ 2147483647 w 144"/>
              <a:gd name="T3" fmla="*/ 2147483647 h 240"/>
              <a:gd name="T4" fmla="*/ 2147483647 w 144"/>
              <a:gd name="T5" fmla="*/ 2147483647 h 240"/>
              <a:gd name="T6" fmla="*/ 0 60000 65536"/>
              <a:gd name="T7" fmla="*/ 0 60000 65536"/>
              <a:gd name="T8" fmla="*/ 0 60000 65536"/>
              <a:gd name="T9" fmla="*/ 0 w 144"/>
              <a:gd name="T10" fmla="*/ 0 h 240"/>
              <a:gd name="T11" fmla="*/ 144 w 144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240">
                <a:moveTo>
                  <a:pt x="0" y="0"/>
                </a:moveTo>
                <a:lnTo>
                  <a:pt x="144" y="96"/>
                </a:lnTo>
                <a:lnTo>
                  <a:pt x="14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6625" name="Freeform 49"/>
          <p:cNvSpPr>
            <a:spLocks/>
          </p:cNvSpPr>
          <p:nvPr/>
        </p:nvSpPr>
        <p:spPr bwMode="auto">
          <a:xfrm>
            <a:off x="4106468" y="4757739"/>
            <a:ext cx="421481" cy="164306"/>
          </a:xfrm>
          <a:custGeom>
            <a:avLst/>
            <a:gdLst>
              <a:gd name="T0" fmla="*/ 0 w 354"/>
              <a:gd name="T1" fmla="*/ 0 h 138"/>
              <a:gd name="T2" fmla="*/ 2147483647 w 354"/>
              <a:gd name="T3" fmla="*/ 2147483647 h 138"/>
              <a:gd name="T4" fmla="*/ 2147483647 w 354"/>
              <a:gd name="T5" fmla="*/ 2147483647 h 138"/>
              <a:gd name="T6" fmla="*/ 0 60000 65536"/>
              <a:gd name="T7" fmla="*/ 0 60000 65536"/>
              <a:gd name="T8" fmla="*/ 0 60000 65536"/>
              <a:gd name="T9" fmla="*/ 0 w 354"/>
              <a:gd name="T10" fmla="*/ 0 h 138"/>
              <a:gd name="T11" fmla="*/ 354 w 354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4" h="138">
                <a:moveTo>
                  <a:pt x="0" y="0"/>
                </a:moveTo>
                <a:lnTo>
                  <a:pt x="162" y="138"/>
                </a:lnTo>
                <a:lnTo>
                  <a:pt x="354" y="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5622" y="4800600"/>
            <a:ext cx="4117181" cy="165723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392334" y="4228362"/>
            <a:ext cx="4101088" cy="2454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5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66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3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66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3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611" grpId="0" animBg="1"/>
      <p:bldP spid="536615" grpId="0" animBg="1"/>
      <p:bldP spid="536621" grpId="0"/>
      <p:bldP spid="536622" grpId="0"/>
      <p:bldP spid="536623" grpId="0" animBg="1"/>
      <p:bldP spid="536624" grpId="0" animBg="1"/>
      <p:bldP spid="53662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1125" y="457200"/>
            <a:ext cx="874395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286" b="1" dirty="0">
                <a:latin typeface="Times New Roman" pitchFamily="18" charset="0"/>
                <a:cs typeface="Times New Roman" pitchFamily="18" charset="0"/>
              </a:rPr>
              <a:t>Пирамида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18646" y="1501887"/>
            <a:ext cx="11282841" cy="22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651" tIns="49327" rIns="98651" bIns="49327">
            <a:spAutoFit/>
          </a:bodyPr>
          <a:lstStyle/>
          <a:p>
            <a:pPr algn="l">
              <a:lnSpc>
                <a:spcPct val="150000"/>
              </a:lnSpc>
              <a:spcBef>
                <a:spcPct val="50000"/>
              </a:spcBef>
            </a:pPr>
            <a:r>
              <a:rPr lang="ru-RU" sz="3048" i="1" dirty="0"/>
              <a:t>   </a:t>
            </a:r>
            <a:r>
              <a:rPr lang="ru-RU" sz="3048" i="1" dirty="0">
                <a:solidFill>
                  <a:srgbClr val="00B050"/>
                </a:solidFill>
              </a:rPr>
              <a:t> </a:t>
            </a:r>
            <a:r>
              <a:rPr lang="ru-RU" sz="3048" i="1" dirty="0" smtClean="0">
                <a:solidFill>
                  <a:srgbClr val="FF0000"/>
                </a:solidFill>
              </a:rPr>
              <a:t>Пирамида</a:t>
            </a:r>
            <a:r>
              <a:rPr lang="ru-RU" sz="3048" i="1" dirty="0" smtClean="0">
                <a:solidFill>
                  <a:srgbClr val="00B050"/>
                </a:solidFill>
              </a:rPr>
              <a:t>- </a:t>
            </a:r>
            <a:r>
              <a:rPr lang="ru-RU" sz="3048" i="1" dirty="0" smtClean="0"/>
              <a:t>жазық </a:t>
            </a:r>
            <a:r>
              <a:rPr lang="ru-RU" sz="3048" i="1" dirty="0" err="1" smtClean="0"/>
              <a:t>көпбұрыштан</a:t>
            </a:r>
            <a:r>
              <a:rPr lang="ru-RU" sz="3048" i="1" dirty="0" smtClean="0"/>
              <a:t>, </a:t>
            </a:r>
            <a:r>
              <a:rPr lang="ru-RU" sz="3048" i="1" dirty="0" err="1" smtClean="0"/>
              <a:t>табан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жазықтығында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жатпайтын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нүктеден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және</a:t>
            </a:r>
            <a:r>
              <a:rPr lang="ru-RU" sz="3048" i="1" dirty="0" smtClean="0"/>
              <a:t> осы </a:t>
            </a:r>
            <a:r>
              <a:rPr lang="ru-RU" sz="3048" i="1" dirty="0" err="1" smtClean="0"/>
              <a:t>нүктені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табанының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нүктелерімен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қосатын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барлық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кесінділерден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құралған</a:t>
            </a:r>
            <a:r>
              <a:rPr lang="ru-RU" sz="3048" i="1" dirty="0" smtClean="0"/>
              <a:t> </a:t>
            </a:r>
            <a:r>
              <a:rPr lang="ru-RU" sz="3048" i="1" dirty="0" err="1" smtClean="0"/>
              <a:t>көпжақ</a:t>
            </a:r>
            <a:r>
              <a:rPr lang="ru-RU" sz="3048" i="1" dirty="0" smtClean="0"/>
              <a:t>.</a:t>
            </a:r>
            <a:endParaRPr lang="ru-RU" sz="3048" i="1" dirty="0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409949" y="4066551"/>
            <a:ext cx="5200651" cy="2577136"/>
            <a:chOff x="1584" y="2304"/>
            <a:chExt cx="1440" cy="1152"/>
          </a:xfrm>
        </p:grpSpPr>
        <p:sp>
          <p:nvSpPr>
            <p:cNvPr id="25615" name="Freeform 15"/>
            <p:cNvSpPr>
              <a:spLocks/>
            </p:cNvSpPr>
            <p:nvPr/>
          </p:nvSpPr>
          <p:spPr bwMode="auto">
            <a:xfrm>
              <a:off x="1584" y="2304"/>
              <a:ext cx="720" cy="1152"/>
            </a:xfrm>
            <a:custGeom>
              <a:avLst/>
              <a:gdLst/>
              <a:ahLst/>
              <a:cxnLst>
                <a:cxn ang="0">
                  <a:pos x="576" y="1152"/>
                </a:cxn>
                <a:cxn ang="0">
                  <a:pos x="720" y="0"/>
                </a:cxn>
                <a:cxn ang="0">
                  <a:pos x="0" y="864"/>
                </a:cxn>
                <a:cxn ang="0">
                  <a:pos x="576" y="1152"/>
                </a:cxn>
              </a:cxnLst>
              <a:rect l="0" t="0" r="r" b="b"/>
              <a:pathLst>
                <a:path w="720" h="1152">
                  <a:moveTo>
                    <a:pt x="576" y="1152"/>
                  </a:moveTo>
                  <a:lnTo>
                    <a:pt x="720" y="0"/>
                  </a:lnTo>
                  <a:lnTo>
                    <a:pt x="0" y="864"/>
                  </a:lnTo>
                  <a:lnTo>
                    <a:pt x="576" y="1152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158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auto">
            <a:xfrm>
              <a:off x="2160" y="2304"/>
              <a:ext cx="864" cy="1152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864" y="1008"/>
                </a:cxn>
                <a:cxn ang="0">
                  <a:pos x="144" y="0"/>
                </a:cxn>
                <a:cxn ang="0">
                  <a:pos x="0" y="1152"/>
                </a:cxn>
              </a:cxnLst>
              <a:rect l="0" t="0" r="r" b="b"/>
              <a:pathLst>
                <a:path w="864" h="1152">
                  <a:moveTo>
                    <a:pt x="0" y="1152"/>
                  </a:moveTo>
                  <a:lnTo>
                    <a:pt x="864" y="1008"/>
                  </a:lnTo>
                  <a:lnTo>
                    <a:pt x="144" y="0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158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auto">
            <a:xfrm>
              <a:off x="2304" y="2304"/>
              <a:ext cx="720" cy="1008"/>
            </a:xfrm>
            <a:custGeom>
              <a:avLst/>
              <a:gdLst/>
              <a:ahLst/>
              <a:cxnLst>
                <a:cxn ang="0">
                  <a:pos x="720" y="1008"/>
                </a:cxn>
                <a:cxn ang="0">
                  <a:pos x="720" y="672"/>
                </a:cxn>
                <a:cxn ang="0">
                  <a:pos x="0" y="0"/>
                </a:cxn>
                <a:cxn ang="0">
                  <a:pos x="720" y="1008"/>
                </a:cxn>
              </a:cxnLst>
              <a:rect l="0" t="0" r="r" b="b"/>
              <a:pathLst>
                <a:path w="720" h="1008">
                  <a:moveTo>
                    <a:pt x="720" y="1008"/>
                  </a:moveTo>
                  <a:lnTo>
                    <a:pt x="720" y="672"/>
                  </a:lnTo>
                  <a:lnTo>
                    <a:pt x="0" y="0"/>
                  </a:lnTo>
                  <a:lnTo>
                    <a:pt x="720" y="1008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158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H="1">
              <a:off x="2160" y="2304"/>
              <a:ext cx="144" cy="57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 flipH="1">
              <a:off x="1584" y="2880"/>
              <a:ext cx="576" cy="2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>
              <a:off x="2160" y="2880"/>
              <a:ext cx="864" cy="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38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726" name="Freeform 54"/>
          <p:cNvSpPr>
            <a:spLocks/>
          </p:cNvSpPr>
          <p:nvPr/>
        </p:nvSpPr>
        <p:spPr bwMode="auto">
          <a:xfrm>
            <a:off x="2146300" y="1689101"/>
            <a:ext cx="3606800" cy="3795713"/>
          </a:xfrm>
          <a:custGeom>
            <a:avLst/>
            <a:gdLst>
              <a:gd name="T0" fmla="*/ 2147483647 w 2272"/>
              <a:gd name="T1" fmla="*/ 2147483647 h 2391"/>
              <a:gd name="T2" fmla="*/ 2147483647 w 2272"/>
              <a:gd name="T3" fmla="*/ 2147483647 h 2391"/>
              <a:gd name="T4" fmla="*/ 2147483647 w 2272"/>
              <a:gd name="T5" fmla="*/ 2147483647 h 2391"/>
              <a:gd name="T6" fmla="*/ 2147483647 w 2272"/>
              <a:gd name="T7" fmla="*/ 2147483647 h 2391"/>
              <a:gd name="T8" fmla="*/ 2147483647 w 2272"/>
              <a:gd name="T9" fmla="*/ 0 h 2391"/>
              <a:gd name="T10" fmla="*/ 0 w 2272"/>
              <a:gd name="T11" fmla="*/ 2147483647 h 2391"/>
              <a:gd name="T12" fmla="*/ 2147483647 w 2272"/>
              <a:gd name="T13" fmla="*/ 2147483647 h 2391"/>
              <a:gd name="T14" fmla="*/ 2147483647 w 2272"/>
              <a:gd name="T15" fmla="*/ 2147483647 h 2391"/>
              <a:gd name="T16" fmla="*/ 2147483647 w 2272"/>
              <a:gd name="T17" fmla="*/ 2147483647 h 23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72"/>
              <a:gd name="T28" fmla="*/ 0 h 2391"/>
              <a:gd name="T29" fmla="*/ 2272 w 2272"/>
              <a:gd name="T30" fmla="*/ 2391 h 23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72" h="2391">
                <a:moveTo>
                  <a:pt x="2224" y="1888"/>
                </a:moveTo>
                <a:cubicBezTo>
                  <a:pt x="2240" y="1904"/>
                  <a:pt x="2035" y="2391"/>
                  <a:pt x="2208" y="1888"/>
                </a:cubicBezTo>
                <a:lnTo>
                  <a:pt x="2224" y="1888"/>
                </a:lnTo>
                <a:lnTo>
                  <a:pt x="2272" y="16"/>
                </a:lnTo>
                <a:lnTo>
                  <a:pt x="2256" y="0"/>
                </a:lnTo>
                <a:lnTo>
                  <a:pt x="0" y="1760"/>
                </a:lnTo>
                <a:lnTo>
                  <a:pt x="16" y="1776"/>
                </a:lnTo>
                <a:lnTo>
                  <a:pt x="2224" y="1904"/>
                </a:lnTo>
                <a:lnTo>
                  <a:pt x="2224" y="1888"/>
                </a:lnTo>
                <a:close/>
              </a:path>
            </a:pathLst>
          </a:custGeom>
          <a:solidFill>
            <a:srgbClr val="3399FF">
              <a:alpha val="4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0727" name="Freeform 55"/>
          <p:cNvSpPr>
            <a:spLocks/>
          </p:cNvSpPr>
          <p:nvPr/>
        </p:nvSpPr>
        <p:spPr bwMode="auto">
          <a:xfrm>
            <a:off x="4127500" y="1676400"/>
            <a:ext cx="1612900" cy="4762500"/>
          </a:xfrm>
          <a:custGeom>
            <a:avLst/>
            <a:gdLst>
              <a:gd name="T0" fmla="*/ 2147483647 w 1016"/>
              <a:gd name="T1" fmla="*/ 2147483647 h 3000"/>
              <a:gd name="T2" fmla="*/ 2147483647 w 1016"/>
              <a:gd name="T3" fmla="*/ 2147483647 h 3000"/>
              <a:gd name="T4" fmla="*/ 2147483647 w 1016"/>
              <a:gd name="T5" fmla="*/ 2147483647 h 3000"/>
              <a:gd name="T6" fmla="*/ 2147483647 w 1016"/>
              <a:gd name="T7" fmla="*/ 2147483647 h 3000"/>
              <a:gd name="T8" fmla="*/ 2147483647 w 1016"/>
              <a:gd name="T9" fmla="*/ 0 h 3000"/>
              <a:gd name="T10" fmla="*/ 0 w 1016"/>
              <a:gd name="T11" fmla="*/ 2147483647 h 3000"/>
              <a:gd name="T12" fmla="*/ 0 w 1016"/>
              <a:gd name="T13" fmla="*/ 2147483647 h 3000"/>
              <a:gd name="T14" fmla="*/ 0 w 1016"/>
              <a:gd name="T15" fmla="*/ 2147483647 h 3000"/>
              <a:gd name="T16" fmla="*/ 2147483647 w 1016"/>
              <a:gd name="T17" fmla="*/ 2147483647 h 3000"/>
              <a:gd name="T18" fmla="*/ 2147483647 w 1016"/>
              <a:gd name="T19" fmla="*/ 2147483647 h 3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16"/>
              <a:gd name="T31" fmla="*/ 0 h 3000"/>
              <a:gd name="T32" fmla="*/ 1016 w 1016"/>
              <a:gd name="T33" fmla="*/ 3000 h 30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16" h="3000">
                <a:moveTo>
                  <a:pt x="968" y="1888"/>
                </a:moveTo>
                <a:cubicBezTo>
                  <a:pt x="984" y="1904"/>
                  <a:pt x="779" y="2391"/>
                  <a:pt x="952" y="1888"/>
                </a:cubicBezTo>
                <a:lnTo>
                  <a:pt x="968" y="1888"/>
                </a:lnTo>
                <a:lnTo>
                  <a:pt x="1016" y="16"/>
                </a:lnTo>
                <a:lnTo>
                  <a:pt x="1000" y="0"/>
                </a:lnTo>
                <a:lnTo>
                  <a:pt x="0" y="3000"/>
                </a:lnTo>
                <a:lnTo>
                  <a:pt x="0" y="2984"/>
                </a:lnTo>
                <a:lnTo>
                  <a:pt x="968" y="1904"/>
                </a:lnTo>
                <a:lnTo>
                  <a:pt x="968" y="1888"/>
                </a:lnTo>
                <a:close/>
              </a:path>
            </a:pathLst>
          </a:custGeom>
          <a:solidFill>
            <a:srgbClr val="FF0000">
              <a:alpha val="4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657601" y="626268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С</a:t>
            </a:r>
          </a:p>
        </p:txBody>
      </p:sp>
      <p:sp>
        <p:nvSpPr>
          <p:cNvPr id="12293" name="Freeform 4"/>
          <p:cNvSpPr>
            <a:spLocks/>
          </p:cNvSpPr>
          <p:nvPr/>
        </p:nvSpPr>
        <p:spPr bwMode="auto">
          <a:xfrm>
            <a:off x="2133600" y="1651000"/>
            <a:ext cx="3619500" cy="4776788"/>
          </a:xfrm>
          <a:custGeom>
            <a:avLst/>
            <a:gdLst>
              <a:gd name="T0" fmla="*/ 0 w 2280"/>
              <a:gd name="T1" fmla="*/ 2147483647 h 3009"/>
              <a:gd name="T2" fmla="*/ 2147483647 w 2280"/>
              <a:gd name="T3" fmla="*/ 0 h 3009"/>
              <a:gd name="T4" fmla="*/ 2147483647 w 2280"/>
              <a:gd name="T5" fmla="*/ 2147483647 h 3009"/>
              <a:gd name="T6" fmla="*/ 2147483647 w 2280"/>
              <a:gd name="T7" fmla="*/ 2147483647 h 3009"/>
              <a:gd name="T8" fmla="*/ 0 w 2280"/>
              <a:gd name="T9" fmla="*/ 2147483647 h 30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0"/>
              <a:gd name="T16" fmla="*/ 0 h 3009"/>
              <a:gd name="T17" fmla="*/ 2280 w 2280"/>
              <a:gd name="T18" fmla="*/ 3009 h 30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0" h="3009">
                <a:moveTo>
                  <a:pt x="0" y="1801"/>
                </a:moveTo>
                <a:lnTo>
                  <a:pt x="2280" y="0"/>
                </a:lnTo>
                <a:lnTo>
                  <a:pt x="2240" y="1921"/>
                </a:lnTo>
                <a:lnTo>
                  <a:pt x="1256" y="3009"/>
                </a:lnTo>
                <a:lnTo>
                  <a:pt x="0" y="180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676400" y="4343401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В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5715000" y="443388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А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5867401" y="1447801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/>
              <a:t>D</a:t>
            </a:r>
            <a:endParaRPr lang="ru-RU" altLang="ru-RU" sz="2800"/>
          </a:p>
        </p:txBody>
      </p:sp>
      <p:sp>
        <p:nvSpPr>
          <p:cNvPr id="12297" name="Freeform 8"/>
          <p:cNvSpPr>
            <a:spLocks/>
          </p:cNvSpPr>
          <p:nvPr/>
        </p:nvSpPr>
        <p:spPr bwMode="auto">
          <a:xfrm>
            <a:off x="2133600" y="4510088"/>
            <a:ext cx="3505200" cy="215900"/>
          </a:xfrm>
          <a:custGeom>
            <a:avLst/>
            <a:gdLst>
              <a:gd name="T0" fmla="*/ 0 w 2208"/>
              <a:gd name="T1" fmla="*/ 0 h 136"/>
              <a:gd name="T2" fmla="*/ 2147483647 w 2208"/>
              <a:gd name="T3" fmla="*/ 2147483647 h 136"/>
              <a:gd name="T4" fmla="*/ 0 60000 65536"/>
              <a:gd name="T5" fmla="*/ 0 60000 65536"/>
              <a:gd name="T6" fmla="*/ 0 w 2208"/>
              <a:gd name="T7" fmla="*/ 0 h 136"/>
              <a:gd name="T8" fmla="*/ 2208 w 2208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08" h="136">
                <a:moveTo>
                  <a:pt x="0" y="0"/>
                </a:moveTo>
                <a:lnTo>
                  <a:pt x="2208" y="136"/>
                </a:lnTo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8" name="Freeform 12"/>
          <p:cNvSpPr>
            <a:spLocks/>
          </p:cNvSpPr>
          <p:nvPr/>
        </p:nvSpPr>
        <p:spPr bwMode="auto">
          <a:xfrm>
            <a:off x="4102100" y="1676400"/>
            <a:ext cx="1625600" cy="4738688"/>
          </a:xfrm>
          <a:custGeom>
            <a:avLst/>
            <a:gdLst>
              <a:gd name="T0" fmla="*/ 2147483647 w 1024"/>
              <a:gd name="T1" fmla="*/ 0 h 2985"/>
              <a:gd name="T2" fmla="*/ 0 w 1024"/>
              <a:gd name="T3" fmla="*/ 2147483647 h 2985"/>
              <a:gd name="T4" fmla="*/ 0 60000 65536"/>
              <a:gd name="T5" fmla="*/ 0 60000 65536"/>
              <a:gd name="T6" fmla="*/ 0 w 1024"/>
              <a:gd name="T7" fmla="*/ 0 h 2985"/>
              <a:gd name="T8" fmla="*/ 1024 w 1024"/>
              <a:gd name="T9" fmla="*/ 2985 h 29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24" h="2985">
                <a:moveTo>
                  <a:pt x="1024" y="0"/>
                </a:moveTo>
                <a:lnTo>
                  <a:pt x="0" y="298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Rectangle 17"/>
          <p:cNvSpPr>
            <a:spLocks noChangeArrowheads="1"/>
          </p:cNvSpPr>
          <p:nvPr/>
        </p:nvSpPr>
        <p:spPr bwMode="auto">
          <a:xfrm>
            <a:off x="204952" y="0"/>
            <a:ext cx="1198704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rgbClr val="0070C0"/>
                </a:solidFill>
              </a:rPr>
              <a:t>          </a:t>
            </a:r>
            <a:r>
              <a:rPr lang="ru-RU" altLang="ru-RU" sz="2400" dirty="0" smtClean="0">
                <a:solidFill>
                  <a:srgbClr val="0070C0"/>
                </a:solidFill>
              </a:rPr>
              <a:t>Есеп 5       </a:t>
            </a:r>
            <a:r>
              <a:rPr lang="en-US" altLang="ru-RU" sz="2800" dirty="0">
                <a:latin typeface="+mj-lt"/>
                <a:ea typeface="+mj-ea"/>
                <a:cs typeface="+mj-cs"/>
              </a:rPr>
              <a:t>D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АВС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пирамиданың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табаны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АВС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үшбұрышы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. </a:t>
            </a:r>
          </a:p>
          <a:p>
            <a:pPr eaLnBrk="1" hangingPunct="1"/>
            <a:r>
              <a:rPr lang="ru-RU" altLang="ru-RU" sz="2800" dirty="0">
                <a:latin typeface="+mj-lt"/>
                <a:ea typeface="+mj-ea"/>
                <a:cs typeface="+mj-cs"/>
              </a:rPr>
              <a:t>АВ = АС = 13 см, ВС = 10 см. А</a:t>
            </a:r>
            <a:r>
              <a:rPr lang="en-US" altLang="ru-RU" sz="2800" dirty="0">
                <a:latin typeface="+mj-lt"/>
                <a:ea typeface="+mj-ea"/>
                <a:cs typeface="+mj-cs"/>
              </a:rPr>
              <a:t>D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бүйір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қыры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9 см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және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табан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жазықтығына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перпендикуляр. Пирамиданың толы</a:t>
            </a:r>
            <a:r>
              <a:rPr lang="kk-KZ" altLang="ru-RU" sz="2800" dirty="0" smtClean="0">
                <a:latin typeface="+mj-lt"/>
                <a:ea typeface="+mj-ea"/>
                <a:cs typeface="+mj-cs"/>
              </a:rPr>
              <a:t>қ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бетінің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ауданын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табың</a:t>
            </a:r>
            <a:r>
              <a:rPr lang="kk-KZ" altLang="ru-RU" sz="2800" dirty="0">
                <a:latin typeface="+mj-lt"/>
                <a:ea typeface="+mj-ea"/>
                <a:cs typeface="+mj-cs"/>
              </a:rPr>
              <a:t>ыз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.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438401" y="4800601"/>
            <a:ext cx="1171575" cy="1171575"/>
            <a:chOff x="576" y="3024"/>
            <a:chExt cx="738" cy="738"/>
          </a:xfrm>
        </p:grpSpPr>
        <p:grpSp>
          <p:nvGrpSpPr>
            <p:cNvPr id="12328" name="Group 24"/>
            <p:cNvGrpSpPr>
              <a:grpSpLocks/>
            </p:cNvGrpSpPr>
            <p:nvPr/>
          </p:nvGrpSpPr>
          <p:grpSpPr bwMode="auto">
            <a:xfrm>
              <a:off x="576" y="3024"/>
              <a:ext cx="114" cy="114"/>
              <a:chOff x="576" y="3024"/>
              <a:chExt cx="114" cy="114"/>
            </a:xfrm>
          </p:grpSpPr>
          <p:sp>
            <p:nvSpPr>
              <p:cNvPr id="12332" name="Line 25"/>
              <p:cNvSpPr>
                <a:spLocks noChangeShapeType="1"/>
              </p:cNvSpPr>
              <p:nvPr/>
            </p:nvSpPr>
            <p:spPr bwMode="auto">
              <a:xfrm flipH="1">
                <a:off x="576" y="3024"/>
                <a:ext cx="96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3" name="Freeform 26"/>
              <p:cNvSpPr>
                <a:spLocks/>
              </p:cNvSpPr>
              <p:nvPr/>
            </p:nvSpPr>
            <p:spPr bwMode="auto">
              <a:xfrm>
                <a:off x="602" y="3050"/>
                <a:ext cx="88" cy="88"/>
              </a:xfrm>
              <a:custGeom>
                <a:avLst/>
                <a:gdLst>
                  <a:gd name="T0" fmla="*/ 88 w 88"/>
                  <a:gd name="T1" fmla="*/ 0 h 88"/>
                  <a:gd name="T2" fmla="*/ 0 w 88"/>
                  <a:gd name="T3" fmla="*/ 88 h 88"/>
                  <a:gd name="T4" fmla="*/ 0 60000 65536"/>
                  <a:gd name="T5" fmla="*/ 0 60000 65536"/>
                  <a:gd name="T6" fmla="*/ 0 w 88"/>
                  <a:gd name="T7" fmla="*/ 0 h 88"/>
                  <a:gd name="T8" fmla="*/ 88 w 88"/>
                  <a:gd name="T9" fmla="*/ 88 h 8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8" h="88">
                    <a:moveTo>
                      <a:pt x="88" y="0"/>
                    </a:moveTo>
                    <a:lnTo>
                      <a:pt x="0" y="88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329" name="Group 27"/>
            <p:cNvGrpSpPr>
              <a:grpSpLocks/>
            </p:cNvGrpSpPr>
            <p:nvPr/>
          </p:nvGrpSpPr>
          <p:grpSpPr bwMode="auto">
            <a:xfrm>
              <a:off x="1200" y="3648"/>
              <a:ext cx="114" cy="114"/>
              <a:chOff x="576" y="3024"/>
              <a:chExt cx="114" cy="114"/>
            </a:xfrm>
          </p:grpSpPr>
          <p:sp>
            <p:nvSpPr>
              <p:cNvPr id="12330" name="Line 28"/>
              <p:cNvSpPr>
                <a:spLocks noChangeShapeType="1"/>
              </p:cNvSpPr>
              <p:nvPr/>
            </p:nvSpPr>
            <p:spPr bwMode="auto">
              <a:xfrm flipH="1">
                <a:off x="576" y="3024"/>
                <a:ext cx="96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1" name="Freeform 29"/>
              <p:cNvSpPr>
                <a:spLocks/>
              </p:cNvSpPr>
              <p:nvPr/>
            </p:nvSpPr>
            <p:spPr bwMode="auto">
              <a:xfrm>
                <a:off x="602" y="3050"/>
                <a:ext cx="88" cy="88"/>
              </a:xfrm>
              <a:custGeom>
                <a:avLst/>
                <a:gdLst>
                  <a:gd name="T0" fmla="*/ 88 w 88"/>
                  <a:gd name="T1" fmla="*/ 0 h 88"/>
                  <a:gd name="T2" fmla="*/ 0 w 88"/>
                  <a:gd name="T3" fmla="*/ 88 h 88"/>
                  <a:gd name="T4" fmla="*/ 0 60000 65536"/>
                  <a:gd name="T5" fmla="*/ 0 60000 65536"/>
                  <a:gd name="T6" fmla="*/ 0 w 88"/>
                  <a:gd name="T7" fmla="*/ 0 h 88"/>
                  <a:gd name="T8" fmla="*/ 88 w 88"/>
                  <a:gd name="T9" fmla="*/ 88 h 8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8" h="88">
                    <a:moveTo>
                      <a:pt x="88" y="0"/>
                    </a:moveTo>
                    <a:lnTo>
                      <a:pt x="0" y="88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302" name="Oval 33"/>
          <p:cNvSpPr>
            <a:spLocks noChangeArrowheads="1"/>
          </p:cNvSpPr>
          <p:nvPr/>
        </p:nvSpPr>
        <p:spPr bwMode="auto">
          <a:xfrm>
            <a:off x="5715000" y="1600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2303" name="Group 40"/>
          <p:cNvGrpSpPr>
            <a:grpSpLocks/>
          </p:cNvGrpSpPr>
          <p:nvPr/>
        </p:nvGrpSpPr>
        <p:grpSpPr bwMode="auto">
          <a:xfrm rot="721651">
            <a:off x="4724400" y="5486400"/>
            <a:ext cx="228600" cy="304800"/>
            <a:chOff x="1920" y="3456"/>
            <a:chExt cx="336" cy="240"/>
          </a:xfrm>
        </p:grpSpPr>
        <p:sp>
          <p:nvSpPr>
            <p:cNvPr id="12325" name="Line 37"/>
            <p:cNvSpPr>
              <a:spLocks noChangeShapeType="1"/>
            </p:cNvSpPr>
            <p:nvPr/>
          </p:nvSpPr>
          <p:spPr bwMode="auto">
            <a:xfrm>
              <a:off x="1968" y="3504"/>
              <a:ext cx="24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auto">
            <a:xfrm>
              <a:off x="1920" y="3552"/>
              <a:ext cx="24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7" name="Line 39"/>
            <p:cNvSpPr>
              <a:spLocks noChangeShapeType="1"/>
            </p:cNvSpPr>
            <p:nvPr/>
          </p:nvSpPr>
          <p:spPr bwMode="auto">
            <a:xfrm>
              <a:off x="2016" y="3456"/>
              <a:ext cx="24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04" name="Group 41"/>
          <p:cNvGrpSpPr>
            <a:grpSpLocks/>
          </p:cNvGrpSpPr>
          <p:nvPr/>
        </p:nvGrpSpPr>
        <p:grpSpPr bwMode="auto">
          <a:xfrm rot="3078203">
            <a:off x="3962400" y="4495800"/>
            <a:ext cx="228600" cy="304800"/>
            <a:chOff x="1920" y="3456"/>
            <a:chExt cx="336" cy="240"/>
          </a:xfrm>
        </p:grpSpPr>
        <p:sp>
          <p:nvSpPr>
            <p:cNvPr id="12322" name="Line 42"/>
            <p:cNvSpPr>
              <a:spLocks noChangeShapeType="1"/>
            </p:cNvSpPr>
            <p:nvPr/>
          </p:nvSpPr>
          <p:spPr bwMode="auto">
            <a:xfrm>
              <a:off x="1968" y="3504"/>
              <a:ext cx="24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3" name="Line 43"/>
            <p:cNvSpPr>
              <a:spLocks noChangeShapeType="1"/>
            </p:cNvSpPr>
            <p:nvPr/>
          </p:nvSpPr>
          <p:spPr bwMode="auto">
            <a:xfrm>
              <a:off x="1920" y="3552"/>
              <a:ext cx="24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4" name="Line 44"/>
            <p:cNvSpPr>
              <a:spLocks noChangeShapeType="1"/>
            </p:cNvSpPr>
            <p:nvPr/>
          </p:nvSpPr>
          <p:spPr bwMode="auto">
            <a:xfrm>
              <a:off x="2016" y="3456"/>
              <a:ext cx="24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05" name="Rectangle 45"/>
          <p:cNvSpPr>
            <a:spLocks noChangeArrowheads="1"/>
          </p:cNvSpPr>
          <p:nvPr/>
        </p:nvSpPr>
        <p:spPr bwMode="auto">
          <a:xfrm>
            <a:off x="5067301" y="55499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13</a:t>
            </a:r>
          </a:p>
        </p:txBody>
      </p:sp>
      <p:sp>
        <p:nvSpPr>
          <p:cNvPr id="12306" name="Rectangle 46"/>
          <p:cNvSpPr>
            <a:spLocks noChangeArrowheads="1"/>
          </p:cNvSpPr>
          <p:nvPr/>
        </p:nvSpPr>
        <p:spPr bwMode="auto">
          <a:xfrm>
            <a:off x="5715001" y="2743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9</a:t>
            </a:r>
          </a:p>
        </p:txBody>
      </p:sp>
      <p:sp>
        <p:nvSpPr>
          <p:cNvPr id="12307" name="Rectangle 47"/>
          <p:cNvSpPr>
            <a:spLocks noChangeArrowheads="1"/>
          </p:cNvSpPr>
          <p:nvPr/>
        </p:nvSpPr>
        <p:spPr bwMode="auto">
          <a:xfrm>
            <a:off x="2143126" y="55626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10</a:t>
            </a:r>
          </a:p>
        </p:txBody>
      </p:sp>
      <p:sp>
        <p:nvSpPr>
          <p:cNvPr id="12308" name="Rectangle 48"/>
          <p:cNvSpPr>
            <a:spLocks noChangeArrowheads="1"/>
          </p:cNvSpPr>
          <p:nvPr/>
        </p:nvSpPr>
        <p:spPr bwMode="auto">
          <a:xfrm>
            <a:off x="4038601" y="4267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13</a:t>
            </a:r>
          </a:p>
        </p:txBody>
      </p:sp>
      <p:sp>
        <p:nvSpPr>
          <p:cNvPr id="12309" name="Freeform 49"/>
          <p:cNvSpPr>
            <a:spLocks/>
          </p:cNvSpPr>
          <p:nvPr/>
        </p:nvSpPr>
        <p:spPr bwMode="auto">
          <a:xfrm>
            <a:off x="2120900" y="4559300"/>
            <a:ext cx="1905000" cy="1828800"/>
          </a:xfrm>
          <a:custGeom>
            <a:avLst/>
            <a:gdLst>
              <a:gd name="T0" fmla="*/ 0 w 1200"/>
              <a:gd name="T1" fmla="*/ 0 h 1152"/>
              <a:gd name="T2" fmla="*/ 2147483647 w 1200"/>
              <a:gd name="T3" fmla="*/ 2147483647 h 1152"/>
              <a:gd name="T4" fmla="*/ 2147483647 w 1200"/>
              <a:gd name="T5" fmla="*/ 2147483647 h 1152"/>
              <a:gd name="T6" fmla="*/ 0 60000 65536"/>
              <a:gd name="T7" fmla="*/ 0 60000 65536"/>
              <a:gd name="T8" fmla="*/ 0 60000 65536"/>
              <a:gd name="T9" fmla="*/ 0 w 1200"/>
              <a:gd name="T10" fmla="*/ 0 h 1152"/>
              <a:gd name="T11" fmla="*/ 1200 w 1200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1152">
                <a:moveTo>
                  <a:pt x="0" y="0"/>
                </a:moveTo>
                <a:cubicBezTo>
                  <a:pt x="61" y="125"/>
                  <a:pt x="168" y="560"/>
                  <a:pt x="368" y="752"/>
                </a:cubicBezTo>
                <a:cubicBezTo>
                  <a:pt x="568" y="944"/>
                  <a:pt x="1027" y="1069"/>
                  <a:pt x="1200" y="1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0722" name="Freeform 50"/>
          <p:cNvSpPr>
            <a:spLocks/>
          </p:cNvSpPr>
          <p:nvPr/>
        </p:nvSpPr>
        <p:spPr bwMode="auto">
          <a:xfrm>
            <a:off x="5346700" y="4305300"/>
            <a:ext cx="355600" cy="406400"/>
          </a:xfrm>
          <a:custGeom>
            <a:avLst/>
            <a:gdLst>
              <a:gd name="T0" fmla="*/ 2147483647 w 224"/>
              <a:gd name="T1" fmla="*/ 0 h 256"/>
              <a:gd name="T2" fmla="*/ 2147483647 w 224"/>
              <a:gd name="T3" fmla="*/ 0 h 256"/>
              <a:gd name="T4" fmla="*/ 0 w 224"/>
              <a:gd name="T5" fmla="*/ 2147483647 h 256"/>
              <a:gd name="T6" fmla="*/ 0 60000 65536"/>
              <a:gd name="T7" fmla="*/ 0 60000 65536"/>
              <a:gd name="T8" fmla="*/ 0 60000 65536"/>
              <a:gd name="T9" fmla="*/ 0 w 224"/>
              <a:gd name="T10" fmla="*/ 0 h 256"/>
              <a:gd name="T11" fmla="*/ 224 w 224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" h="256">
                <a:moveTo>
                  <a:pt x="224" y="0"/>
                </a:moveTo>
                <a:lnTo>
                  <a:pt x="16" y="0"/>
                </a:lnTo>
                <a:lnTo>
                  <a:pt x="0" y="25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0723" name="Freeform 51"/>
          <p:cNvSpPr>
            <a:spLocks/>
          </p:cNvSpPr>
          <p:nvPr/>
        </p:nvSpPr>
        <p:spPr bwMode="auto">
          <a:xfrm>
            <a:off x="5473700" y="4406900"/>
            <a:ext cx="203200" cy="469900"/>
          </a:xfrm>
          <a:custGeom>
            <a:avLst/>
            <a:gdLst>
              <a:gd name="T0" fmla="*/ 2147483647 w 128"/>
              <a:gd name="T1" fmla="*/ 0 h 296"/>
              <a:gd name="T2" fmla="*/ 0 w 128"/>
              <a:gd name="T3" fmla="*/ 2147483647 h 296"/>
              <a:gd name="T4" fmla="*/ 2147483647 w 128"/>
              <a:gd name="T5" fmla="*/ 2147483647 h 296"/>
              <a:gd name="T6" fmla="*/ 0 60000 65536"/>
              <a:gd name="T7" fmla="*/ 0 60000 65536"/>
              <a:gd name="T8" fmla="*/ 0 60000 65536"/>
              <a:gd name="T9" fmla="*/ 0 w 128"/>
              <a:gd name="T10" fmla="*/ 0 h 296"/>
              <a:gd name="T11" fmla="*/ 128 w 12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" h="296">
                <a:moveTo>
                  <a:pt x="128" y="0"/>
                </a:moveTo>
                <a:lnTo>
                  <a:pt x="0" y="96"/>
                </a:lnTo>
                <a:lnTo>
                  <a:pt x="8" y="2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2" name="Freeform 56"/>
          <p:cNvSpPr>
            <a:spLocks/>
          </p:cNvSpPr>
          <p:nvPr/>
        </p:nvSpPr>
        <p:spPr bwMode="auto">
          <a:xfrm>
            <a:off x="5346700" y="4724400"/>
            <a:ext cx="368300" cy="520700"/>
          </a:xfrm>
          <a:custGeom>
            <a:avLst/>
            <a:gdLst>
              <a:gd name="T0" fmla="*/ 2147483647 w 232"/>
              <a:gd name="T1" fmla="*/ 2147483647 h 328"/>
              <a:gd name="T2" fmla="*/ 2147483647 w 232"/>
              <a:gd name="T3" fmla="*/ 2147483647 h 328"/>
              <a:gd name="T4" fmla="*/ 0 w 232"/>
              <a:gd name="T5" fmla="*/ 2147483647 h 328"/>
              <a:gd name="T6" fmla="*/ 2147483647 w 232"/>
              <a:gd name="T7" fmla="*/ 2147483647 h 328"/>
              <a:gd name="T8" fmla="*/ 2147483647 w 232"/>
              <a:gd name="T9" fmla="*/ 0 h 328"/>
              <a:gd name="T10" fmla="*/ 2147483647 w 232"/>
              <a:gd name="T11" fmla="*/ 2147483647 h 3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"/>
              <a:gd name="T19" fmla="*/ 0 h 328"/>
              <a:gd name="T20" fmla="*/ 232 w 232"/>
              <a:gd name="T21" fmla="*/ 328 h 3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" h="328">
                <a:moveTo>
                  <a:pt x="192" y="328"/>
                </a:moveTo>
                <a:cubicBezTo>
                  <a:pt x="165" y="323"/>
                  <a:pt x="139" y="316"/>
                  <a:pt x="112" y="312"/>
                </a:cubicBezTo>
                <a:cubicBezTo>
                  <a:pt x="75" y="306"/>
                  <a:pt x="0" y="296"/>
                  <a:pt x="0" y="296"/>
                </a:cubicBezTo>
                <a:lnTo>
                  <a:pt x="80" y="136"/>
                </a:lnTo>
                <a:lnTo>
                  <a:pt x="232" y="0"/>
                </a:lnTo>
                <a:lnTo>
                  <a:pt x="192" y="328"/>
                </a:lnTo>
                <a:close/>
              </a:path>
            </a:pathLst>
          </a:custGeom>
          <a:solidFill>
            <a:srgbClr val="EB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3657600" y="3124200"/>
            <a:ext cx="1333500" cy="1219200"/>
            <a:chOff x="1344" y="1968"/>
            <a:chExt cx="840" cy="768"/>
          </a:xfrm>
        </p:grpSpPr>
        <p:sp>
          <p:nvSpPr>
            <p:cNvPr id="12320" name="Freeform 31"/>
            <p:cNvSpPr>
              <a:spLocks/>
            </p:cNvSpPr>
            <p:nvPr/>
          </p:nvSpPr>
          <p:spPr bwMode="auto">
            <a:xfrm rot="128815">
              <a:off x="1344" y="1968"/>
              <a:ext cx="216" cy="144"/>
            </a:xfrm>
            <a:custGeom>
              <a:avLst/>
              <a:gdLst>
                <a:gd name="T0" fmla="*/ 216 w 216"/>
                <a:gd name="T1" fmla="*/ 144 h 144"/>
                <a:gd name="T2" fmla="*/ 0 w 216"/>
                <a:gd name="T3" fmla="*/ 0 h 144"/>
                <a:gd name="T4" fmla="*/ 16 w 216"/>
                <a:gd name="T5" fmla="*/ 0 h 144"/>
                <a:gd name="T6" fmla="*/ 0 60000 65536"/>
                <a:gd name="T7" fmla="*/ 0 60000 65536"/>
                <a:gd name="T8" fmla="*/ 0 60000 65536"/>
                <a:gd name="T9" fmla="*/ 0 w 216"/>
                <a:gd name="T10" fmla="*/ 0 h 144"/>
                <a:gd name="T11" fmla="*/ 216 w 21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" h="144">
                  <a:moveTo>
                    <a:pt x="216" y="144"/>
                  </a:moveTo>
                  <a:lnTo>
                    <a:pt x="0" y="0"/>
                  </a:lnTo>
                  <a:lnTo>
                    <a:pt x="1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1" name="Freeform 32"/>
            <p:cNvSpPr>
              <a:spLocks/>
            </p:cNvSpPr>
            <p:nvPr/>
          </p:nvSpPr>
          <p:spPr bwMode="auto">
            <a:xfrm rot="-2666624">
              <a:off x="1968" y="2592"/>
              <a:ext cx="216" cy="144"/>
            </a:xfrm>
            <a:custGeom>
              <a:avLst/>
              <a:gdLst>
                <a:gd name="T0" fmla="*/ 216 w 216"/>
                <a:gd name="T1" fmla="*/ 144 h 144"/>
                <a:gd name="T2" fmla="*/ 0 w 216"/>
                <a:gd name="T3" fmla="*/ 0 h 144"/>
                <a:gd name="T4" fmla="*/ 16 w 216"/>
                <a:gd name="T5" fmla="*/ 0 h 144"/>
                <a:gd name="T6" fmla="*/ 0 60000 65536"/>
                <a:gd name="T7" fmla="*/ 0 60000 65536"/>
                <a:gd name="T8" fmla="*/ 0 60000 65536"/>
                <a:gd name="T9" fmla="*/ 0 w 216"/>
                <a:gd name="T10" fmla="*/ 0 h 144"/>
                <a:gd name="T11" fmla="*/ 216 w 21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" h="144">
                  <a:moveTo>
                    <a:pt x="216" y="144"/>
                  </a:moveTo>
                  <a:lnTo>
                    <a:pt x="0" y="0"/>
                  </a:lnTo>
                  <a:lnTo>
                    <a:pt x="1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0694" name="Freeform 22"/>
          <p:cNvSpPr>
            <a:spLocks/>
          </p:cNvSpPr>
          <p:nvPr/>
        </p:nvSpPr>
        <p:spPr bwMode="auto">
          <a:xfrm>
            <a:off x="2133600" y="1625600"/>
            <a:ext cx="3619500" cy="4789488"/>
          </a:xfrm>
          <a:custGeom>
            <a:avLst/>
            <a:gdLst>
              <a:gd name="T0" fmla="*/ 2147483647 w 2280"/>
              <a:gd name="T1" fmla="*/ 2147483647 h 3017"/>
              <a:gd name="T2" fmla="*/ 2147483647 w 2280"/>
              <a:gd name="T3" fmla="*/ 2147483647 h 3017"/>
              <a:gd name="T4" fmla="*/ 2147483647 w 2280"/>
              <a:gd name="T5" fmla="*/ 0 h 3017"/>
              <a:gd name="T6" fmla="*/ 0 w 2280"/>
              <a:gd name="T7" fmla="*/ 2147483647 h 3017"/>
              <a:gd name="T8" fmla="*/ 2147483647 w 2280"/>
              <a:gd name="T9" fmla="*/ 2147483647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0"/>
              <a:gd name="T16" fmla="*/ 0 h 3017"/>
              <a:gd name="T17" fmla="*/ 2280 w 2280"/>
              <a:gd name="T18" fmla="*/ 3017 h 30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0" h="3017">
                <a:moveTo>
                  <a:pt x="1240" y="3017"/>
                </a:moveTo>
                <a:cubicBezTo>
                  <a:pt x="1240" y="3001"/>
                  <a:pt x="1240" y="2985"/>
                  <a:pt x="1240" y="2969"/>
                </a:cubicBezTo>
                <a:lnTo>
                  <a:pt x="2280" y="0"/>
                </a:lnTo>
                <a:lnTo>
                  <a:pt x="0" y="1817"/>
                </a:lnTo>
                <a:lnTo>
                  <a:pt x="1240" y="3017"/>
                </a:lnTo>
                <a:close/>
              </a:path>
            </a:pathLst>
          </a:custGeom>
          <a:solidFill>
            <a:srgbClr val="FFFF00">
              <a:alpha val="45882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2590800" y="1676400"/>
            <a:ext cx="3113088" cy="4114800"/>
            <a:chOff x="672" y="1056"/>
            <a:chExt cx="1961" cy="2592"/>
          </a:xfrm>
        </p:grpSpPr>
        <p:sp>
          <p:nvSpPr>
            <p:cNvPr id="12316" name="Text Box 16"/>
            <p:cNvSpPr txBox="1">
              <a:spLocks noChangeArrowheads="1"/>
            </p:cNvSpPr>
            <p:nvPr/>
          </p:nvSpPr>
          <p:spPr bwMode="auto">
            <a:xfrm>
              <a:off x="672" y="3321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800"/>
                <a:t>M</a:t>
              </a:r>
              <a:endParaRPr lang="ru-RU" altLang="ru-RU" sz="2800"/>
            </a:p>
          </p:txBody>
        </p:sp>
        <p:sp>
          <p:nvSpPr>
            <p:cNvPr id="12317" name="Oval 23"/>
            <p:cNvSpPr>
              <a:spLocks noChangeArrowheads="1"/>
            </p:cNvSpPr>
            <p:nvPr/>
          </p:nvSpPr>
          <p:spPr bwMode="auto">
            <a:xfrm>
              <a:off x="912" y="3369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18" name="Freeform 35"/>
            <p:cNvSpPr>
              <a:spLocks/>
            </p:cNvSpPr>
            <p:nvPr/>
          </p:nvSpPr>
          <p:spPr bwMode="auto">
            <a:xfrm>
              <a:off x="984" y="1056"/>
              <a:ext cx="1649" cy="2336"/>
            </a:xfrm>
            <a:custGeom>
              <a:avLst/>
              <a:gdLst>
                <a:gd name="T0" fmla="*/ 1649 w 1649"/>
                <a:gd name="T1" fmla="*/ 0 h 2336"/>
                <a:gd name="T2" fmla="*/ 0 w 1649"/>
                <a:gd name="T3" fmla="*/ 2336 h 2336"/>
                <a:gd name="T4" fmla="*/ 0 60000 65536"/>
                <a:gd name="T5" fmla="*/ 0 60000 65536"/>
                <a:gd name="T6" fmla="*/ 0 w 1649"/>
                <a:gd name="T7" fmla="*/ 0 h 2336"/>
                <a:gd name="T8" fmla="*/ 1649 w 1649"/>
                <a:gd name="T9" fmla="*/ 2336 h 23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49" h="2336">
                  <a:moveTo>
                    <a:pt x="1649" y="0"/>
                  </a:moveTo>
                  <a:lnTo>
                    <a:pt x="0" y="2336"/>
                  </a:lnTo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9" name="Freeform 36"/>
            <p:cNvSpPr>
              <a:spLocks/>
            </p:cNvSpPr>
            <p:nvPr/>
          </p:nvSpPr>
          <p:spPr bwMode="auto">
            <a:xfrm>
              <a:off x="864" y="3120"/>
              <a:ext cx="216" cy="192"/>
            </a:xfrm>
            <a:custGeom>
              <a:avLst/>
              <a:gdLst>
                <a:gd name="T0" fmla="*/ 216 w 216"/>
                <a:gd name="T1" fmla="*/ 112 h 192"/>
                <a:gd name="T2" fmla="*/ 104 w 216"/>
                <a:gd name="T3" fmla="*/ 0 h 192"/>
                <a:gd name="T4" fmla="*/ 0 w 216"/>
                <a:gd name="T5" fmla="*/ 192 h 192"/>
                <a:gd name="T6" fmla="*/ 0 60000 65536"/>
                <a:gd name="T7" fmla="*/ 0 60000 65536"/>
                <a:gd name="T8" fmla="*/ 0 60000 65536"/>
                <a:gd name="T9" fmla="*/ 0 w 216"/>
                <a:gd name="T10" fmla="*/ 0 h 192"/>
                <a:gd name="T11" fmla="*/ 216 w 21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" h="192">
                  <a:moveTo>
                    <a:pt x="216" y="112"/>
                  </a:moveTo>
                  <a:lnTo>
                    <a:pt x="104" y="0"/>
                  </a:lnTo>
                  <a:lnTo>
                    <a:pt x="0" y="19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743700" y="1753691"/>
                <a:ext cx="4517519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81+169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700" y="1753691"/>
                <a:ext cx="4517519" cy="42037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32696" y="2464846"/>
                <a:ext cx="3110403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250−25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2696" y="2464846"/>
                <a:ext cx="3110403" cy="4203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64114" y="3185830"/>
                <a:ext cx="30475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б.б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=117+75=192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114" y="3185830"/>
                <a:ext cx="304756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800" r="-2200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64114" y="3961661"/>
                <a:ext cx="13179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таб</m:t>
                          </m:r>
                        </m:sub>
                      </m:sSub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114" y="3961661"/>
                <a:ext cx="1317925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630" r="-5556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875291" y="4677848"/>
                <a:ext cx="30411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т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б</m:t>
                          </m:r>
                        </m:sub>
                      </m:sSub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=192+60=252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291" y="4677848"/>
                <a:ext cx="3041154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004" r="-2204" b="-16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6743700" y="1600200"/>
            <a:ext cx="4517519" cy="573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32696" y="2464846"/>
            <a:ext cx="3110403" cy="420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75291" y="2971800"/>
            <a:ext cx="3067808" cy="615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832696" y="3961661"/>
            <a:ext cx="134934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64114" y="4602957"/>
            <a:ext cx="3078985" cy="642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3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07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4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726" grpId="0" animBg="1"/>
      <p:bldP spid="540727" grpId="0" animBg="1"/>
      <p:bldP spid="540722" grpId="0" animBg="1"/>
      <p:bldP spid="540723" grpId="0" animBg="1"/>
      <p:bldP spid="540694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Freeform 3"/>
          <p:cNvSpPr>
            <a:spLocks/>
          </p:cNvSpPr>
          <p:nvPr/>
        </p:nvSpPr>
        <p:spPr bwMode="auto">
          <a:xfrm>
            <a:off x="2146300" y="1689101"/>
            <a:ext cx="3606800" cy="3795713"/>
          </a:xfrm>
          <a:custGeom>
            <a:avLst/>
            <a:gdLst>
              <a:gd name="T0" fmla="*/ 2147483647 w 2272"/>
              <a:gd name="T1" fmla="*/ 2147483647 h 2391"/>
              <a:gd name="T2" fmla="*/ 2147483647 w 2272"/>
              <a:gd name="T3" fmla="*/ 2147483647 h 2391"/>
              <a:gd name="T4" fmla="*/ 2147483647 w 2272"/>
              <a:gd name="T5" fmla="*/ 2147483647 h 2391"/>
              <a:gd name="T6" fmla="*/ 2147483647 w 2272"/>
              <a:gd name="T7" fmla="*/ 2147483647 h 2391"/>
              <a:gd name="T8" fmla="*/ 2147483647 w 2272"/>
              <a:gd name="T9" fmla="*/ 0 h 2391"/>
              <a:gd name="T10" fmla="*/ 0 w 2272"/>
              <a:gd name="T11" fmla="*/ 2147483647 h 2391"/>
              <a:gd name="T12" fmla="*/ 2147483647 w 2272"/>
              <a:gd name="T13" fmla="*/ 2147483647 h 2391"/>
              <a:gd name="T14" fmla="*/ 2147483647 w 2272"/>
              <a:gd name="T15" fmla="*/ 2147483647 h 2391"/>
              <a:gd name="T16" fmla="*/ 2147483647 w 2272"/>
              <a:gd name="T17" fmla="*/ 2147483647 h 23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72"/>
              <a:gd name="T28" fmla="*/ 0 h 2391"/>
              <a:gd name="T29" fmla="*/ 2272 w 2272"/>
              <a:gd name="T30" fmla="*/ 2391 h 23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72" h="2391">
                <a:moveTo>
                  <a:pt x="2224" y="1888"/>
                </a:moveTo>
                <a:cubicBezTo>
                  <a:pt x="2240" y="1904"/>
                  <a:pt x="2035" y="2391"/>
                  <a:pt x="2208" y="1888"/>
                </a:cubicBezTo>
                <a:lnTo>
                  <a:pt x="2224" y="1888"/>
                </a:lnTo>
                <a:lnTo>
                  <a:pt x="2272" y="16"/>
                </a:lnTo>
                <a:lnTo>
                  <a:pt x="2256" y="0"/>
                </a:lnTo>
                <a:lnTo>
                  <a:pt x="0" y="1760"/>
                </a:lnTo>
                <a:lnTo>
                  <a:pt x="16" y="1776"/>
                </a:lnTo>
                <a:lnTo>
                  <a:pt x="2224" y="1904"/>
                </a:lnTo>
                <a:lnTo>
                  <a:pt x="2224" y="1888"/>
                </a:lnTo>
                <a:close/>
              </a:path>
            </a:pathLst>
          </a:custGeom>
          <a:solidFill>
            <a:srgbClr val="3399FF">
              <a:alpha val="4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24" name="Freeform 4"/>
          <p:cNvSpPr>
            <a:spLocks/>
          </p:cNvSpPr>
          <p:nvPr/>
        </p:nvSpPr>
        <p:spPr bwMode="auto">
          <a:xfrm>
            <a:off x="4127500" y="1676400"/>
            <a:ext cx="1612900" cy="4762500"/>
          </a:xfrm>
          <a:custGeom>
            <a:avLst/>
            <a:gdLst>
              <a:gd name="T0" fmla="*/ 2147483647 w 1016"/>
              <a:gd name="T1" fmla="*/ 2147483647 h 3000"/>
              <a:gd name="T2" fmla="*/ 2147483647 w 1016"/>
              <a:gd name="T3" fmla="*/ 2147483647 h 3000"/>
              <a:gd name="T4" fmla="*/ 2147483647 w 1016"/>
              <a:gd name="T5" fmla="*/ 2147483647 h 3000"/>
              <a:gd name="T6" fmla="*/ 2147483647 w 1016"/>
              <a:gd name="T7" fmla="*/ 2147483647 h 3000"/>
              <a:gd name="T8" fmla="*/ 2147483647 w 1016"/>
              <a:gd name="T9" fmla="*/ 0 h 3000"/>
              <a:gd name="T10" fmla="*/ 0 w 1016"/>
              <a:gd name="T11" fmla="*/ 2147483647 h 3000"/>
              <a:gd name="T12" fmla="*/ 0 w 1016"/>
              <a:gd name="T13" fmla="*/ 2147483647 h 3000"/>
              <a:gd name="T14" fmla="*/ 0 w 1016"/>
              <a:gd name="T15" fmla="*/ 2147483647 h 3000"/>
              <a:gd name="T16" fmla="*/ 2147483647 w 1016"/>
              <a:gd name="T17" fmla="*/ 2147483647 h 3000"/>
              <a:gd name="T18" fmla="*/ 2147483647 w 1016"/>
              <a:gd name="T19" fmla="*/ 2147483647 h 3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16"/>
              <a:gd name="T31" fmla="*/ 0 h 3000"/>
              <a:gd name="T32" fmla="*/ 1016 w 1016"/>
              <a:gd name="T33" fmla="*/ 3000 h 30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16" h="3000">
                <a:moveTo>
                  <a:pt x="968" y="1888"/>
                </a:moveTo>
                <a:cubicBezTo>
                  <a:pt x="984" y="1904"/>
                  <a:pt x="779" y="2391"/>
                  <a:pt x="952" y="1888"/>
                </a:cubicBezTo>
                <a:lnTo>
                  <a:pt x="968" y="1888"/>
                </a:lnTo>
                <a:lnTo>
                  <a:pt x="1016" y="16"/>
                </a:lnTo>
                <a:lnTo>
                  <a:pt x="1000" y="0"/>
                </a:lnTo>
                <a:lnTo>
                  <a:pt x="0" y="3000"/>
                </a:lnTo>
                <a:lnTo>
                  <a:pt x="0" y="2984"/>
                </a:lnTo>
                <a:lnTo>
                  <a:pt x="968" y="1904"/>
                </a:lnTo>
                <a:lnTo>
                  <a:pt x="968" y="1888"/>
                </a:lnTo>
                <a:close/>
              </a:path>
            </a:pathLst>
          </a:custGeom>
          <a:solidFill>
            <a:srgbClr val="FF0000">
              <a:alpha val="4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3657601" y="626268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С</a:t>
            </a:r>
          </a:p>
        </p:txBody>
      </p:sp>
      <p:sp>
        <p:nvSpPr>
          <p:cNvPr id="13317" name="Freeform 6"/>
          <p:cNvSpPr>
            <a:spLocks/>
          </p:cNvSpPr>
          <p:nvPr/>
        </p:nvSpPr>
        <p:spPr bwMode="auto">
          <a:xfrm>
            <a:off x="2133600" y="1651000"/>
            <a:ext cx="3619500" cy="4776788"/>
          </a:xfrm>
          <a:custGeom>
            <a:avLst/>
            <a:gdLst>
              <a:gd name="T0" fmla="*/ 0 w 2280"/>
              <a:gd name="T1" fmla="*/ 2147483647 h 3009"/>
              <a:gd name="T2" fmla="*/ 2147483647 w 2280"/>
              <a:gd name="T3" fmla="*/ 0 h 3009"/>
              <a:gd name="T4" fmla="*/ 2147483647 w 2280"/>
              <a:gd name="T5" fmla="*/ 2147483647 h 3009"/>
              <a:gd name="T6" fmla="*/ 2147483647 w 2280"/>
              <a:gd name="T7" fmla="*/ 2147483647 h 3009"/>
              <a:gd name="T8" fmla="*/ 0 w 2280"/>
              <a:gd name="T9" fmla="*/ 2147483647 h 30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0"/>
              <a:gd name="T16" fmla="*/ 0 h 3009"/>
              <a:gd name="T17" fmla="*/ 2280 w 2280"/>
              <a:gd name="T18" fmla="*/ 3009 h 30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0" h="3009">
                <a:moveTo>
                  <a:pt x="0" y="1801"/>
                </a:moveTo>
                <a:lnTo>
                  <a:pt x="2280" y="0"/>
                </a:lnTo>
                <a:lnTo>
                  <a:pt x="2240" y="1921"/>
                </a:lnTo>
                <a:lnTo>
                  <a:pt x="1256" y="3009"/>
                </a:lnTo>
                <a:lnTo>
                  <a:pt x="0" y="180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676400" y="4343401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В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5715000" y="4433888"/>
            <a:ext cx="420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А</a:t>
            </a: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5867401" y="1447801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/>
              <a:t>D</a:t>
            </a:r>
            <a:endParaRPr lang="ru-RU" altLang="ru-RU" sz="2800"/>
          </a:p>
        </p:txBody>
      </p:sp>
      <p:sp>
        <p:nvSpPr>
          <p:cNvPr id="13321" name="Freeform 10"/>
          <p:cNvSpPr>
            <a:spLocks/>
          </p:cNvSpPr>
          <p:nvPr/>
        </p:nvSpPr>
        <p:spPr bwMode="auto">
          <a:xfrm>
            <a:off x="2133600" y="4510088"/>
            <a:ext cx="3505200" cy="215900"/>
          </a:xfrm>
          <a:custGeom>
            <a:avLst/>
            <a:gdLst>
              <a:gd name="T0" fmla="*/ 0 w 2208"/>
              <a:gd name="T1" fmla="*/ 0 h 136"/>
              <a:gd name="T2" fmla="*/ 2147483647 w 2208"/>
              <a:gd name="T3" fmla="*/ 2147483647 h 136"/>
              <a:gd name="T4" fmla="*/ 0 60000 65536"/>
              <a:gd name="T5" fmla="*/ 0 60000 65536"/>
              <a:gd name="T6" fmla="*/ 0 w 2208"/>
              <a:gd name="T7" fmla="*/ 0 h 136"/>
              <a:gd name="T8" fmla="*/ 2208 w 2208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08" h="136">
                <a:moveTo>
                  <a:pt x="0" y="0"/>
                </a:moveTo>
                <a:lnTo>
                  <a:pt x="2208" y="136"/>
                </a:lnTo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32" name="Freeform 12"/>
          <p:cNvSpPr>
            <a:spLocks/>
          </p:cNvSpPr>
          <p:nvPr/>
        </p:nvSpPr>
        <p:spPr bwMode="auto">
          <a:xfrm>
            <a:off x="3924300" y="6032500"/>
            <a:ext cx="254000" cy="203200"/>
          </a:xfrm>
          <a:custGeom>
            <a:avLst/>
            <a:gdLst>
              <a:gd name="T0" fmla="*/ 2147483647 w 160"/>
              <a:gd name="T1" fmla="*/ 2147483647 h 128"/>
              <a:gd name="T2" fmla="*/ 2147483647 w 160"/>
              <a:gd name="T3" fmla="*/ 0 h 128"/>
              <a:gd name="T4" fmla="*/ 0 w 160"/>
              <a:gd name="T5" fmla="*/ 2147483647 h 128"/>
              <a:gd name="T6" fmla="*/ 0 60000 65536"/>
              <a:gd name="T7" fmla="*/ 0 60000 65536"/>
              <a:gd name="T8" fmla="*/ 0 60000 65536"/>
              <a:gd name="T9" fmla="*/ 0 w 160"/>
              <a:gd name="T10" fmla="*/ 0 h 128"/>
              <a:gd name="T11" fmla="*/ 160 w 160"/>
              <a:gd name="T12" fmla="*/ 128 h 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" h="128">
                <a:moveTo>
                  <a:pt x="160" y="96"/>
                </a:moveTo>
                <a:lnTo>
                  <a:pt x="64" y="0"/>
                </a:lnTo>
                <a:lnTo>
                  <a:pt x="0" y="12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Freeform 14"/>
          <p:cNvSpPr>
            <a:spLocks/>
          </p:cNvSpPr>
          <p:nvPr/>
        </p:nvSpPr>
        <p:spPr bwMode="auto">
          <a:xfrm>
            <a:off x="4102100" y="1676400"/>
            <a:ext cx="1625600" cy="4738688"/>
          </a:xfrm>
          <a:custGeom>
            <a:avLst/>
            <a:gdLst>
              <a:gd name="T0" fmla="*/ 2147483647 w 1024"/>
              <a:gd name="T1" fmla="*/ 0 h 2985"/>
              <a:gd name="T2" fmla="*/ 0 w 1024"/>
              <a:gd name="T3" fmla="*/ 2147483647 h 2985"/>
              <a:gd name="T4" fmla="*/ 0 60000 65536"/>
              <a:gd name="T5" fmla="*/ 0 60000 65536"/>
              <a:gd name="T6" fmla="*/ 0 w 1024"/>
              <a:gd name="T7" fmla="*/ 0 h 2985"/>
              <a:gd name="T8" fmla="*/ 1024 w 1024"/>
              <a:gd name="T9" fmla="*/ 2985 h 29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24" h="2985">
                <a:moveTo>
                  <a:pt x="1024" y="0"/>
                </a:moveTo>
                <a:lnTo>
                  <a:pt x="0" y="298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914401" y="-14983"/>
            <a:ext cx="1114622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 smtClean="0">
                <a:latin typeface="+mj-lt"/>
                <a:ea typeface="+mj-ea"/>
                <a:cs typeface="+mj-cs"/>
              </a:rPr>
              <a:t>Пирамиданың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табаны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АВС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тікбұрышты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үшбұрыш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. 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АВ = 29 см, </a:t>
            </a:r>
            <a:endParaRPr lang="ru-RU" altLang="ru-RU" sz="2800" dirty="0" smtClean="0">
              <a:latin typeface="+mj-lt"/>
              <a:ea typeface="+mj-ea"/>
              <a:cs typeface="+mj-cs"/>
            </a:endParaRPr>
          </a:p>
          <a:p>
            <a:pPr eaLnBrk="1" hangingPunct="1"/>
            <a:r>
              <a:rPr lang="ru-RU" altLang="ru-RU" sz="2800" dirty="0" smtClean="0">
                <a:latin typeface="+mj-lt"/>
                <a:ea typeface="+mj-ea"/>
                <a:cs typeface="+mj-cs"/>
              </a:rPr>
              <a:t>катет АС 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= 21 см. 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А</a:t>
            </a:r>
            <a:r>
              <a:rPr lang="en-US" altLang="ru-RU" sz="2800" dirty="0" smtClean="0">
                <a:latin typeface="+mj-lt"/>
                <a:ea typeface="+mj-ea"/>
                <a:cs typeface="+mj-cs"/>
              </a:rPr>
              <a:t>D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бүйір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қыры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20 см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және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табан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жазықтығына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перпендикуляр. Пирамиданың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бүйір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бетінің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ауданын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табың</a:t>
            </a:r>
            <a:r>
              <a:rPr lang="kk-KZ" altLang="ru-RU" sz="2800" dirty="0">
                <a:latin typeface="+mj-lt"/>
                <a:ea typeface="+mj-ea"/>
                <a:cs typeface="+mj-cs"/>
              </a:rPr>
              <a:t>ыз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542736" name="Text Box 16"/>
          <p:cNvSpPr txBox="1">
            <a:spLocks noChangeArrowheads="1"/>
          </p:cNvSpPr>
          <p:nvPr/>
        </p:nvSpPr>
        <p:spPr bwMode="auto">
          <a:xfrm>
            <a:off x="130212" y="0"/>
            <a:ext cx="784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№6.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326" name="Oval 26"/>
          <p:cNvSpPr>
            <a:spLocks noChangeArrowheads="1"/>
          </p:cNvSpPr>
          <p:nvPr/>
        </p:nvSpPr>
        <p:spPr bwMode="auto">
          <a:xfrm>
            <a:off x="5715000" y="1600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7" name="Rectangle 35"/>
          <p:cNvSpPr>
            <a:spLocks noChangeArrowheads="1"/>
          </p:cNvSpPr>
          <p:nvPr/>
        </p:nvSpPr>
        <p:spPr bwMode="auto">
          <a:xfrm>
            <a:off x="5067301" y="55499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21</a:t>
            </a:r>
          </a:p>
        </p:txBody>
      </p:sp>
      <p:sp>
        <p:nvSpPr>
          <p:cNvPr id="13328" name="Rectangle 36"/>
          <p:cNvSpPr>
            <a:spLocks noChangeArrowheads="1"/>
          </p:cNvSpPr>
          <p:nvPr/>
        </p:nvSpPr>
        <p:spPr bwMode="auto">
          <a:xfrm>
            <a:off x="5715001" y="2743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20</a:t>
            </a:r>
          </a:p>
        </p:txBody>
      </p:sp>
      <p:sp>
        <p:nvSpPr>
          <p:cNvPr id="13329" name="Rectangle 38"/>
          <p:cNvSpPr>
            <a:spLocks noChangeArrowheads="1"/>
          </p:cNvSpPr>
          <p:nvPr/>
        </p:nvSpPr>
        <p:spPr bwMode="auto">
          <a:xfrm>
            <a:off x="4038601" y="4267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29</a:t>
            </a:r>
          </a:p>
        </p:txBody>
      </p:sp>
      <p:sp>
        <p:nvSpPr>
          <p:cNvPr id="542760" name="Freeform 40"/>
          <p:cNvSpPr>
            <a:spLocks/>
          </p:cNvSpPr>
          <p:nvPr/>
        </p:nvSpPr>
        <p:spPr bwMode="auto">
          <a:xfrm>
            <a:off x="5346700" y="4305300"/>
            <a:ext cx="355600" cy="406400"/>
          </a:xfrm>
          <a:custGeom>
            <a:avLst/>
            <a:gdLst>
              <a:gd name="T0" fmla="*/ 2147483647 w 224"/>
              <a:gd name="T1" fmla="*/ 0 h 256"/>
              <a:gd name="T2" fmla="*/ 2147483647 w 224"/>
              <a:gd name="T3" fmla="*/ 0 h 256"/>
              <a:gd name="T4" fmla="*/ 0 w 224"/>
              <a:gd name="T5" fmla="*/ 2147483647 h 256"/>
              <a:gd name="T6" fmla="*/ 0 60000 65536"/>
              <a:gd name="T7" fmla="*/ 0 60000 65536"/>
              <a:gd name="T8" fmla="*/ 0 60000 65536"/>
              <a:gd name="T9" fmla="*/ 0 w 224"/>
              <a:gd name="T10" fmla="*/ 0 h 256"/>
              <a:gd name="T11" fmla="*/ 224 w 224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" h="256">
                <a:moveTo>
                  <a:pt x="224" y="0"/>
                </a:moveTo>
                <a:lnTo>
                  <a:pt x="16" y="0"/>
                </a:lnTo>
                <a:lnTo>
                  <a:pt x="0" y="25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61" name="Freeform 41"/>
          <p:cNvSpPr>
            <a:spLocks/>
          </p:cNvSpPr>
          <p:nvPr/>
        </p:nvSpPr>
        <p:spPr bwMode="auto">
          <a:xfrm>
            <a:off x="5473700" y="4406900"/>
            <a:ext cx="203200" cy="469900"/>
          </a:xfrm>
          <a:custGeom>
            <a:avLst/>
            <a:gdLst>
              <a:gd name="T0" fmla="*/ 2147483647 w 128"/>
              <a:gd name="T1" fmla="*/ 0 h 296"/>
              <a:gd name="T2" fmla="*/ 0 w 128"/>
              <a:gd name="T3" fmla="*/ 2147483647 h 296"/>
              <a:gd name="T4" fmla="*/ 2147483647 w 128"/>
              <a:gd name="T5" fmla="*/ 2147483647 h 296"/>
              <a:gd name="T6" fmla="*/ 0 60000 65536"/>
              <a:gd name="T7" fmla="*/ 0 60000 65536"/>
              <a:gd name="T8" fmla="*/ 0 60000 65536"/>
              <a:gd name="T9" fmla="*/ 0 w 128"/>
              <a:gd name="T10" fmla="*/ 0 h 296"/>
              <a:gd name="T11" fmla="*/ 128 w 12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" h="296">
                <a:moveTo>
                  <a:pt x="128" y="0"/>
                </a:moveTo>
                <a:lnTo>
                  <a:pt x="0" y="96"/>
                </a:lnTo>
                <a:lnTo>
                  <a:pt x="8" y="2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2" name="Freeform 43"/>
          <p:cNvSpPr>
            <a:spLocks/>
          </p:cNvSpPr>
          <p:nvPr/>
        </p:nvSpPr>
        <p:spPr bwMode="auto">
          <a:xfrm>
            <a:off x="5346700" y="4724400"/>
            <a:ext cx="368300" cy="520700"/>
          </a:xfrm>
          <a:custGeom>
            <a:avLst/>
            <a:gdLst>
              <a:gd name="T0" fmla="*/ 2147483647 w 232"/>
              <a:gd name="T1" fmla="*/ 2147483647 h 328"/>
              <a:gd name="T2" fmla="*/ 2147483647 w 232"/>
              <a:gd name="T3" fmla="*/ 2147483647 h 328"/>
              <a:gd name="T4" fmla="*/ 0 w 232"/>
              <a:gd name="T5" fmla="*/ 2147483647 h 328"/>
              <a:gd name="T6" fmla="*/ 2147483647 w 232"/>
              <a:gd name="T7" fmla="*/ 2147483647 h 328"/>
              <a:gd name="T8" fmla="*/ 2147483647 w 232"/>
              <a:gd name="T9" fmla="*/ 0 h 328"/>
              <a:gd name="T10" fmla="*/ 2147483647 w 232"/>
              <a:gd name="T11" fmla="*/ 2147483647 h 3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"/>
              <a:gd name="T19" fmla="*/ 0 h 328"/>
              <a:gd name="T20" fmla="*/ 232 w 232"/>
              <a:gd name="T21" fmla="*/ 328 h 3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" h="328">
                <a:moveTo>
                  <a:pt x="192" y="328"/>
                </a:moveTo>
                <a:cubicBezTo>
                  <a:pt x="165" y="323"/>
                  <a:pt x="139" y="316"/>
                  <a:pt x="112" y="312"/>
                </a:cubicBezTo>
                <a:cubicBezTo>
                  <a:pt x="75" y="306"/>
                  <a:pt x="0" y="296"/>
                  <a:pt x="0" y="296"/>
                </a:cubicBezTo>
                <a:lnTo>
                  <a:pt x="80" y="136"/>
                </a:lnTo>
                <a:lnTo>
                  <a:pt x="232" y="0"/>
                </a:lnTo>
                <a:lnTo>
                  <a:pt x="192" y="328"/>
                </a:lnTo>
                <a:close/>
              </a:path>
            </a:pathLst>
          </a:custGeom>
          <a:solidFill>
            <a:srgbClr val="EB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3" name="Freeform 48"/>
          <p:cNvSpPr>
            <a:spLocks/>
          </p:cNvSpPr>
          <p:nvPr/>
        </p:nvSpPr>
        <p:spPr bwMode="auto">
          <a:xfrm>
            <a:off x="3848100" y="5803900"/>
            <a:ext cx="584200" cy="304800"/>
          </a:xfrm>
          <a:custGeom>
            <a:avLst/>
            <a:gdLst>
              <a:gd name="T0" fmla="*/ 2147483647 w 368"/>
              <a:gd name="T1" fmla="*/ 2147483647 h 192"/>
              <a:gd name="T2" fmla="*/ 2147483647 w 368"/>
              <a:gd name="T3" fmla="*/ 0 h 192"/>
              <a:gd name="T4" fmla="*/ 0 w 368"/>
              <a:gd name="T5" fmla="*/ 2147483647 h 192"/>
              <a:gd name="T6" fmla="*/ 0 60000 65536"/>
              <a:gd name="T7" fmla="*/ 0 60000 65536"/>
              <a:gd name="T8" fmla="*/ 0 60000 65536"/>
              <a:gd name="T9" fmla="*/ 0 w 368"/>
              <a:gd name="T10" fmla="*/ 0 h 192"/>
              <a:gd name="T11" fmla="*/ 368 w 36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8" h="192">
                <a:moveTo>
                  <a:pt x="368" y="176"/>
                </a:moveTo>
                <a:lnTo>
                  <a:pt x="192" y="0"/>
                </a:lnTo>
                <a:lnTo>
                  <a:pt x="0" y="19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62" name="Freeform 42"/>
          <p:cNvSpPr>
            <a:spLocks/>
          </p:cNvSpPr>
          <p:nvPr/>
        </p:nvSpPr>
        <p:spPr bwMode="auto">
          <a:xfrm>
            <a:off x="2120900" y="1663700"/>
            <a:ext cx="3606800" cy="4725988"/>
          </a:xfrm>
          <a:custGeom>
            <a:avLst/>
            <a:gdLst>
              <a:gd name="T0" fmla="*/ 2147483647 w 2272"/>
              <a:gd name="T1" fmla="*/ 2147483647 h 2977"/>
              <a:gd name="T2" fmla="*/ 2147483647 w 2272"/>
              <a:gd name="T3" fmla="*/ 2147483647 h 2977"/>
              <a:gd name="T4" fmla="*/ 2147483647 w 2272"/>
              <a:gd name="T5" fmla="*/ 0 h 2977"/>
              <a:gd name="T6" fmla="*/ 0 w 2272"/>
              <a:gd name="T7" fmla="*/ 2147483647 h 2977"/>
              <a:gd name="T8" fmla="*/ 2147483647 w 2272"/>
              <a:gd name="T9" fmla="*/ 2147483647 h 29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2"/>
              <a:gd name="T16" fmla="*/ 0 h 2977"/>
              <a:gd name="T17" fmla="*/ 2272 w 2272"/>
              <a:gd name="T18" fmla="*/ 2977 h 29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2" h="2977">
                <a:moveTo>
                  <a:pt x="1248" y="2977"/>
                </a:moveTo>
                <a:cubicBezTo>
                  <a:pt x="1248" y="2961"/>
                  <a:pt x="1253" y="2960"/>
                  <a:pt x="1424" y="2464"/>
                </a:cubicBezTo>
                <a:lnTo>
                  <a:pt x="2272" y="0"/>
                </a:lnTo>
                <a:lnTo>
                  <a:pt x="0" y="1792"/>
                </a:lnTo>
                <a:lnTo>
                  <a:pt x="1248" y="2977"/>
                </a:lnTo>
                <a:close/>
              </a:path>
            </a:pathLst>
          </a:custGeom>
          <a:solidFill>
            <a:srgbClr val="FFFF00">
              <a:alpha val="45882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207" y="1622512"/>
            <a:ext cx="5042784" cy="42424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7510" y="2297212"/>
            <a:ext cx="5000757" cy="4459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6700" y="6089377"/>
            <a:ext cx="6498899" cy="58526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645207" y="1447801"/>
            <a:ext cx="5042784" cy="598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08726" y="2150076"/>
            <a:ext cx="5379265" cy="593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423346" y="6019887"/>
            <a:ext cx="6498899" cy="642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6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7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7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animBg="1"/>
      <p:bldP spid="542724" grpId="0" animBg="1"/>
      <p:bldP spid="542732" grpId="0" animBg="1"/>
      <p:bldP spid="542760" grpId="0" animBg="1"/>
      <p:bldP spid="542761" grpId="0" animBg="1"/>
      <p:bldP spid="542762" grpId="0" animBg="1"/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auto">
          <a:xfrm>
            <a:off x="1765300" y="4521200"/>
            <a:ext cx="4953000" cy="1435100"/>
          </a:xfrm>
          <a:custGeom>
            <a:avLst/>
            <a:gdLst>
              <a:gd name="T0" fmla="*/ 2147483647 w 3120"/>
              <a:gd name="T1" fmla="*/ 2147483647 h 904"/>
              <a:gd name="T2" fmla="*/ 2147483647 w 3120"/>
              <a:gd name="T3" fmla="*/ 2147483647 h 904"/>
              <a:gd name="T4" fmla="*/ 2147483647 w 3120"/>
              <a:gd name="T5" fmla="*/ 0 h 904"/>
              <a:gd name="T6" fmla="*/ 2147483647 w 3120"/>
              <a:gd name="T7" fmla="*/ 2147483647 h 904"/>
              <a:gd name="T8" fmla="*/ 2147483647 w 3120"/>
              <a:gd name="T9" fmla="*/ 2147483647 h 904"/>
              <a:gd name="T10" fmla="*/ 0 w 3120"/>
              <a:gd name="T11" fmla="*/ 2147483647 h 9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20"/>
              <a:gd name="T19" fmla="*/ 0 h 904"/>
              <a:gd name="T20" fmla="*/ 3120 w 3120"/>
              <a:gd name="T21" fmla="*/ 904 h 9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20" h="904">
                <a:moveTo>
                  <a:pt x="32" y="632"/>
                </a:moveTo>
                <a:lnTo>
                  <a:pt x="2272" y="904"/>
                </a:lnTo>
                <a:lnTo>
                  <a:pt x="3120" y="0"/>
                </a:lnTo>
                <a:lnTo>
                  <a:pt x="2288" y="896"/>
                </a:lnTo>
                <a:lnTo>
                  <a:pt x="2251" y="896"/>
                </a:lnTo>
                <a:lnTo>
                  <a:pt x="0" y="61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39" name="Freeform 3"/>
          <p:cNvSpPr>
            <a:spLocks/>
          </p:cNvSpPr>
          <p:nvPr/>
        </p:nvSpPr>
        <p:spPr bwMode="auto">
          <a:xfrm>
            <a:off x="3552825" y="4230688"/>
            <a:ext cx="1854200" cy="1701800"/>
          </a:xfrm>
          <a:custGeom>
            <a:avLst/>
            <a:gdLst>
              <a:gd name="T0" fmla="*/ 2147483647 w 1168"/>
              <a:gd name="T1" fmla="*/ 2147483647 h 1072"/>
              <a:gd name="T2" fmla="*/ 0 w 1168"/>
              <a:gd name="T3" fmla="*/ 0 h 1072"/>
              <a:gd name="T4" fmla="*/ 0 60000 65536"/>
              <a:gd name="T5" fmla="*/ 0 60000 65536"/>
              <a:gd name="T6" fmla="*/ 0 w 1168"/>
              <a:gd name="T7" fmla="*/ 0 h 1072"/>
              <a:gd name="T8" fmla="*/ 1168 w 1168"/>
              <a:gd name="T9" fmla="*/ 1072 h 10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68" h="1072">
                <a:moveTo>
                  <a:pt x="1168" y="107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0" name="Freeform 4"/>
          <p:cNvSpPr>
            <a:spLocks/>
          </p:cNvSpPr>
          <p:nvPr/>
        </p:nvSpPr>
        <p:spPr bwMode="auto">
          <a:xfrm>
            <a:off x="1889126" y="4533900"/>
            <a:ext cx="4854575" cy="941388"/>
          </a:xfrm>
          <a:custGeom>
            <a:avLst/>
            <a:gdLst>
              <a:gd name="T0" fmla="*/ 2147483647 w 3058"/>
              <a:gd name="T1" fmla="*/ 0 h 593"/>
              <a:gd name="T2" fmla="*/ 0 w 3058"/>
              <a:gd name="T3" fmla="*/ 2147483647 h 593"/>
              <a:gd name="T4" fmla="*/ 0 60000 65536"/>
              <a:gd name="T5" fmla="*/ 0 60000 65536"/>
              <a:gd name="T6" fmla="*/ 0 w 3058"/>
              <a:gd name="T7" fmla="*/ 0 h 593"/>
              <a:gd name="T8" fmla="*/ 3058 w 3058"/>
              <a:gd name="T9" fmla="*/ 593 h 5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58" h="593">
                <a:moveTo>
                  <a:pt x="3058" y="0"/>
                </a:moveTo>
                <a:lnTo>
                  <a:pt x="0" y="593"/>
                </a:lnTo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25669" y="47625"/>
            <a:ext cx="1158765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 smtClean="0">
                <a:latin typeface="+mj-lt"/>
                <a:ea typeface="+mj-ea"/>
                <a:cs typeface="+mj-cs"/>
              </a:rPr>
              <a:t>        Пирамиданың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табаны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қабырғалары 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20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және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36</a:t>
            </a:r>
            <a:r>
              <a:rPr lang="kk-KZ" altLang="ru-RU" sz="2800" dirty="0" smtClean="0">
                <a:latin typeface="+mj-lt"/>
                <a:ea typeface="+mj-ea"/>
                <a:cs typeface="+mj-cs"/>
              </a:rPr>
              <a:t>, ал </a:t>
            </a:r>
            <a:r>
              <a:rPr lang="kk-KZ" altLang="ru-RU" sz="2800" dirty="0">
                <a:latin typeface="+mj-lt"/>
                <a:ea typeface="+mj-ea"/>
                <a:cs typeface="+mj-cs"/>
              </a:rPr>
              <a:t>ауданы </a:t>
            </a:r>
            <a:r>
              <a:rPr lang="kk-KZ" altLang="ru-RU" sz="2800" dirty="0" smtClean="0">
                <a:latin typeface="+mj-lt"/>
                <a:ea typeface="+mj-ea"/>
                <a:cs typeface="+mj-cs"/>
              </a:rPr>
              <a:t>360-қа тең 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параллелограмм. Пирамиданың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биіктігі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табанының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диагоналдарының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қилысу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нүктесі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арқылы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өтеді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және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 12 см-</a:t>
            </a:r>
            <a:r>
              <a:rPr lang="ru-RU" altLang="ru-RU" sz="2800" dirty="0" err="1" smtClean="0">
                <a:latin typeface="+mj-lt"/>
                <a:ea typeface="+mj-ea"/>
                <a:cs typeface="+mj-cs"/>
              </a:rPr>
              <a:t>ге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тең</a:t>
            </a:r>
            <a:r>
              <a:rPr lang="ru-RU" altLang="ru-RU" sz="2800" dirty="0" smtClean="0">
                <a:latin typeface="+mj-lt"/>
                <a:ea typeface="+mj-ea"/>
                <a:cs typeface="+mj-cs"/>
              </a:rPr>
              <a:t>. Пирамиданың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толық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бетінің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ауданын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 </a:t>
            </a:r>
            <a:r>
              <a:rPr lang="ru-RU" altLang="ru-RU" sz="2800" dirty="0" err="1">
                <a:latin typeface="+mj-lt"/>
                <a:ea typeface="+mj-ea"/>
                <a:cs typeface="+mj-cs"/>
              </a:rPr>
              <a:t>табыңыз</a:t>
            </a:r>
            <a:r>
              <a:rPr lang="ru-RU" altLang="ru-RU" sz="28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14342" name="Freeform 7"/>
          <p:cNvSpPr>
            <a:spLocks/>
          </p:cNvSpPr>
          <p:nvPr/>
        </p:nvSpPr>
        <p:spPr bwMode="auto">
          <a:xfrm>
            <a:off x="3565525" y="2300288"/>
            <a:ext cx="736600" cy="1930400"/>
          </a:xfrm>
          <a:custGeom>
            <a:avLst/>
            <a:gdLst>
              <a:gd name="T0" fmla="*/ 2147483647 w 464"/>
              <a:gd name="T1" fmla="*/ 0 h 1216"/>
              <a:gd name="T2" fmla="*/ 0 w 464"/>
              <a:gd name="T3" fmla="*/ 2147483647 h 1216"/>
              <a:gd name="T4" fmla="*/ 0 60000 65536"/>
              <a:gd name="T5" fmla="*/ 0 60000 65536"/>
              <a:gd name="T6" fmla="*/ 0 w 464"/>
              <a:gd name="T7" fmla="*/ 0 h 1216"/>
              <a:gd name="T8" fmla="*/ 464 w 464"/>
              <a:gd name="T9" fmla="*/ 1216 h 12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4" h="1216">
                <a:moveTo>
                  <a:pt x="464" y="0"/>
                </a:moveTo>
                <a:lnTo>
                  <a:pt x="0" y="1216"/>
                </a:lnTo>
              </a:path>
            </a:pathLst>
          </a:cu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108326" y="3838576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/>
              <a:t>D</a:t>
            </a:r>
            <a:endParaRPr lang="ru-RU" altLang="ru-RU" sz="2800" b="1"/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3794126" y="184308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/>
              <a:t>Н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022726" y="4967288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/>
              <a:t>O</a:t>
            </a:r>
            <a:endParaRPr lang="ru-RU" altLang="ru-RU" sz="2800" b="1"/>
          </a:p>
        </p:txBody>
      </p:sp>
      <p:sp>
        <p:nvSpPr>
          <p:cNvPr id="14346" name="Oval 13"/>
          <p:cNvSpPr>
            <a:spLocks noChangeArrowheads="1"/>
          </p:cNvSpPr>
          <p:nvPr/>
        </p:nvSpPr>
        <p:spPr bwMode="auto">
          <a:xfrm>
            <a:off x="4327525" y="4967288"/>
            <a:ext cx="76200" cy="762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1600201" y="5514976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/>
              <a:t>А</a:t>
            </a:r>
          </a:p>
        </p:txBody>
      </p:sp>
      <p:sp>
        <p:nvSpPr>
          <p:cNvPr id="14348" name="Freeform 16"/>
          <p:cNvSpPr>
            <a:spLocks/>
          </p:cNvSpPr>
          <p:nvPr/>
        </p:nvSpPr>
        <p:spPr bwMode="auto">
          <a:xfrm>
            <a:off x="4314825" y="2300288"/>
            <a:ext cx="50800" cy="2667000"/>
          </a:xfrm>
          <a:custGeom>
            <a:avLst/>
            <a:gdLst>
              <a:gd name="T0" fmla="*/ 0 w 32"/>
              <a:gd name="T1" fmla="*/ 0 h 1680"/>
              <a:gd name="T2" fmla="*/ 2147483647 w 32"/>
              <a:gd name="T3" fmla="*/ 2147483647 h 1680"/>
              <a:gd name="T4" fmla="*/ 0 60000 65536"/>
              <a:gd name="T5" fmla="*/ 0 60000 65536"/>
              <a:gd name="T6" fmla="*/ 0 w 32"/>
              <a:gd name="T7" fmla="*/ 0 h 1680"/>
              <a:gd name="T8" fmla="*/ 32 w 32"/>
              <a:gd name="T9" fmla="*/ 1680 h 1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1680">
                <a:moveTo>
                  <a:pt x="0" y="0"/>
                </a:moveTo>
                <a:lnTo>
                  <a:pt x="32" y="1680"/>
                </a:lnTo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5241926" y="595788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/>
              <a:t>B</a:t>
            </a:r>
            <a:endParaRPr lang="ru-RU" altLang="ru-RU" sz="2800" b="1"/>
          </a:p>
        </p:txBody>
      </p:sp>
      <p:sp>
        <p:nvSpPr>
          <p:cNvPr id="14350" name="Freeform 20"/>
          <p:cNvSpPr>
            <a:spLocks/>
          </p:cNvSpPr>
          <p:nvPr/>
        </p:nvSpPr>
        <p:spPr bwMode="auto">
          <a:xfrm>
            <a:off x="4365625" y="2224088"/>
            <a:ext cx="2387600" cy="2235200"/>
          </a:xfrm>
          <a:custGeom>
            <a:avLst/>
            <a:gdLst>
              <a:gd name="T0" fmla="*/ 0 w 1504"/>
              <a:gd name="T1" fmla="*/ 0 h 1408"/>
              <a:gd name="T2" fmla="*/ 2147483647 w 1504"/>
              <a:gd name="T3" fmla="*/ 2147483647 h 1408"/>
              <a:gd name="T4" fmla="*/ 0 60000 65536"/>
              <a:gd name="T5" fmla="*/ 0 60000 65536"/>
              <a:gd name="T6" fmla="*/ 0 w 1504"/>
              <a:gd name="T7" fmla="*/ 0 h 1408"/>
              <a:gd name="T8" fmla="*/ 1504 w 1504"/>
              <a:gd name="T9" fmla="*/ 1408 h 14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1408">
                <a:moveTo>
                  <a:pt x="0" y="0"/>
                </a:moveTo>
                <a:lnTo>
                  <a:pt x="1504" y="140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1" name="Freeform 21"/>
          <p:cNvSpPr>
            <a:spLocks/>
          </p:cNvSpPr>
          <p:nvPr/>
        </p:nvSpPr>
        <p:spPr bwMode="auto">
          <a:xfrm>
            <a:off x="4365625" y="2249488"/>
            <a:ext cx="990600" cy="3657600"/>
          </a:xfrm>
          <a:custGeom>
            <a:avLst/>
            <a:gdLst>
              <a:gd name="T0" fmla="*/ 0 w 624"/>
              <a:gd name="T1" fmla="*/ 0 h 2304"/>
              <a:gd name="T2" fmla="*/ 2147483647 w 624"/>
              <a:gd name="T3" fmla="*/ 2147483647 h 2304"/>
              <a:gd name="T4" fmla="*/ 2147483647 w 624"/>
              <a:gd name="T5" fmla="*/ 2147483647 h 2304"/>
              <a:gd name="T6" fmla="*/ 0 60000 65536"/>
              <a:gd name="T7" fmla="*/ 0 60000 65536"/>
              <a:gd name="T8" fmla="*/ 0 60000 65536"/>
              <a:gd name="T9" fmla="*/ 0 w 624"/>
              <a:gd name="T10" fmla="*/ 0 h 2304"/>
              <a:gd name="T11" fmla="*/ 624 w 624"/>
              <a:gd name="T12" fmla="*/ 2304 h 23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2304">
                <a:moveTo>
                  <a:pt x="0" y="0"/>
                </a:moveTo>
                <a:lnTo>
                  <a:pt x="624" y="2304"/>
                </a:lnTo>
                <a:lnTo>
                  <a:pt x="560" y="228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2" name="Freeform 23"/>
          <p:cNvSpPr>
            <a:spLocks/>
          </p:cNvSpPr>
          <p:nvPr/>
        </p:nvSpPr>
        <p:spPr bwMode="auto">
          <a:xfrm>
            <a:off x="1851025" y="2274888"/>
            <a:ext cx="2438400" cy="3200400"/>
          </a:xfrm>
          <a:custGeom>
            <a:avLst/>
            <a:gdLst>
              <a:gd name="T0" fmla="*/ 2147483647 w 1536"/>
              <a:gd name="T1" fmla="*/ 0 h 2016"/>
              <a:gd name="T2" fmla="*/ 0 w 1536"/>
              <a:gd name="T3" fmla="*/ 2147483647 h 2016"/>
              <a:gd name="T4" fmla="*/ 0 60000 65536"/>
              <a:gd name="T5" fmla="*/ 0 60000 65536"/>
              <a:gd name="T6" fmla="*/ 0 w 1536"/>
              <a:gd name="T7" fmla="*/ 0 h 2016"/>
              <a:gd name="T8" fmla="*/ 1536 w 1536"/>
              <a:gd name="T9" fmla="*/ 2016 h 2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36" h="2016">
                <a:moveTo>
                  <a:pt x="1536" y="0"/>
                </a:moveTo>
                <a:lnTo>
                  <a:pt x="0" y="2016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3" name="Freeform 24"/>
          <p:cNvSpPr>
            <a:spLocks/>
          </p:cNvSpPr>
          <p:nvPr/>
        </p:nvSpPr>
        <p:spPr bwMode="auto">
          <a:xfrm>
            <a:off x="1841500" y="4191000"/>
            <a:ext cx="4902200" cy="1282700"/>
          </a:xfrm>
          <a:custGeom>
            <a:avLst/>
            <a:gdLst>
              <a:gd name="T0" fmla="*/ 2147483647 w 3088"/>
              <a:gd name="T1" fmla="*/ 2147483647 h 808"/>
              <a:gd name="T2" fmla="*/ 2147483647 w 3088"/>
              <a:gd name="T3" fmla="*/ 0 h 808"/>
              <a:gd name="T4" fmla="*/ 0 w 3088"/>
              <a:gd name="T5" fmla="*/ 2147483647 h 808"/>
              <a:gd name="T6" fmla="*/ 0 60000 65536"/>
              <a:gd name="T7" fmla="*/ 0 60000 65536"/>
              <a:gd name="T8" fmla="*/ 0 60000 65536"/>
              <a:gd name="T9" fmla="*/ 0 w 3088"/>
              <a:gd name="T10" fmla="*/ 0 h 808"/>
              <a:gd name="T11" fmla="*/ 3088 w 3088"/>
              <a:gd name="T12" fmla="*/ 808 h 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88" h="808">
                <a:moveTo>
                  <a:pt x="3088" y="184"/>
                </a:moveTo>
                <a:lnTo>
                  <a:pt x="1088" y="0"/>
                </a:lnTo>
                <a:lnTo>
                  <a:pt x="0" y="808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4793" name="Rectangle 25"/>
          <p:cNvSpPr>
            <a:spLocks noChangeArrowheads="1"/>
          </p:cNvSpPr>
          <p:nvPr/>
        </p:nvSpPr>
        <p:spPr bwMode="auto">
          <a:xfrm>
            <a:off x="278525" y="47625"/>
            <a:ext cx="784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7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387851" y="5003801"/>
            <a:ext cx="1889125" cy="696913"/>
            <a:chOff x="1872" y="3152"/>
            <a:chExt cx="1190" cy="439"/>
          </a:xfrm>
        </p:grpSpPr>
        <p:sp>
          <p:nvSpPr>
            <p:cNvPr id="14392" name="Text Box 27"/>
            <p:cNvSpPr txBox="1">
              <a:spLocks noChangeArrowheads="1"/>
            </p:cNvSpPr>
            <p:nvPr/>
          </p:nvSpPr>
          <p:spPr bwMode="auto">
            <a:xfrm>
              <a:off x="2784" y="3264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800" b="1"/>
                <a:t>K</a:t>
              </a:r>
              <a:endParaRPr lang="ru-RU" altLang="ru-RU" sz="2800" b="1"/>
            </a:p>
          </p:txBody>
        </p:sp>
        <p:grpSp>
          <p:nvGrpSpPr>
            <p:cNvPr id="14393" name="Group 28"/>
            <p:cNvGrpSpPr>
              <a:grpSpLocks/>
            </p:cNvGrpSpPr>
            <p:nvPr/>
          </p:nvGrpSpPr>
          <p:grpSpPr bwMode="auto">
            <a:xfrm>
              <a:off x="1872" y="3152"/>
              <a:ext cx="960" cy="320"/>
              <a:chOff x="1872" y="3152"/>
              <a:chExt cx="960" cy="320"/>
            </a:xfrm>
          </p:grpSpPr>
          <p:sp>
            <p:nvSpPr>
              <p:cNvPr id="14394" name="Freeform 29"/>
              <p:cNvSpPr>
                <a:spLocks/>
              </p:cNvSpPr>
              <p:nvPr/>
            </p:nvSpPr>
            <p:spPr bwMode="auto">
              <a:xfrm>
                <a:off x="1872" y="3152"/>
                <a:ext cx="960" cy="208"/>
              </a:xfrm>
              <a:custGeom>
                <a:avLst/>
                <a:gdLst>
                  <a:gd name="T0" fmla="*/ 0 w 960"/>
                  <a:gd name="T1" fmla="*/ 0 h 208"/>
                  <a:gd name="T2" fmla="*/ 960 w 960"/>
                  <a:gd name="T3" fmla="*/ 208 h 208"/>
                  <a:gd name="T4" fmla="*/ 0 60000 65536"/>
                  <a:gd name="T5" fmla="*/ 0 60000 65536"/>
                  <a:gd name="T6" fmla="*/ 0 w 960"/>
                  <a:gd name="T7" fmla="*/ 0 h 208"/>
                  <a:gd name="T8" fmla="*/ 960 w 960"/>
                  <a:gd name="T9" fmla="*/ 208 h 2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0" h="208">
                    <a:moveTo>
                      <a:pt x="0" y="0"/>
                    </a:moveTo>
                    <a:lnTo>
                      <a:pt x="960" y="2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95" name="Freeform 30"/>
              <p:cNvSpPr>
                <a:spLocks/>
              </p:cNvSpPr>
              <p:nvPr/>
            </p:nvSpPr>
            <p:spPr bwMode="auto">
              <a:xfrm>
                <a:off x="2576" y="3328"/>
                <a:ext cx="160" cy="144"/>
              </a:xfrm>
              <a:custGeom>
                <a:avLst/>
                <a:gdLst>
                  <a:gd name="T0" fmla="*/ 96 w 160"/>
                  <a:gd name="T1" fmla="*/ 0 h 144"/>
                  <a:gd name="T2" fmla="*/ 0 w 160"/>
                  <a:gd name="T3" fmla="*/ 112 h 144"/>
                  <a:gd name="T4" fmla="*/ 160 w 160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60"/>
                  <a:gd name="T10" fmla="*/ 0 h 144"/>
                  <a:gd name="T11" fmla="*/ 160 w 160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0" h="144">
                    <a:moveTo>
                      <a:pt x="96" y="0"/>
                    </a:moveTo>
                    <a:lnTo>
                      <a:pt x="0" y="112"/>
                    </a:lnTo>
                    <a:lnTo>
                      <a:pt x="160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4356" name="Text Box 37"/>
          <p:cNvSpPr txBox="1">
            <a:spLocks noChangeArrowheads="1"/>
          </p:cNvSpPr>
          <p:nvPr/>
        </p:nvSpPr>
        <p:spPr bwMode="auto">
          <a:xfrm>
            <a:off x="6521451" y="3886201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/>
              <a:t>С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016250" y="5029201"/>
            <a:ext cx="1295400" cy="1204913"/>
            <a:chOff x="1008" y="3168"/>
            <a:chExt cx="816" cy="759"/>
          </a:xfrm>
        </p:grpSpPr>
        <p:sp>
          <p:nvSpPr>
            <p:cNvPr id="14388" name="Freeform 39"/>
            <p:cNvSpPr>
              <a:spLocks/>
            </p:cNvSpPr>
            <p:nvPr/>
          </p:nvSpPr>
          <p:spPr bwMode="auto">
            <a:xfrm>
              <a:off x="1328" y="3488"/>
              <a:ext cx="160" cy="112"/>
            </a:xfrm>
            <a:custGeom>
              <a:avLst/>
              <a:gdLst>
                <a:gd name="T0" fmla="*/ 0 w 160"/>
                <a:gd name="T1" fmla="*/ 0 h 112"/>
                <a:gd name="T2" fmla="*/ 160 w 160"/>
                <a:gd name="T3" fmla="*/ 16 h 112"/>
                <a:gd name="T4" fmla="*/ 16 w 160"/>
                <a:gd name="T5" fmla="*/ 112 h 112"/>
                <a:gd name="T6" fmla="*/ 0 60000 65536"/>
                <a:gd name="T7" fmla="*/ 0 60000 65536"/>
                <a:gd name="T8" fmla="*/ 0 60000 65536"/>
                <a:gd name="T9" fmla="*/ 0 w 160"/>
                <a:gd name="T10" fmla="*/ 0 h 112"/>
                <a:gd name="T11" fmla="*/ 160 w 160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" h="112">
                  <a:moveTo>
                    <a:pt x="0" y="0"/>
                  </a:moveTo>
                  <a:lnTo>
                    <a:pt x="160" y="16"/>
                  </a:lnTo>
                  <a:lnTo>
                    <a:pt x="16" y="1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389" name="Group 40"/>
            <p:cNvGrpSpPr>
              <a:grpSpLocks/>
            </p:cNvGrpSpPr>
            <p:nvPr/>
          </p:nvGrpSpPr>
          <p:grpSpPr bwMode="auto">
            <a:xfrm>
              <a:off x="1008" y="3168"/>
              <a:ext cx="816" cy="759"/>
              <a:chOff x="1008" y="3168"/>
              <a:chExt cx="816" cy="759"/>
            </a:xfrm>
          </p:grpSpPr>
          <p:sp>
            <p:nvSpPr>
              <p:cNvPr id="14390" name="Freeform 41"/>
              <p:cNvSpPr>
                <a:spLocks/>
              </p:cNvSpPr>
              <p:nvPr/>
            </p:nvSpPr>
            <p:spPr bwMode="auto">
              <a:xfrm>
                <a:off x="1152" y="3168"/>
                <a:ext cx="672" cy="432"/>
              </a:xfrm>
              <a:custGeom>
                <a:avLst/>
                <a:gdLst>
                  <a:gd name="T0" fmla="*/ 672 w 672"/>
                  <a:gd name="T1" fmla="*/ 0 h 432"/>
                  <a:gd name="T2" fmla="*/ 0 w 672"/>
                  <a:gd name="T3" fmla="*/ 432 h 432"/>
                  <a:gd name="T4" fmla="*/ 0 60000 65536"/>
                  <a:gd name="T5" fmla="*/ 0 60000 65536"/>
                  <a:gd name="T6" fmla="*/ 0 w 672"/>
                  <a:gd name="T7" fmla="*/ 0 h 432"/>
                  <a:gd name="T8" fmla="*/ 672 w 672"/>
                  <a:gd name="T9" fmla="*/ 432 h 4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72" h="432">
                    <a:moveTo>
                      <a:pt x="672" y="0"/>
                    </a:moveTo>
                    <a:lnTo>
                      <a:pt x="0" y="43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91" name="Text Box 42"/>
              <p:cNvSpPr txBox="1">
                <a:spLocks noChangeArrowheads="1"/>
              </p:cNvSpPr>
              <p:nvPr/>
            </p:nvSpPr>
            <p:spPr bwMode="auto">
              <a:xfrm>
                <a:off x="1008" y="3600"/>
                <a:ext cx="30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altLang="ru-RU" sz="2800" b="1"/>
                  <a:t>М</a:t>
                </a:r>
              </a:p>
            </p:txBody>
          </p:sp>
        </p:grp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6172201" y="3290888"/>
            <a:ext cx="4511675" cy="3567112"/>
            <a:chOff x="2928" y="2073"/>
            <a:chExt cx="2842" cy="2247"/>
          </a:xfrm>
        </p:grpSpPr>
        <p:sp>
          <p:nvSpPr>
            <p:cNvPr id="14380" name="Freeform 44"/>
            <p:cNvSpPr>
              <a:spLocks/>
            </p:cNvSpPr>
            <p:nvPr/>
          </p:nvSpPr>
          <p:spPr bwMode="auto">
            <a:xfrm>
              <a:off x="4099" y="2363"/>
              <a:ext cx="535" cy="1678"/>
            </a:xfrm>
            <a:custGeom>
              <a:avLst/>
              <a:gdLst>
                <a:gd name="T0" fmla="*/ 0 w 535"/>
                <a:gd name="T1" fmla="*/ 0 h 1678"/>
                <a:gd name="T2" fmla="*/ 535 w 535"/>
                <a:gd name="T3" fmla="*/ 1678 h 1678"/>
                <a:gd name="T4" fmla="*/ 0 60000 65536"/>
                <a:gd name="T5" fmla="*/ 0 60000 65536"/>
                <a:gd name="T6" fmla="*/ 0 w 535"/>
                <a:gd name="T7" fmla="*/ 0 h 1678"/>
                <a:gd name="T8" fmla="*/ 535 w 535"/>
                <a:gd name="T9" fmla="*/ 1678 h 167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5" h="1678">
                  <a:moveTo>
                    <a:pt x="0" y="0"/>
                  </a:moveTo>
                  <a:lnTo>
                    <a:pt x="535" y="167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1" name="Text Box 45"/>
            <p:cNvSpPr txBox="1">
              <a:spLocks noChangeArrowheads="1"/>
            </p:cNvSpPr>
            <p:nvPr/>
          </p:nvSpPr>
          <p:spPr bwMode="auto">
            <a:xfrm>
              <a:off x="2928" y="3600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>
                  <a:solidFill>
                    <a:srgbClr val="000099"/>
                  </a:solidFill>
                </a:rPr>
                <a:t>А</a:t>
              </a:r>
            </a:p>
          </p:txBody>
        </p:sp>
        <p:sp>
          <p:nvSpPr>
            <p:cNvPr id="14382" name="Text Box 46"/>
            <p:cNvSpPr txBox="1">
              <a:spLocks noChangeArrowheads="1"/>
            </p:cNvSpPr>
            <p:nvPr/>
          </p:nvSpPr>
          <p:spPr bwMode="auto">
            <a:xfrm>
              <a:off x="3994" y="2073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800" b="1">
                  <a:solidFill>
                    <a:srgbClr val="000099"/>
                  </a:solidFill>
                </a:rPr>
                <a:t>D</a:t>
              </a:r>
              <a:endParaRPr lang="ru-RU" altLang="ru-RU" sz="2800" b="1">
                <a:solidFill>
                  <a:srgbClr val="000099"/>
                </a:solidFill>
              </a:endParaRPr>
            </a:p>
          </p:txBody>
        </p:sp>
        <p:sp>
          <p:nvSpPr>
            <p:cNvPr id="14383" name="Text Box 47"/>
            <p:cNvSpPr txBox="1">
              <a:spLocks noChangeArrowheads="1"/>
            </p:cNvSpPr>
            <p:nvPr/>
          </p:nvSpPr>
          <p:spPr bwMode="auto">
            <a:xfrm>
              <a:off x="5472" y="2400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>
                  <a:solidFill>
                    <a:srgbClr val="000099"/>
                  </a:solidFill>
                </a:rPr>
                <a:t>С</a:t>
              </a:r>
            </a:p>
          </p:txBody>
        </p:sp>
        <p:sp>
          <p:nvSpPr>
            <p:cNvPr id="14384" name="Text Box 48"/>
            <p:cNvSpPr txBox="1">
              <a:spLocks noChangeArrowheads="1"/>
            </p:cNvSpPr>
            <p:nvPr/>
          </p:nvSpPr>
          <p:spPr bwMode="auto">
            <a:xfrm>
              <a:off x="4522" y="3993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>
                  <a:solidFill>
                    <a:srgbClr val="000099"/>
                  </a:solidFill>
                </a:rPr>
                <a:t>В</a:t>
              </a:r>
            </a:p>
          </p:txBody>
        </p:sp>
        <p:sp>
          <p:nvSpPr>
            <p:cNvPr id="14385" name="Text Box 49"/>
            <p:cNvSpPr txBox="1">
              <a:spLocks noChangeArrowheads="1"/>
            </p:cNvSpPr>
            <p:nvPr/>
          </p:nvSpPr>
          <p:spPr bwMode="auto">
            <a:xfrm>
              <a:off x="4042" y="2937"/>
              <a:ext cx="2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>
                  <a:solidFill>
                    <a:srgbClr val="000099"/>
                  </a:solidFill>
                </a:rPr>
                <a:t>О</a:t>
              </a: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 rot="4342665">
              <a:off x="3480" y="1804"/>
              <a:ext cx="1776" cy="2784"/>
            </a:xfrm>
            <a:prstGeom prst="diamond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4387" name="Line 51"/>
            <p:cNvSpPr>
              <a:spLocks noChangeShapeType="1"/>
            </p:cNvSpPr>
            <p:nvPr/>
          </p:nvSpPr>
          <p:spPr bwMode="auto">
            <a:xfrm rot="4395255">
              <a:off x="4330" y="1785"/>
              <a:ext cx="48" cy="28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8455026" y="5068888"/>
            <a:ext cx="1374775" cy="1179512"/>
            <a:chOff x="3636" y="3088"/>
            <a:chExt cx="866" cy="743"/>
          </a:xfrm>
        </p:grpSpPr>
        <p:sp>
          <p:nvSpPr>
            <p:cNvPr id="14377" name="Freeform 53"/>
            <p:cNvSpPr>
              <a:spLocks/>
            </p:cNvSpPr>
            <p:nvPr/>
          </p:nvSpPr>
          <p:spPr bwMode="auto">
            <a:xfrm>
              <a:off x="3636" y="3088"/>
              <a:ext cx="588" cy="464"/>
            </a:xfrm>
            <a:custGeom>
              <a:avLst/>
              <a:gdLst>
                <a:gd name="T0" fmla="*/ 0 w 588"/>
                <a:gd name="T1" fmla="*/ 0 h 464"/>
                <a:gd name="T2" fmla="*/ 588 w 588"/>
                <a:gd name="T3" fmla="*/ 464 h 464"/>
                <a:gd name="T4" fmla="*/ 0 60000 65536"/>
                <a:gd name="T5" fmla="*/ 0 60000 65536"/>
                <a:gd name="T6" fmla="*/ 0 w 588"/>
                <a:gd name="T7" fmla="*/ 0 h 464"/>
                <a:gd name="T8" fmla="*/ 588 w 588"/>
                <a:gd name="T9" fmla="*/ 464 h 4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8" h="464">
                  <a:moveTo>
                    <a:pt x="0" y="0"/>
                  </a:moveTo>
                  <a:lnTo>
                    <a:pt x="588" y="464"/>
                  </a:lnTo>
                </a:path>
              </a:pathLst>
            </a:custGeom>
            <a:noFill/>
            <a:ln w="1905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8" name="Freeform 54"/>
            <p:cNvSpPr>
              <a:spLocks/>
            </p:cNvSpPr>
            <p:nvPr/>
          </p:nvSpPr>
          <p:spPr bwMode="auto">
            <a:xfrm>
              <a:off x="3984" y="3444"/>
              <a:ext cx="139" cy="227"/>
            </a:xfrm>
            <a:custGeom>
              <a:avLst/>
              <a:gdLst>
                <a:gd name="T0" fmla="*/ 100 w 139"/>
                <a:gd name="T1" fmla="*/ 0 h 227"/>
                <a:gd name="T2" fmla="*/ 0 w 139"/>
                <a:gd name="T3" fmla="*/ 112 h 227"/>
                <a:gd name="T4" fmla="*/ 139 w 139"/>
                <a:gd name="T5" fmla="*/ 227 h 227"/>
                <a:gd name="T6" fmla="*/ 0 60000 65536"/>
                <a:gd name="T7" fmla="*/ 0 60000 65536"/>
                <a:gd name="T8" fmla="*/ 0 60000 65536"/>
                <a:gd name="T9" fmla="*/ 0 w 139"/>
                <a:gd name="T10" fmla="*/ 0 h 227"/>
                <a:gd name="T11" fmla="*/ 139 w 139"/>
                <a:gd name="T12" fmla="*/ 227 h 2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" h="227">
                  <a:moveTo>
                    <a:pt x="100" y="0"/>
                  </a:moveTo>
                  <a:lnTo>
                    <a:pt x="0" y="112"/>
                  </a:lnTo>
                  <a:lnTo>
                    <a:pt x="139" y="227"/>
                  </a:lnTo>
                </a:path>
              </a:pathLst>
            </a:custGeom>
            <a:noFill/>
            <a:ln w="1905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9" name="Text Box 55"/>
            <p:cNvSpPr txBox="1">
              <a:spLocks noChangeArrowheads="1"/>
            </p:cNvSpPr>
            <p:nvPr/>
          </p:nvSpPr>
          <p:spPr bwMode="auto">
            <a:xfrm>
              <a:off x="4224" y="3504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800" b="1">
                  <a:solidFill>
                    <a:srgbClr val="000099"/>
                  </a:solidFill>
                </a:rPr>
                <a:t>K</a:t>
              </a:r>
              <a:endParaRPr lang="ru-RU" altLang="ru-RU" sz="2800" b="1">
                <a:solidFill>
                  <a:srgbClr val="000099"/>
                </a:solidFill>
              </a:endParaRPr>
            </a:p>
          </p:txBody>
        </p:sp>
      </p:grpSp>
      <p:sp>
        <p:nvSpPr>
          <p:cNvPr id="14360" name="Rectangle 70"/>
          <p:cNvSpPr>
            <a:spLocks noChangeArrowheads="1"/>
          </p:cNvSpPr>
          <p:nvPr/>
        </p:nvSpPr>
        <p:spPr bwMode="auto">
          <a:xfrm>
            <a:off x="6172201" y="5029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20</a:t>
            </a:r>
          </a:p>
        </p:txBody>
      </p:sp>
      <p:sp>
        <p:nvSpPr>
          <p:cNvPr id="14361" name="Rectangle 71"/>
          <p:cNvSpPr>
            <a:spLocks noChangeArrowheads="1"/>
          </p:cNvSpPr>
          <p:nvPr/>
        </p:nvSpPr>
        <p:spPr bwMode="auto">
          <a:xfrm>
            <a:off x="3276601" y="60198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36</a:t>
            </a:r>
          </a:p>
        </p:txBody>
      </p:sp>
      <p:sp>
        <p:nvSpPr>
          <p:cNvPr id="14362" name="Rectangle 72"/>
          <p:cNvSpPr>
            <a:spLocks noChangeArrowheads="1"/>
          </p:cNvSpPr>
          <p:nvPr/>
        </p:nvSpPr>
        <p:spPr bwMode="auto">
          <a:xfrm>
            <a:off x="3886201" y="3505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12</a:t>
            </a:r>
          </a:p>
        </p:txBody>
      </p:sp>
      <p:sp>
        <p:nvSpPr>
          <p:cNvPr id="544841" name="Line 73"/>
          <p:cNvSpPr>
            <a:spLocks noChangeShapeType="1"/>
          </p:cNvSpPr>
          <p:nvPr/>
        </p:nvSpPr>
        <p:spPr bwMode="auto">
          <a:xfrm flipH="1" flipV="1">
            <a:off x="7543800" y="4343400"/>
            <a:ext cx="1828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4" name="Oval 19"/>
          <p:cNvSpPr>
            <a:spLocks noChangeArrowheads="1"/>
          </p:cNvSpPr>
          <p:nvPr/>
        </p:nvSpPr>
        <p:spPr bwMode="auto">
          <a:xfrm flipV="1">
            <a:off x="1736725" y="5424488"/>
            <a:ext cx="152400" cy="152400"/>
          </a:xfrm>
          <a:prstGeom prst="ellipse">
            <a:avLst/>
          </a:prstGeom>
          <a:solidFill>
            <a:srgbClr val="B8007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44778" name="Freeform 10"/>
          <p:cNvSpPr>
            <a:spLocks/>
          </p:cNvSpPr>
          <p:nvPr/>
        </p:nvSpPr>
        <p:spPr bwMode="auto">
          <a:xfrm>
            <a:off x="4365626" y="2232026"/>
            <a:ext cx="2428875" cy="3698875"/>
          </a:xfrm>
          <a:custGeom>
            <a:avLst/>
            <a:gdLst>
              <a:gd name="T0" fmla="*/ 2147483647 w 1530"/>
              <a:gd name="T1" fmla="*/ 2147483647 h 2330"/>
              <a:gd name="T2" fmla="*/ 2147483647 w 1530"/>
              <a:gd name="T3" fmla="*/ 2147483647 h 2330"/>
              <a:gd name="T4" fmla="*/ 2147483647 w 1530"/>
              <a:gd name="T5" fmla="*/ 2147483647 h 2330"/>
              <a:gd name="T6" fmla="*/ 2147483647 w 1530"/>
              <a:gd name="T7" fmla="*/ 2147483647 h 2330"/>
              <a:gd name="T8" fmla="*/ 2147483647 w 1530"/>
              <a:gd name="T9" fmla="*/ 2147483647 h 2330"/>
              <a:gd name="T10" fmla="*/ 0 w 1530"/>
              <a:gd name="T11" fmla="*/ 0 h 2330"/>
              <a:gd name="T12" fmla="*/ 2147483647 w 1530"/>
              <a:gd name="T13" fmla="*/ 2147483647 h 2330"/>
              <a:gd name="T14" fmla="*/ 2147483647 w 1530"/>
              <a:gd name="T15" fmla="*/ 2147483647 h 23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0"/>
              <a:gd name="T25" fmla="*/ 0 h 2330"/>
              <a:gd name="T26" fmla="*/ 1530 w 1530"/>
              <a:gd name="T27" fmla="*/ 2330 h 233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0" h="2330">
                <a:moveTo>
                  <a:pt x="634" y="2330"/>
                </a:moveTo>
                <a:lnTo>
                  <a:pt x="1530" y="1402"/>
                </a:lnTo>
                <a:lnTo>
                  <a:pt x="650" y="2330"/>
                </a:lnTo>
                <a:lnTo>
                  <a:pt x="634" y="2298"/>
                </a:lnTo>
                <a:lnTo>
                  <a:pt x="618" y="2298"/>
                </a:lnTo>
                <a:lnTo>
                  <a:pt x="0" y="0"/>
                </a:lnTo>
                <a:lnTo>
                  <a:pt x="1514" y="1418"/>
                </a:lnTo>
                <a:lnTo>
                  <a:pt x="634" y="2330"/>
                </a:lnTo>
                <a:close/>
              </a:path>
            </a:pathLst>
          </a:custGeom>
          <a:solidFill>
            <a:srgbClr val="BBE0E3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4387850" y="2209800"/>
            <a:ext cx="1701800" cy="3124200"/>
            <a:chOff x="1872" y="1392"/>
            <a:chExt cx="1072" cy="1968"/>
          </a:xfrm>
        </p:grpSpPr>
        <p:sp>
          <p:nvSpPr>
            <p:cNvPr id="14375" name="Line 32"/>
            <p:cNvSpPr>
              <a:spLocks noChangeShapeType="1"/>
            </p:cNvSpPr>
            <p:nvPr/>
          </p:nvSpPr>
          <p:spPr bwMode="auto">
            <a:xfrm flipH="1" flipV="1">
              <a:off x="1872" y="1392"/>
              <a:ext cx="96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6" name="Freeform 33"/>
            <p:cNvSpPr>
              <a:spLocks/>
            </p:cNvSpPr>
            <p:nvPr/>
          </p:nvSpPr>
          <p:spPr bwMode="auto">
            <a:xfrm>
              <a:off x="2768" y="3104"/>
              <a:ext cx="176" cy="192"/>
            </a:xfrm>
            <a:custGeom>
              <a:avLst/>
              <a:gdLst>
                <a:gd name="T0" fmla="*/ 176 w 176"/>
                <a:gd name="T1" fmla="*/ 192 h 192"/>
                <a:gd name="T2" fmla="*/ 96 w 176"/>
                <a:gd name="T3" fmla="*/ 0 h 192"/>
                <a:gd name="T4" fmla="*/ 0 w 176"/>
                <a:gd name="T5" fmla="*/ 96 h 192"/>
                <a:gd name="T6" fmla="*/ 0 60000 65536"/>
                <a:gd name="T7" fmla="*/ 0 60000 65536"/>
                <a:gd name="T8" fmla="*/ 0 60000 65536"/>
                <a:gd name="T9" fmla="*/ 0 w 176"/>
                <a:gd name="T10" fmla="*/ 0 h 192"/>
                <a:gd name="T11" fmla="*/ 176 w 17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92">
                  <a:moveTo>
                    <a:pt x="176" y="192"/>
                  </a:moveTo>
                  <a:lnTo>
                    <a:pt x="96" y="0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67" name="Oval 14"/>
          <p:cNvSpPr>
            <a:spLocks noChangeArrowheads="1"/>
          </p:cNvSpPr>
          <p:nvPr/>
        </p:nvSpPr>
        <p:spPr bwMode="auto">
          <a:xfrm flipV="1">
            <a:off x="6689725" y="4433888"/>
            <a:ext cx="152400" cy="152400"/>
          </a:xfrm>
          <a:prstGeom prst="ellipse">
            <a:avLst/>
          </a:prstGeom>
          <a:solidFill>
            <a:srgbClr val="B8007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68" name="Oval 22"/>
          <p:cNvSpPr>
            <a:spLocks noChangeArrowheads="1"/>
          </p:cNvSpPr>
          <p:nvPr/>
        </p:nvSpPr>
        <p:spPr bwMode="auto">
          <a:xfrm flipV="1">
            <a:off x="5318125" y="5881688"/>
            <a:ext cx="152400" cy="152400"/>
          </a:xfrm>
          <a:prstGeom prst="ellipse">
            <a:avLst/>
          </a:prstGeom>
          <a:solidFill>
            <a:srgbClr val="B8007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69" name="Oval 17"/>
          <p:cNvSpPr>
            <a:spLocks noChangeArrowheads="1"/>
          </p:cNvSpPr>
          <p:nvPr/>
        </p:nvSpPr>
        <p:spPr bwMode="auto">
          <a:xfrm flipV="1">
            <a:off x="4251325" y="2147888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70" name="Oval 9"/>
          <p:cNvSpPr>
            <a:spLocks noChangeArrowheads="1"/>
          </p:cNvSpPr>
          <p:nvPr/>
        </p:nvSpPr>
        <p:spPr bwMode="auto">
          <a:xfrm flipV="1">
            <a:off x="3489325" y="4129088"/>
            <a:ext cx="152400" cy="152400"/>
          </a:xfrm>
          <a:prstGeom prst="ellipse">
            <a:avLst/>
          </a:prstGeom>
          <a:solidFill>
            <a:srgbClr val="B8007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44774" name="Freeform 6"/>
          <p:cNvSpPr>
            <a:spLocks/>
          </p:cNvSpPr>
          <p:nvPr/>
        </p:nvSpPr>
        <p:spPr bwMode="auto">
          <a:xfrm>
            <a:off x="1828800" y="2209800"/>
            <a:ext cx="3581400" cy="3771900"/>
          </a:xfrm>
          <a:custGeom>
            <a:avLst/>
            <a:gdLst>
              <a:gd name="T0" fmla="*/ 2147483647 w 2256"/>
              <a:gd name="T1" fmla="*/ 2147483647 h 2376"/>
              <a:gd name="T2" fmla="*/ 2147483647 w 2256"/>
              <a:gd name="T3" fmla="*/ 2147483647 h 2376"/>
              <a:gd name="T4" fmla="*/ 2147483647 w 2256"/>
              <a:gd name="T5" fmla="*/ 2147483647 h 2376"/>
              <a:gd name="T6" fmla="*/ 2147483647 w 2256"/>
              <a:gd name="T7" fmla="*/ 2147483647 h 2376"/>
              <a:gd name="T8" fmla="*/ 2147483647 w 2256"/>
              <a:gd name="T9" fmla="*/ 2147483647 h 2376"/>
              <a:gd name="T10" fmla="*/ 2147483647 w 2256"/>
              <a:gd name="T11" fmla="*/ 2147483647 h 2376"/>
              <a:gd name="T12" fmla="*/ 2147483647 w 2256"/>
              <a:gd name="T13" fmla="*/ 0 h 2376"/>
              <a:gd name="T14" fmla="*/ 2147483647 w 2256"/>
              <a:gd name="T15" fmla="*/ 2147483647 h 2376"/>
              <a:gd name="T16" fmla="*/ 2147483647 w 2256"/>
              <a:gd name="T17" fmla="*/ 2147483647 h 2376"/>
              <a:gd name="T18" fmla="*/ 0 w 2256"/>
              <a:gd name="T19" fmla="*/ 2147483647 h 2376"/>
              <a:gd name="T20" fmla="*/ 2147483647 w 2256"/>
              <a:gd name="T21" fmla="*/ 2147483647 h 2376"/>
              <a:gd name="T22" fmla="*/ 0 w 2256"/>
              <a:gd name="T23" fmla="*/ 2147483647 h 2376"/>
              <a:gd name="T24" fmla="*/ 2147483647 w 2256"/>
              <a:gd name="T25" fmla="*/ 2147483647 h 2376"/>
              <a:gd name="T26" fmla="*/ 2147483647 w 2256"/>
              <a:gd name="T27" fmla="*/ 2147483647 h 237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256"/>
              <a:gd name="T43" fmla="*/ 0 h 2376"/>
              <a:gd name="T44" fmla="*/ 2256 w 2256"/>
              <a:gd name="T45" fmla="*/ 2376 h 237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256" h="2376">
                <a:moveTo>
                  <a:pt x="2224" y="2344"/>
                </a:moveTo>
                <a:lnTo>
                  <a:pt x="2224" y="2360"/>
                </a:lnTo>
                <a:lnTo>
                  <a:pt x="2256" y="2376"/>
                </a:lnTo>
                <a:lnTo>
                  <a:pt x="1606" y="54"/>
                </a:lnTo>
                <a:lnTo>
                  <a:pt x="1580" y="16"/>
                </a:lnTo>
                <a:lnTo>
                  <a:pt x="1564" y="16"/>
                </a:lnTo>
                <a:lnTo>
                  <a:pt x="1596" y="0"/>
                </a:lnTo>
                <a:lnTo>
                  <a:pt x="1538" y="57"/>
                </a:lnTo>
                <a:lnTo>
                  <a:pt x="8" y="2048"/>
                </a:lnTo>
                <a:lnTo>
                  <a:pt x="0" y="2104"/>
                </a:lnTo>
                <a:lnTo>
                  <a:pt x="48" y="2088"/>
                </a:lnTo>
                <a:lnTo>
                  <a:pt x="0" y="2088"/>
                </a:lnTo>
                <a:lnTo>
                  <a:pt x="2224" y="2328"/>
                </a:lnTo>
                <a:lnTo>
                  <a:pt x="1088" y="2216"/>
                </a:lnTo>
              </a:path>
            </a:pathLst>
          </a:custGeom>
          <a:solidFill>
            <a:srgbClr val="0066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016250" y="2286000"/>
            <a:ext cx="1295400" cy="3429000"/>
            <a:chOff x="1008" y="1440"/>
            <a:chExt cx="816" cy="2160"/>
          </a:xfrm>
        </p:grpSpPr>
        <p:sp>
          <p:nvSpPr>
            <p:cNvPr id="14373" name="Line 35"/>
            <p:cNvSpPr>
              <a:spLocks noChangeShapeType="1"/>
            </p:cNvSpPr>
            <p:nvPr/>
          </p:nvSpPr>
          <p:spPr bwMode="auto">
            <a:xfrm flipH="1">
              <a:off x="1152" y="1440"/>
              <a:ext cx="672" cy="2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4" name="Freeform 36"/>
            <p:cNvSpPr>
              <a:spLocks/>
            </p:cNvSpPr>
            <p:nvPr/>
          </p:nvSpPr>
          <p:spPr bwMode="auto">
            <a:xfrm>
              <a:off x="1008" y="3376"/>
              <a:ext cx="208" cy="176"/>
            </a:xfrm>
            <a:custGeom>
              <a:avLst/>
              <a:gdLst>
                <a:gd name="T0" fmla="*/ 0 w 208"/>
                <a:gd name="T1" fmla="*/ 176 h 176"/>
                <a:gd name="T2" fmla="*/ 32 w 208"/>
                <a:gd name="T3" fmla="*/ 0 h 176"/>
                <a:gd name="T4" fmla="*/ 208 w 208"/>
                <a:gd name="T5" fmla="*/ 32 h 176"/>
                <a:gd name="T6" fmla="*/ 0 60000 65536"/>
                <a:gd name="T7" fmla="*/ 0 60000 65536"/>
                <a:gd name="T8" fmla="*/ 0 60000 65536"/>
                <a:gd name="T9" fmla="*/ 0 w 208"/>
                <a:gd name="T10" fmla="*/ 0 h 176"/>
                <a:gd name="T11" fmla="*/ 208 w 208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176">
                  <a:moveTo>
                    <a:pt x="0" y="176"/>
                  </a:moveTo>
                  <a:lnTo>
                    <a:pt x="32" y="0"/>
                  </a:lnTo>
                  <a:lnTo>
                    <a:pt x="208" y="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659101" y="5881688"/>
                <a:ext cx="9973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768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kk-K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9101" y="5881688"/>
                <a:ext cx="99732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521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10505593" y="5704317"/>
            <a:ext cx="1224962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92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4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841" grpId="0" animBg="1"/>
      <p:bldP spid="544778" grpId="0" animBg="1"/>
      <p:bldP spid="54477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1992313" y="1052514"/>
            <a:ext cx="8496300" cy="1754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- Мен </a:t>
            </a:r>
            <a:r>
              <a:rPr lang="ru-RU" altLang="ru-RU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нені</a:t>
            </a: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үйрендім</a:t>
            </a: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- Менде </a:t>
            </a:r>
            <a:r>
              <a:rPr lang="ru-RU" altLang="ru-RU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қандай</a:t>
            </a: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сұрақтар</a:t>
            </a: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 бар?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- Мен </a:t>
            </a:r>
            <a:r>
              <a:rPr lang="ru-RU" altLang="ru-RU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нені</a:t>
            </a: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қайталауым</a:t>
            </a: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керек</a:t>
            </a:r>
            <a:r>
              <a:rPr lang="ru-RU" altLang="ru-RU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Arial" charset="0"/>
              </a:rPr>
              <a:t>?</a:t>
            </a:r>
          </a:p>
        </p:txBody>
      </p:sp>
      <p:pic>
        <p:nvPicPr>
          <p:cNvPr id="27651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2806701"/>
            <a:ext cx="5553075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Прямоугольник 4"/>
          <p:cNvSpPr>
            <a:spLocks noChangeArrowheads="1"/>
          </p:cNvSpPr>
          <p:nvPr/>
        </p:nvSpPr>
        <p:spPr bwMode="auto">
          <a:xfrm>
            <a:off x="4044950" y="4268788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altLang="ru-RU" sz="32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altLang="ru-RU" sz="3200" b="1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581275" y="5029200"/>
            <a:ext cx="3128963" cy="914400"/>
            <a:chOff x="912" y="3168"/>
            <a:chExt cx="1752" cy="576"/>
          </a:xfrm>
        </p:grpSpPr>
        <p:sp>
          <p:nvSpPr>
            <p:cNvPr id="27662" name="Freeform 14"/>
            <p:cNvSpPr>
              <a:spLocks/>
            </p:cNvSpPr>
            <p:nvPr/>
          </p:nvSpPr>
          <p:spPr bwMode="auto">
            <a:xfrm>
              <a:off x="912" y="3168"/>
              <a:ext cx="1440" cy="576"/>
            </a:xfrm>
            <a:custGeom>
              <a:avLst/>
              <a:gdLst/>
              <a:ahLst/>
              <a:cxnLst>
                <a:cxn ang="0">
                  <a:pos x="576" y="576"/>
                </a:cxn>
                <a:cxn ang="0">
                  <a:pos x="1440" y="432"/>
                </a:cxn>
                <a:cxn ang="0">
                  <a:pos x="1440" y="96"/>
                </a:cxn>
                <a:cxn ang="0">
                  <a:pos x="576" y="0"/>
                </a:cxn>
                <a:cxn ang="0">
                  <a:pos x="0" y="288"/>
                </a:cxn>
                <a:cxn ang="0">
                  <a:pos x="576" y="576"/>
                </a:cxn>
              </a:cxnLst>
              <a:rect l="0" t="0" r="r" b="b"/>
              <a:pathLst>
                <a:path w="1440" h="576">
                  <a:moveTo>
                    <a:pt x="576" y="576"/>
                  </a:moveTo>
                  <a:lnTo>
                    <a:pt x="1440" y="432"/>
                  </a:lnTo>
                  <a:lnTo>
                    <a:pt x="1440" y="96"/>
                  </a:lnTo>
                  <a:lnTo>
                    <a:pt x="576" y="0"/>
                  </a:lnTo>
                  <a:lnTo>
                    <a:pt x="0" y="288"/>
                  </a:lnTo>
                  <a:lnTo>
                    <a:pt x="576" y="57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582" name="Text Box 22"/>
            <p:cNvSpPr txBox="1">
              <a:spLocks noChangeArrowheads="1"/>
            </p:cNvSpPr>
            <p:nvPr/>
          </p:nvSpPr>
          <p:spPr bwMode="auto">
            <a:xfrm>
              <a:off x="1608" y="3388"/>
              <a:ext cx="1056" cy="27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191" i="1" dirty="0" err="1">
                  <a:solidFill>
                    <a:srgbClr val="260FB1"/>
                  </a:solidFill>
                  <a:latin typeface="Times New Roman Cyr" charset="-52"/>
                </a:rPr>
                <a:t>табаны</a:t>
              </a:r>
              <a:endParaRPr lang="ru-RU" sz="2191" dirty="0">
                <a:latin typeface="Times New Roman Cyr" charset="-52"/>
              </a:endParaRPr>
            </a:p>
          </p:txBody>
        </p:sp>
      </p:grp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Пирамиданың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элементтері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066925" y="1752600"/>
            <a:ext cx="8658225" cy="436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51" tIns="49327" rIns="98651" bIns="49327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191" dirty="0"/>
              <a:t>Жазық </a:t>
            </a:r>
            <a:r>
              <a:rPr lang="ru-RU" sz="2191" dirty="0" err="1"/>
              <a:t>көпбұрыш</a:t>
            </a:r>
            <a:r>
              <a:rPr lang="ru-RU" sz="2191" dirty="0"/>
              <a:t>- </a:t>
            </a:r>
            <a:r>
              <a:rPr lang="ru-RU" sz="2191" i="1" dirty="0" err="1">
                <a:solidFill>
                  <a:srgbClr val="C00000"/>
                </a:solidFill>
              </a:rPr>
              <a:t>пирамиданың</a:t>
            </a:r>
            <a:r>
              <a:rPr lang="ru-RU" sz="2191" i="1" dirty="0">
                <a:solidFill>
                  <a:srgbClr val="C00000"/>
                </a:solidFill>
              </a:rPr>
              <a:t> </a:t>
            </a:r>
            <a:r>
              <a:rPr lang="ru-RU" sz="2191" i="1" dirty="0" err="1">
                <a:solidFill>
                  <a:srgbClr val="C00000"/>
                </a:solidFill>
              </a:rPr>
              <a:t>табаны</a:t>
            </a:r>
            <a:endParaRPr lang="ru-RU" sz="2191" i="1" dirty="0">
              <a:solidFill>
                <a:srgbClr val="C00000"/>
              </a:solidFill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066925" y="2514600"/>
            <a:ext cx="8572500" cy="436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51" tIns="49327" rIns="98651" bIns="49327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191" dirty="0" err="1"/>
              <a:t>Табан</a:t>
            </a:r>
            <a:r>
              <a:rPr lang="ru-RU" sz="2191" dirty="0"/>
              <a:t> </a:t>
            </a:r>
            <a:r>
              <a:rPr lang="ru-RU" sz="2191" dirty="0" err="1"/>
              <a:t>жазықтығында</a:t>
            </a:r>
            <a:r>
              <a:rPr lang="ru-RU" sz="2191" dirty="0"/>
              <a:t> </a:t>
            </a:r>
            <a:r>
              <a:rPr lang="ru-RU" sz="2191" dirty="0" err="1"/>
              <a:t>жатпайтын</a:t>
            </a:r>
            <a:r>
              <a:rPr lang="ru-RU" sz="2191" dirty="0"/>
              <a:t> </a:t>
            </a:r>
            <a:r>
              <a:rPr lang="ru-RU" sz="2191" dirty="0" err="1"/>
              <a:t>нүкте</a:t>
            </a:r>
            <a:r>
              <a:rPr lang="ru-RU" sz="2191" dirty="0"/>
              <a:t>- </a:t>
            </a:r>
            <a:r>
              <a:rPr lang="ru-RU" sz="2191" i="1" dirty="0" err="1">
                <a:solidFill>
                  <a:srgbClr val="C00000"/>
                </a:solidFill>
              </a:rPr>
              <a:t>пирамиданың</a:t>
            </a:r>
            <a:r>
              <a:rPr lang="ru-RU" sz="2191" i="1" dirty="0">
                <a:solidFill>
                  <a:srgbClr val="C00000"/>
                </a:solidFill>
              </a:rPr>
              <a:t> </a:t>
            </a:r>
            <a:r>
              <a:rPr lang="ru-RU" sz="2191" i="1" dirty="0" err="1">
                <a:solidFill>
                  <a:srgbClr val="C00000"/>
                </a:solidFill>
              </a:rPr>
              <a:t>төбесі</a:t>
            </a:r>
            <a:endParaRPr lang="ru-RU" sz="2191" i="1" dirty="0">
              <a:solidFill>
                <a:srgbClr val="C00000"/>
              </a:solidFill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066925" y="3124208"/>
            <a:ext cx="8058150" cy="77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51" tIns="49327" rIns="98651" bIns="49327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191" dirty="0"/>
              <a:t>Пирамиданың </a:t>
            </a:r>
            <a:r>
              <a:rPr lang="ru-RU" sz="2191" dirty="0" err="1"/>
              <a:t>төбесін</a:t>
            </a:r>
            <a:r>
              <a:rPr lang="ru-RU" sz="2191" dirty="0"/>
              <a:t> </a:t>
            </a:r>
            <a:r>
              <a:rPr lang="ru-RU" sz="2191" dirty="0" err="1"/>
              <a:t>табанының</a:t>
            </a:r>
            <a:r>
              <a:rPr lang="ru-RU" sz="2191" dirty="0"/>
              <a:t> </a:t>
            </a:r>
            <a:r>
              <a:rPr lang="ru-RU" sz="2191" dirty="0" err="1"/>
              <a:t>нүктелерімен</a:t>
            </a:r>
            <a:r>
              <a:rPr lang="ru-RU" sz="2191" dirty="0"/>
              <a:t> </a:t>
            </a:r>
            <a:r>
              <a:rPr lang="ru-RU" sz="2191" dirty="0" err="1"/>
              <a:t>қосатын</a:t>
            </a:r>
            <a:r>
              <a:rPr lang="ru-RU" sz="2191" dirty="0"/>
              <a:t> </a:t>
            </a:r>
            <a:r>
              <a:rPr lang="ru-RU" sz="2191" dirty="0" err="1"/>
              <a:t>кесінділер</a:t>
            </a:r>
            <a:r>
              <a:rPr lang="ru-RU" sz="2191" dirty="0"/>
              <a:t> –</a:t>
            </a:r>
            <a:r>
              <a:rPr lang="ru-RU" sz="2191" i="1" dirty="0" err="1">
                <a:solidFill>
                  <a:srgbClr val="C00000"/>
                </a:solidFill>
              </a:rPr>
              <a:t>пирамиданың</a:t>
            </a:r>
            <a:r>
              <a:rPr lang="ru-RU" sz="2191" i="1" dirty="0">
                <a:solidFill>
                  <a:srgbClr val="C00000"/>
                </a:solidFill>
              </a:rPr>
              <a:t> </a:t>
            </a:r>
            <a:r>
              <a:rPr lang="ru-RU" sz="2191" i="1" dirty="0" err="1">
                <a:solidFill>
                  <a:srgbClr val="C00000"/>
                </a:solidFill>
              </a:rPr>
              <a:t>бүйір</a:t>
            </a:r>
            <a:r>
              <a:rPr lang="ru-RU" sz="2191" i="1" dirty="0">
                <a:solidFill>
                  <a:srgbClr val="C00000"/>
                </a:solidFill>
              </a:rPr>
              <a:t> </a:t>
            </a:r>
            <a:r>
              <a:rPr lang="ru-RU" sz="2191" i="1" dirty="0" err="1">
                <a:solidFill>
                  <a:srgbClr val="C00000"/>
                </a:solidFill>
              </a:rPr>
              <a:t>қырлары</a:t>
            </a:r>
            <a:endParaRPr lang="ru-RU" sz="2191" i="1" dirty="0">
              <a:solidFill>
                <a:srgbClr val="C00000"/>
              </a:solidFill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738939" y="4267243"/>
            <a:ext cx="4259462" cy="144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51" tIns="49327" rIns="98651" bIns="49327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191" i="1" dirty="0">
                <a:solidFill>
                  <a:srgbClr val="C00000"/>
                </a:solidFill>
              </a:rPr>
              <a:t>Пирамиданың </a:t>
            </a:r>
            <a:r>
              <a:rPr lang="ru-RU" sz="2191" i="1" dirty="0" err="1">
                <a:solidFill>
                  <a:srgbClr val="C00000"/>
                </a:solidFill>
              </a:rPr>
              <a:t>биіктігі</a:t>
            </a:r>
            <a:r>
              <a:rPr lang="ru-RU" sz="2191" i="1" dirty="0">
                <a:solidFill>
                  <a:srgbClr val="C00000"/>
                </a:solidFill>
              </a:rPr>
              <a:t> </a:t>
            </a:r>
            <a:r>
              <a:rPr lang="ru-RU" sz="2191" dirty="0" err="1"/>
              <a:t>деп</a:t>
            </a:r>
            <a:r>
              <a:rPr lang="ru-RU" sz="2191" dirty="0"/>
              <a:t> </a:t>
            </a:r>
            <a:r>
              <a:rPr lang="ru-RU" sz="2191" dirty="0" err="1"/>
              <a:t>пирамиданың</a:t>
            </a:r>
            <a:r>
              <a:rPr lang="ru-RU" sz="2191" dirty="0"/>
              <a:t> </a:t>
            </a:r>
            <a:r>
              <a:rPr lang="ru-RU" sz="2191" dirty="0" err="1"/>
              <a:t>төбесінен</a:t>
            </a:r>
            <a:r>
              <a:rPr lang="ru-RU" sz="2191" dirty="0"/>
              <a:t> </a:t>
            </a:r>
            <a:r>
              <a:rPr lang="ru-RU" sz="2191" dirty="0" err="1"/>
              <a:t>табан</a:t>
            </a:r>
            <a:r>
              <a:rPr lang="ru-RU" sz="2191" dirty="0"/>
              <a:t> </a:t>
            </a:r>
            <a:r>
              <a:rPr lang="ru-RU" sz="2191" dirty="0" err="1"/>
              <a:t>жазықтығына</a:t>
            </a:r>
            <a:r>
              <a:rPr lang="ru-RU" sz="2191" dirty="0"/>
              <a:t> </a:t>
            </a:r>
            <a:r>
              <a:rPr lang="ru-RU" sz="2191" dirty="0" err="1"/>
              <a:t>түсірілген</a:t>
            </a:r>
            <a:r>
              <a:rPr lang="ru-RU" sz="2191" dirty="0"/>
              <a:t> </a:t>
            </a:r>
            <a:r>
              <a:rPr lang="ru-RU" sz="2191" dirty="0" err="1"/>
              <a:t>перпендикулярды</a:t>
            </a:r>
            <a:r>
              <a:rPr lang="ru-RU" sz="2191" dirty="0"/>
              <a:t> </a:t>
            </a:r>
            <a:r>
              <a:rPr lang="ru-RU" sz="2191" dirty="0" err="1"/>
              <a:t>атайды</a:t>
            </a:r>
            <a:r>
              <a:rPr lang="ru-RU" sz="2191" dirty="0"/>
              <a:t>.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581275" y="4114800"/>
            <a:ext cx="2571750" cy="1828800"/>
            <a:chOff x="1584" y="2304"/>
            <a:chExt cx="1440" cy="1152"/>
          </a:xfrm>
        </p:grpSpPr>
        <p:sp>
          <p:nvSpPr>
            <p:cNvPr id="27656" name="Freeform 8"/>
            <p:cNvSpPr>
              <a:spLocks/>
            </p:cNvSpPr>
            <p:nvPr/>
          </p:nvSpPr>
          <p:spPr bwMode="auto">
            <a:xfrm>
              <a:off x="1584" y="2304"/>
              <a:ext cx="720" cy="1152"/>
            </a:xfrm>
            <a:custGeom>
              <a:avLst/>
              <a:gdLst/>
              <a:ahLst/>
              <a:cxnLst>
                <a:cxn ang="0">
                  <a:pos x="576" y="1152"/>
                </a:cxn>
                <a:cxn ang="0">
                  <a:pos x="720" y="0"/>
                </a:cxn>
                <a:cxn ang="0">
                  <a:pos x="0" y="864"/>
                </a:cxn>
                <a:cxn ang="0">
                  <a:pos x="576" y="1152"/>
                </a:cxn>
              </a:cxnLst>
              <a:rect l="0" t="0" r="r" b="b"/>
              <a:pathLst>
                <a:path w="720" h="1152">
                  <a:moveTo>
                    <a:pt x="576" y="1152"/>
                  </a:moveTo>
                  <a:lnTo>
                    <a:pt x="720" y="0"/>
                  </a:lnTo>
                  <a:lnTo>
                    <a:pt x="0" y="864"/>
                  </a:lnTo>
                  <a:lnTo>
                    <a:pt x="576" y="115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657" name="Freeform 9"/>
            <p:cNvSpPr>
              <a:spLocks/>
            </p:cNvSpPr>
            <p:nvPr/>
          </p:nvSpPr>
          <p:spPr bwMode="auto">
            <a:xfrm>
              <a:off x="2160" y="2304"/>
              <a:ext cx="864" cy="1152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864" y="1008"/>
                </a:cxn>
                <a:cxn ang="0">
                  <a:pos x="144" y="0"/>
                </a:cxn>
                <a:cxn ang="0">
                  <a:pos x="0" y="1152"/>
                </a:cxn>
              </a:cxnLst>
              <a:rect l="0" t="0" r="r" b="b"/>
              <a:pathLst>
                <a:path w="864" h="1152">
                  <a:moveTo>
                    <a:pt x="0" y="1152"/>
                  </a:moveTo>
                  <a:lnTo>
                    <a:pt x="864" y="1008"/>
                  </a:lnTo>
                  <a:lnTo>
                    <a:pt x="144" y="0"/>
                  </a:lnTo>
                  <a:lnTo>
                    <a:pt x="0" y="115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auto">
            <a:xfrm>
              <a:off x="2304" y="2304"/>
              <a:ext cx="720" cy="1008"/>
            </a:xfrm>
            <a:custGeom>
              <a:avLst/>
              <a:gdLst/>
              <a:ahLst/>
              <a:cxnLst>
                <a:cxn ang="0">
                  <a:pos x="720" y="1008"/>
                </a:cxn>
                <a:cxn ang="0">
                  <a:pos x="720" y="672"/>
                </a:cxn>
                <a:cxn ang="0">
                  <a:pos x="0" y="0"/>
                </a:cxn>
                <a:cxn ang="0">
                  <a:pos x="720" y="1008"/>
                </a:cxn>
              </a:cxnLst>
              <a:rect l="0" t="0" r="r" b="b"/>
              <a:pathLst>
                <a:path w="720" h="1008">
                  <a:moveTo>
                    <a:pt x="720" y="1008"/>
                  </a:moveTo>
                  <a:lnTo>
                    <a:pt x="720" y="672"/>
                  </a:lnTo>
                  <a:lnTo>
                    <a:pt x="0" y="0"/>
                  </a:lnTo>
                  <a:lnTo>
                    <a:pt x="720" y="1008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 flipH="1">
              <a:off x="2160" y="2304"/>
              <a:ext cx="14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 flipH="1">
              <a:off x="1584" y="2880"/>
              <a:ext cx="576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2160" y="2880"/>
              <a:ext cx="86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867150" y="41910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971" tIns="48986" rIns="97971" bIns="48986" anchor="ctr"/>
          <a:lstStyle/>
          <a:p>
            <a:pPr>
              <a:defRPr/>
            </a:pPr>
            <a:endParaRPr lang="ru-RU" sz="1714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3867150" y="41148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lg"/>
          </a:ln>
          <a:effectLst/>
        </p:spPr>
        <p:txBody>
          <a:bodyPr wrap="none" lIns="97971" tIns="48986" rIns="97971" bIns="48986" anchor="ctr"/>
          <a:lstStyle/>
          <a:p>
            <a:pPr>
              <a:defRPr/>
            </a:pPr>
            <a:endParaRPr lang="ru-RU" sz="1714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581275" y="3624293"/>
            <a:ext cx="2594967" cy="2090749"/>
            <a:chOff x="912" y="2283"/>
            <a:chExt cx="1453" cy="1317"/>
          </a:xfrm>
        </p:grpSpPr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 flipV="1">
              <a:off x="912" y="2592"/>
              <a:ext cx="720" cy="86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>
              <a:off x="1632" y="2592"/>
              <a:ext cx="720" cy="100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573" name="Text Box 24"/>
            <p:cNvSpPr txBox="1">
              <a:spLocks noChangeArrowheads="1"/>
            </p:cNvSpPr>
            <p:nvPr/>
          </p:nvSpPr>
          <p:spPr bwMode="auto">
            <a:xfrm rot="18585583">
              <a:off x="984" y="2691"/>
              <a:ext cx="1056" cy="24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191" i="1" dirty="0">
                  <a:solidFill>
                    <a:srgbClr val="260FB1"/>
                  </a:solidFill>
                  <a:latin typeface="Times New Roman Cyr" charset="-52"/>
                </a:rPr>
                <a:t>Бүйір</a:t>
              </a:r>
              <a:endParaRPr lang="ru-RU" sz="2191" i="1" dirty="0">
                <a:latin typeface="Times New Roman Cyr" charset="-52"/>
              </a:endParaRPr>
            </a:p>
          </p:txBody>
        </p:sp>
        <p:sp>
          <p:nvSpPr>
            <p:cNvPr id="23574" name="Text Box 25"/>
            <p:cNvSpPr txBox="1">
              <a:spLocks noChangeArrowheads="1"/>
            </p:cNvSpPr>
            <p:nvPr/>
          </p:nvSpPr>
          <p:spPr bwMode="auto">
            <a:xfrm rot="3240959">
              <a:off x="1837" y="2956"/>
              <a:ext cx="816" cy="24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kk-KZ" sz="2191" dirty="0">
                  <a:solidFill>
                    <a:srgbClr val="260FB1"/>
                  </a:solidFill>
                  <a:latin typeface="Times New Roman Cyr" charset="-52"/>
                </a:rPr>
                <a:t>қыры</a:t>
              </a:r>
              <a:endParaRPr lang="ru-RU" sz="2191" dirty="0">
                <a:solidFill>
                  <a:srgbClr val="260FB1"/>
                </a:solidFill>
                <a:latin typeface="Times New Roman Cyr" charset="-52"/>
              </a:endParaRP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3952875" y="3886212"/>
            <a:ext cx="2314575" cy="430213"/>
            <a:chOff x="1680" y="2448"/>
            <a:chExt cx="1296" cy="271"/>
          </a:xfrm>
        </p:grpSpPr>
        <p:sp>
          <p:nvSpPr>
            <p:cNvPr id="27675" name="Line 27"/>
            <p:cNvSpPr>
              <a:spLocks noChangeShapeType="1"/>
            </p:cNvSpPr>
            <p:nvPr/>
          </p:nvSpPr>
          <p:spPr bwMode="auto">
            <a:xfrm>
              <a:off x="1680" y="2592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sm" len="med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570" name="Text Box 28"/>
            <p:cNvSpPr txBox="1">
              <a:spLocks noChangeArrowheads="1"/>
            </p:cNvSpPr>
            <p:nvPr/>
          </p:nvSpPr>
          <p:spPr bwMode="auto">
            <a:xfrm>
              <a:off x="2112" y="2448"/>
              <a:ext cx="864" cy="27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kk-KZ" sz="2191" i="1" dirty="0">
                  <a:solidFill>
                    <a:srgbClr val="260FB1"/>
                  </a:solidFill>
                  <a:latin typeface="Times New Roman Cyr" charset="-52"/>
                </a:rPr>
                <a:t>төбесі</a:t>
              </a:r>
              <a:endParaRPr lang="ru-RU" sz="2191" i="1" dirty="0">
                <a:solidFill>
                  <a:srgbClr val="260FB1"/>
                </a:solidFill>
                <a:latin typeface="Times New Roman Cyr" charset="-52"/>
              </a:endParaRP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3867151" y="5105402"/>
            <a:ext cx="2828925" cy="658813"/>
            <a:chOff x="1632" y="3216"/>
            <a:chExt cx="1584" cy="415"/>
          </a:xfrm>
        </p:grpSpPr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>
              <a:off x="1632" y="3216"/>
              <a:ext cx="843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sm" len="med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568" name="Text Box 31"/>
            <p:cNvSpPr txBox="1">
              <a:spLocks noChangeArrowheads="1"/>
            </p:cNvSpPr>
            <p:nvPr/>
          </p:nvSpPr>
          <p:spPr bwMode="auto">
            <a:xfrm>
              <a:off x="2475" y="3360"/>
              <a:ext cx="741" cy="27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191" i="1">
                  <a:solidFill>
                    <a:srgbClr val="260FB1"/>
                  </a:solidFill>
                  <a:latin typeface="Times New Roman Cyr" charset="-52"/>
                </a:rPr>
                <a:t>биіктік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061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1466851" y="1676400"/>
            <a:ext cx="9258300" cy="4572000"/>
            <a:chOff x="288" y="1056"/>
            <a:chExt cx="5184" cy="2880"/>
          </a:xfrm>
        </p:grpSpPr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744" y="1056"/>
              <a:ext cx="1728" cy="28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288" y="1056"/>
              <a:ext cx="1728" cy="28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2016" y="1056"/>
              <a:ext cx="1728" cy="28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ирамиданың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түрлері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552576" y="1828821"/>
            <a:ext cx="3086100" cy="111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51" tIns="49327" rIns="98651" bIns="49327">
            <a:spAutoFit/>
          </a:bodyPr>
          <a:lstStyle/>
          <a:p>
            <a:pPr algn="l">
              <a:spcBef>
                <a:spcPct val="50000"/>
              </a:spcBef>
            </a:pPr>
            <a:r>
              <a:rPr lang="kk-KZ" sz="2191" i="1" dirty="0">
                <a:solidFill>
                  <a:srgbClr val="C00000"/>
                </a:solidFill>
              </a:rPr>
              <a:t>п</a:t>
            </a:r>
            <a:r>
              <a:rPr lang="ru-RU" sz="2191" i="1" dirty="0">
                <a:solidFill>
                  <a:srgbClr val="C00000"/>
                </a:solidFill>
              </a:rPr>
              <a:t>-</a:t>
            </a:r>
            <a:r>
              <a:rPr lang="ru-RU" sz="2191" i="1" dirty="0" err="1">
                <a:solidFill>
                  <a:srgbClr val="C00000"/>
                </a:solidFill>
              </a:rPr>
              <a:t>бұрышты</a:t>
            </a:r>
            <a:r>
              <a:rPr lang="ru-RU" sz="2191" i="1" dirty="0">
                <a:solidFill>
                  <a:srgbClr val="C00000"/>
                </a:solidFill>
              </a:rPr>
              <a:t> </a:t>
            </a:r>
            <a:r>
              <a:rPr lang="ru-RU" sz="2191" dirty="0"/>
              <a:t>– </a:t>
            </a:r>
            <a:r>
              <a:rPr lang="ru-RU" sz="2191" dirty="0" err="1"/>
              <a:t>пирамиданың</a:t>
            </a:r>
            <a:r>
              <a:rPr lang="ru-RU" sz="2191" dirty="0"/>
              <a:t> </a:t>
            </a:r>
            <a:r>
              <a:rPr lang="ru-RU" sz="2191" dirty="0" err="1"/>
              <a:t>табаны</a:t>
            </a:r>
            <a:r>
              <a:rPr lang="ru-RU" sz="2191" dirty="0"/>
              <a:t> n-</a:t>
            </a:r>
            <a:r>
              <a:rPr lang="ru-RU" sz="2191" dirty="0" err="1"/>
              <a:t>бұрыш</a:t>
            </a:r>
            <a:endParaRPr lang="ru-RU" sz="2191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38675" y="1828822"/>
            <a:ext cx="3000375" cy="212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51" tIns="49327" rIns="98651" bIns="49327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191" i="1" dirty="0">
                <a:solidFill>
                  <a:srgbClr val="C00000"/>
                </a:solidFill>
              </a:rPr>
              <a:t>Дұрыс пирамида </a:t>
            </a:r>
            <a:r>
              <a:rPr lang="ru-RU" sz="2191" dirty="0"/>
              <a:t>– </a:t>
            </a:r>
            <a:r>
              <a:rPr lang="ru-RU" sz="2191" dirty="0" err="1"/>
              <a:t>табаны</a:t>
            </a:r>
            <a:r>
              <a:rPr lang="ru-RU" sz="2191" dirty="0"/>
              <a:t> </a:t>
            </a:r>
            <a:r>
              <a:rPr lang="ru-RU" sz="2191" dirty="0" err="1"/>
              <a:t>дұрыс</a:t>
            </a:r>
            <a:r>
              <a:rPr lang="ru-RU" sz="2191" dirty="0"/>
              <a:t> </a:t>
            </a:r>
            <a:r>
              <a:rPr lang="ru-RU" sz="2191" dirty="0" err="1"/>
              <a:t>көпбұрыш</a:t>
            </a:r>
            <a:r>
              <a:rPr lang="ru-RU" sz="2191" dirty="0"/>
              <a:t> </a:t>
            </a:r>
            <a:r>
              <a:rPr lang="ru-RU" sz="2191" dirty="0" err="1"/>
              <a:t>болатын</a:t>
            </a:r>
            <a:r>
              <a:rPr lang="ru-RU" sz="2191" dirty="0"/>
              <a:t>, ал </a:t>
            </a:r>
            <a:r>
              <a:rPr lang="ru-RU" sz="2191" dirty="0" err="1"/>
              <a:t>төбесінен</a:t>
            </a:r>
            <a:r>
              <a:rPr lang="ru-RU" sz="2191" dirty="0"/>
              <a:t> </a:t>
            </a:r>
            <a:r>
              <a:rPr lang="ru-RU" sz="2191" dirty="0" err="1"/>
              <a:t>түсірілген</a:t>
            </a:r>
            <a:r>
              <a:rPr lang="ru-RU" sz="2191" dirty="0"/>
              <a:t> </a:t>
            </a:r>
            <a:r>
              <a:rPr lang="ru-RU" sz="2191" dirty="0" err="1"/>
              <a:t>биіктік</a:t>
            </a:r>
            <a:r>
              <a:rPr lang="ru-RU" sz="2191" dirty="0"/>
              <a:t> </a:t>
            </a:r>
            <a:r>
              <a:rPr lang="ru-RU" sz="2191" dirty="0" err="1"/>
              <a:t>табанының</a:t>
            </a:r>
            <a:r>
              <a:rPr lang="ru-RU" sz="2191" dirty="0"/>
              <a:t> </a:t>
            </a:r>
            <a:r>
              <a:rPr lang="ru-RU" sz="2191" dirty="0" err="1"/>
              <a:t>центріне</a:t>
            </a:r>
            <a:r>
              <a:rPr lang="ru-RU" sz="2191" dirty="0"/>
              <a:t>  </a:t>
            </a:r>
            <a:r>
              <a:rPr lang="ru-RU" sz="2191" dirty="0" err="1"/>
              <a:t>дәл</a:t>
            </a:r>
            <a:r>
              <a:rPr lang="ru-RU" sz="2191" dirty="0"/>
              <a:t> </a:t>
            </a:r>
            <a:r>
              <a:rPr lang="ru-RU" sz="2191" dirty="0" err="1"/>
              <a:t>келетін</a:t>
            </a:r>
            <a:endParaRPr lang="ru-RU" sz="2191" dirty="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7810500" y="1828801"/>
            <a:ext cx="2486025" cy="2283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651" tIns="49327" rIns="98651" bIns="49327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191" i="1" dirty="0" err="1">
                <a:solidFill>
                  <a:srgbClr val="C00000"/>
                </a:solidFill>
              </a:rPr>
              <a:t>Қиық</a:t>
            </a:r>
            <a:r>
              <a:rPr lang="ru-RU" sz="2191" i="1" dirty="0">
                <a:solidFill>
                  <a:srgbClr val="C00000"/>
                </a:solidFill>
              </a:rPr>
              <a:t> пирамида- </a:t>
            </a:r>
            <a:r>
              <a:rPr lang="ru-RU" sz="1714" dirty="0" err="1"/>
              <a:t>пирамиданың</a:t>
            </a:r>
            <a:r>
              <a:rPr lang="ru-RU" sz="1714" dirty="0"/>
              <a:t> </a:t>
            </a:r>
            <a:r>
              <a:rPr lang="ru-RU" sz="1714" dirty="0" err="1"/>
              <a:t>табан</a:t>
            </a:r>
            <a:r>
              <a:rPr lang="ru-RU" sz="1714" dirty="0"/>
              <a:t> </a:t>
            </a:r>
            <a:r>
              <a:rPr lang="ru-RU" sz="1714" dirty="0" err="1"/>
              <a:t>жазықтығына</a:t>
            </a:r>
            <a:r>
              <a:rPr lang="ru-RU" sz="1714" dirty="0"/>
              <a:t> параллель </a:t>
            </a:r>
            <a:r>
              <a:rPr lang="ru-RU" sz="1714" dirty="0" err="1"/>
              <a:t>және</a:t>
            </a:r>
            <a:r>
              <a:rPr lang="ru-RU" sz="1714" dirty="0"/>
              <a:t> </a:t>
            </a:r>
            <a:r>
              <a:rPr lang="ru-RU" sz="1714" dirty="0" err="1"/>
              <a:t>оның</a:t>
            </a:r>
            <a:r>
              <a:rPr lang="ru-RU" sz="1714" dirty="0"/>
              <a:t> </a:t>
            </a:r>
            <a:r>
              <a:rPr lang="ru-RU" sz="1714" dirty="0" err="1"/>
              <a:t>бүйір</a:t>
            </a:r>
            <a:r>
              <a:rPr lang="ru-RU" sz="1714" dirty="0"/>
              <a:t> </a:t>
            </a:r>
            <a:r>
              <a:rPr lang="ru-RU" sz="1714" dirty="0" err="1"/>
              <a:t>қырларын</a:t>
            </a:r>
            <a:r>
              <a:rPr lang="ru-RU" sz="1714" dirty="0"/>
              <a:t> </a:t>
            </a:r>
            <a:r>
              <a:rPr lang="ru-RU" sz="1714" dirty="0" err="1"/>
              <a:t>жазықтықпен</a:t>
            </a:r>
            <a:r>
              <a:rPr lang="ru-RU" sz="1714" dirty="0"/>
              <a:t> </a:t>
            </a:r>
            <a:r>
              <a:rPr lang="ru-RU" sz="1714" dirty="0" err="1"/>
              <a:t>қиып</a:t>
            </a:r>
            <a:r>
              <a:rPr lang="ru-RU" sz="1714" dirty="0"/>
              <a:t> </a:t>
            </a:r>
            <a:r>
              <a:rPr lang="ru-RU" sz="1714" dirty="0" err="1"/>
              <a:t>өткенде</a:t>
            </a:r>
            <a:r>
              <a:rPr lang="ru-RU" sz="1714" dirty="0"/>
              <a:t> </a:t>
            </a:r>
            <a:r>
              <a:rPr lang="ru-RU" sz="1714" dirty="0" err="1"/>
              <a:t>пайда</a:t>
            </a:r>
            <a:r>
              <a:rPr lang="ru-RU" sz="1714" dirty="0"/>
              <a:t> </a:t>
            </a:r>
            <a:r>
              <a:rPr lang="ru-RU" sz="1714" dirty="0" err="1"/>
              <a:t>болған</a:t>
            </a:r>
            <a:r>
              <a:rPr lang="ru-RU" sz="1714" dirty="0"/>
              <a:t> </a:t>
            </a:r>
            <a:r>
              <a:rPr lang="ru-RU" sz="1714" dirty="0" err="1"/>
              <a:t>көпжақ</a:t>
            </a:r>
            <a:endParaRPr lang="ru-RU" sz="1714" dirty="0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81201" y="4267200"/>
            <a:ext cx="1543050" cy="1676400"/>
            <a:chOff x="1584" y="2304"/>
            <a:chExt cx="1440" cy="1152"/>
          </a:xfrm>
        </p:grpSpPr>
        <p:sp>
          <p:nvSpPr>
            <p:cNvPr id="29706" name="Freeform 10"/>
            <p:cNvSpPr>
              <a:spLocks/>
            </p:cNvSpPr>
            <p:nvPr/>
          </p:nvSpPr>
          <p:spPr bwMode="auto">
            <a:xfrm>
              <a:off x="1584" y="2304"/>
              <a:ext cx="720" cy="1152"/>
            </a:xfrm>
            <a:custGeom>
              <a:avLst/>
              <a:gdLst/>
              <a:ahLst/>
              <a:cxnLst>
                <a:cxn ang="0">
                  <a:pos x="576" y="1152"/>
                </a:cxn>
                <a:cxn ang="0">
                  <a:pos x="720" y="0"/>
                </a:cxn>
                <a:cxn ang="0">
                  <a:pos x="0" y="864"/>
                </a:cxn>
                <a:cxn ang="0">
                  <a:pos x="576" y="1152"/>
                </a:cxn>
              </a:cxnLst>
              <a:rect l="0" t="0" r="r" b="b"/>
              <a:pathLst>
                <a:path w="720" h="1152">
                  <a:moveTo>
                    <a:pt x="576" y="1152"/>
                  </a:moveTo>
                  <a:lnTo>
                    <a:pt x="720" y="0"/>
                  </a:lnTo>
                  <a:lnTo>
                    <a:pt x="0" y="864"/>
                  </a:lnTo>
                  <a:lnTo>
                    <a:pt x="576" y="1152"/>
                  </a:lnTo>
                  <a:close/>
                </a:path>
              </a:pathLst>
            </a:custGeom>
            <a:noFill/>
            <a:ln w="158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07" name="Freeform 11"/>
            <p:cNvSpPr>
              <a:spLocks/>
            </p:cNvSpPr>
            <p:nvPr/>
          </p:nvSpPr>
          <p:spPr bwMode="auto">
            <a:xfrm>
              <a:off x="2161" y="2304"/>
              <a:ext cx="863" cy="1152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864" y="1008"/>
                </a:cxn>
                <a:cxn ang="0">
                  <a:pos x="144" y="0"/>
                </a:cxn>
                <a:cxn ang="0">
                  <a:pos x="0" y="1152"/>
                </a:cxn>
              </a:cxnLst>
              <a:rect l="0" t="0" r="r" b="b"/>
              <a:pathLst>
                <a:path w="864" h="1152">
                  <a:moveTo>
                    <a:pt x="0" y="1152"/>
                  </a:moveTo>
                  <a:lnTo>
                    <a:pt x="864" y="1008"/>
                  </a:lnTo>
                  <a:lnTo>
                    <a:pt x="144" y="0"/>
                  </a:lnTo>
                  <a:lnTo>
                    <a:pt x="0" y="1152"/>
                  </a:lnTo>
                  <a:close/>
                </a:path>
              </a:pathLst>
            </a:custGeom>
            <a:noFill/>
            <a:ln w="158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08" name="Freeform 12"/>
            <p:cNvSpPr>
              <a:spLocks/>
            </p:cNvSpPr>
            <p:nvPr/>
          </p:nvSpPr>
          <p:spPr bwMode="auto">
            <a:xfrm>
              <a:off x="2304" y="2304"/>
              <a:ext cx="720" cy="1008"/>
            </a:xfrm>
            <a:custGeom>
              <a:avLst/>
              <a:gdLst/>
              <a:ahLst/>
              <a:cxnLst>
                <a:cxn ang="0">
                  <a:pos x="720" y="1008"/>
                </a:cxn>
                <a:cxn ang="0">
                  <a:pos x="720" y="672"/>
                </a:cxn>
                <a:cxn ang="0">
                  <a:pos x="0" y="0"/>
                </a:cxn>
                <a:cxn ang="0">
                  <a:pos x="720" y="1008"/>
                </a:cxn>
              </a:cxnLst>
              <a:rect l="0" t="0" r="r" b="b"/>
              <a:pathLst>
                <a:path w="720" h="1008">
                  <a:moveTo>
                    <a:pt x="720" y="1008"/>
                  </a:moveTo>
                  <a:lnTo>
                    <a:pt x="720" y="672"/>
                  </a:lnTo>
                  <a:lnTo>
                    <a:pt x="0" y="0"/>
                  </a:lnTo>
                  <a:lnTo>
                    <a:pt x="720" y="1008"/>
                  </a:lnTo>
                  <a:close/>
                </a:path>
              </a:pathLst>
            </a:custGeom>
            <a:noFill/>
            <a:ln w="158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 flipH="1">
              <a:off x="2161" y="2304"/>
              <a:ext cx="143" cy="57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 flipH="1">
              <a:off x="1584" y="2880"/>
              <a:ext cx="577" cy="2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>
              <a:off x="2161" y="2880"/>
              <a:ext cx="863" cy="9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8239125" y="4343400"/>
            <a:ext cx="1714500" cy="1600200"/>
            <a:chOff x="4128" y="2832"/>
            <a:chExt cx="720" cy="768"/>
          </a:xfrm>
        </p:grpSpPr>
        <p:sp>
          <p:nvSpPr>
            <p:cNvPr id="29753" name="Line 57"/>
            <p:cNvSpPr>
              <a:spLocks noChangeShapeType="1"/>
            </p:cNvSpPr>
            <p:nvPr/>
          </p:nvSpPr>
          <p:spPr bwMode="auto">
            <a:xfrm flipH="1">
              <a:off x="4464" y="2832"/>
              <a:ext cx="48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5" name="Line 59"/>
            <p:cNvSpPr>
              <a:spLocks noChangeShapeType="1"/>
            </p:cNvSpPr>
            <p:nvPr/>
          </p:nvSpPr>
          <p:spPr bwMode="auto">
            <a:xfrm flipV="1">
              <a:off x="4560" y="2880"/>
              <a:ext cx="192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49" name="Line 53"/>
            <p:cNvSpPr>
              <a:spLocks noChangeShapeType="1"/>
            </p:cNvSpPr>
            <p:nvPr/>
          </p:nvSpPr>
          <p:spPr bwMode="auto">
            <a:xfrm>
              <a:off x="4560" y="3024"/>
              <a:ext cx="48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0" name="Line 54"/>
            <p:cNvSpPr>
              <a:spLocks noChangeShapeType="1"/>
            </p:cNvSpPr>
            <p:nvPr/>
          </p:nvSpPr>
          <p:spPr bwMode="auto">
            <a:xfrm flipH="1">
              <a:off x="4272" y="2976"/>
              <a:ext cx="96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1" name="Line 55"/>
            <p:cNvSpPr>
              <a:spLocks noChangeShapeType="1"/>
            </p:cNvSpPr>
            <p:nvPr/>
          </p:nvSpPr>
          <p:spPr bwMode="auto">
            <a:xfrm flipH="1">
              <a:off x="4128" y="2880"/>
              <a:ext cx="144" cy="52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2" name="Line 56"/>
            <p:cNvSpPr>
              <a:spLocks noChangeShapeType="1"/>
            </p:cNvSpPr>
            <p:nvPr/>
          </p:nvSpPr>
          <p:spPr bwMode="auto">
            <a:xfrm>
              <a:off x="4752" y="2880"/>
              <a:ext cx="96" cy="52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4" name="Line 58"/>
            <p:cNvSpPr>
              <a:spLocks noChangeShapeType="1"/>
            </p:cNvSpPr>
            <p:nvPr/>
          </p:nvSpPr>
          <p:spPr bwMode="auto">
            <a:xfrm>
              <a:off x="4368" y="2976"/>
              <a:ext cx="192" cy="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6" name="Line 60"/>
            <p:cNvSpPr>
              <a:spLocks noChangeShapeType="1"/>
            </p:cNvSpPr>
            <p:nvPr/>
          </p:nvSpPr>
          <p:spPr bwMode="auto">
            <a:xfrm>
              <a:off x="4272" y="2880"/>
              <a:ext cx="96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7" name="Line 61"/>
            <p:cNvSpPr>
              <a:spLocks noChangeShapeType="1"/>
            </p:cNvSpPr>
            <p:nvPr/>
          </p:nvSpPr>
          <p:spPr bwMode="auto">
            <a:xfrm flipV="1">
              <a:off x="4272" y="2832"/>
              <a:ext cx="240" cy="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8" name="Line 62"/>
            <p:cNvSpPr>
              <a:spLocks noChangeShapeType="1"/>
            </p:cNvSpPr>
            <p:nvPr/>
          </p:nvSpPr>
          <p:spPr bwMode="auto">
            <a:xfrm>
              <a:off x="4512" y="2832"/>
              <a:ext cx="240" cy="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59" name="Line 63"/>
            <p:cNvSpPr>
              <a:spLocks noChangeShapeType="1"/>
            </p:cNvSpPr>
            <p:nvPr/>
          </p:nvSpPr>
          <p:spPr bwMode="auto">
            <a:xfrm>
              <a:off x="4272" y="3552"/>
              <a:ext cx="336" cy="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60" name="Line 64"/>
            <p:cNvSpPr>
              <a:spLocks noChangeShapeType="1"/>
            </p:cNvSpPr>
            <p:nvPr/>
          </p:nvSpPr>
          <p:spPr bwMode="auto">
            <a:xfrm flipV="1">
              <a:off x="4608" y="3408"/>
              <a:ext cx="24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61" name="Line 65"/>
            <p:cNvSpPr>
              <a:spLocks noChangeShapeType="1"/>
            </p:cNvSpPr>
            <p:nvPr/>
          </p:nvSpPr>
          <p:spPr bwMode="auto">
            <a:xfrm>
              <a:off x="4128" y="3408"/>
              <a:ext cx="144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62" name="Line 66"/>
            <p:cNvSpPr>
              <a:spLocks noChangeShapeType="1"/>
            </p:cNvSpPr>
            <p:nvPr/>
          </p:nvSpPr>
          <p:spPr bwMode="auto">
            <a:xfrm flipV="1">
              <a:off x="4128" y="3312"/>
              <a:ext cx="33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63" name="Line 67"/>
            <p:cNvSpPr>
              <a:spLocks noChangeShapeType="1"/>
            </p:cNvSpPr>
            <p:nvPr/>
          </p:nvSpPr>
          <p:spPr bwMode="auto">
            <a:xfrm>
              <a:off x="4464" y="3312"/>
              <a:ext cx="38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5324478" y="4191000"/>
            <a:ext cx="1896666" cy="1676400"/>
            <a:chOff x="1344" y="2448"/>
            <a:chExt cx="1062" cy="912"/>
          </a:xfrm>
        </p:grpSpPr>
        <p:sp>
          <p:nvSpPr>
            <p:cNvPr id="29768" name="Line 72"/>
            <p:cNvSpPr>
              <a:spLocks noChangeShapeType="1"/>
            </p:cNvSpPr>
            <p:nvPr/>
          </p:nvSpPr>
          <p:spPr bwMode="auto">
            <a:xfrm>
              <a:off x="1344" y="3168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69" name="Line 73"/>
            <p:cNvSpPr>
              <a:spLocks noChangeShapeType="1"/>
            </p:cNvSpPr>
            <p:nvPr/>
          </p:nvSpPr>
          <p:spPr bwMode="auto">
            <a:xfrm flipH="1">
              <a:off x="1872" y="3168"/>
              <a:ext cx="432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70" name="Line 74"/>
            <p:cNvSpPr>
              <a:spLocks noChangeShapeType="1"/>
            </p:cNvSpPr>
            <p:nvPr/>
          </p:nvSpPr>
          <p:spPr bwMode="auto">
            <a:xfrm>
              <a:off x="1344" y="3168"/>
              <a:ext cx="528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71" name="Line 75"/>
            <p:cNvSpPr>
              <a:spLocks noChangeShapeType="1"/>
            </p:cNvSpPr>
            <p:nvPr/>
          </p:nvSpPr>
          <p:spPr bwMode="auto">
            <a:xfrm flipV="1">
              <a:off x="1344" y="2448"/>
              <a:ext cx="432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72" name="Line 76"/>
            <p:cNvSpPr>
              <a:spLocks noChangeShapeType="1"/>
            </p:cNvSpPr>
            <p:nvPr/>
          </p:nvSpPr>
          <p:spPr bwMode="auto">
            <a:xfrm rot="17245269" flipV="1">
              <a:off x="1787" y="2440"/>
              <a:ext cx="515" cy="7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773" name="Line 77"/>
            <p:cNvSpPr>
              <a:spLocks noChangeShapeType="1"/>
            </p:cNvSpPr>
            <p:nvPr/>
          </p:nvSpPr>
          <p:spPr bwMode="auto">
            <a:xfrm flipH="1" flipV="1">
              <a:off x="1776" y="2448"/>
              <a:ext cx="96" cy="91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714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610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2488" y="9429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3D иллюстрация </a:t>
            </a:r>
            <a:r>
              <a:rPr lang="ru-RU" dirty="0" err="1"/>
              <a:t>сілтемесі</a:t>
            </a:r>
            <a:r>
              <a:rPr lang="ru-RU" dirty="0"/>
              <a:t> (анимация бар): </a:t>
            </a:r>
            <a:r>
              <a:rPr lang="ru-RU" dirty="0">
                <a:hlinkClick r:id="rId2"/>
              </a:rPr>
              <a:t>https://</a:t>
            </a:r>
            <a:r>
              <a:rPr lang="ru-RU" dirty="0" smtClean="0">
                <a:hlinkClick r:id="rId2"/>
              </a:rPr>
              <a:t>www.geogebra.org/classic/jqvurvjy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2488" y="2614613"/>
            <a:ext cx="103489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3"/>
              </a:rPr>
              <a:t>https://bilimland.kz/kk/subject/geometriya/11-synyp-zhana/piramida-men-qiyq-piramidanyng-zhajmasy-bujir-zhane-tolyq-betterining-audany--</a:t>
            </a:r>
            <a:r>
              <a:rPr lang="en-US" sz="2800" dirty="0" smtClean="0">
                <a:hlinkClick r:id="rId3"/>
              </a:rPr>
              <a:t>14649?mid=ac618a10-1bdc-11ea-aeb5-89fd47eb9cbd</a:t>
            </a:r>
            <a:endParaRPr lang="kk-KZ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7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70C0"/>
                </a:solidFill>
              </a:rPr>
              <a:t>Тапсырма</a:t>
            </a:r>
            <a:r>
              <a:rPr lang="ru-RU" dirty="0" smtClean="0">
                <a:solidFill>
                  <a:srgbClr val="0070C0"/>
                </a:solidFill>
              </a:rPr>
              <a:t> 1.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/>
              <a:t>Жазба</a:t>
            </a:r>
            <a:r>
              <a:rPr lang="ru-RU" sz="3600" dirty="0" smtClean="0"/>
              <a:t> </a:t>
            </a:r>
            <a:r>
              <a:rPr lang="ru-RU" sz="3600" dirty="0" err="1"/>
              <a:t>бойынша</a:t>
            </a:r>
            <a:r>
              <a:rPr lang="ru-RU" sz="3600" dirty="0"/>
              <a:t> </a:t>
            </a:r>
            <a:r>
              <a:rPr lang="ru-RU" sz="3600" dirty="0" err="1"/>
              <a:t>көпжақтың</a:t>
            </a:r>
            <a:r>
              <a:rPr lang="ru-RU" sz="3600" dirty="0"/>
              <a:t> </a:t>
            </a:r>
            <a:r>
              <a:rPr lang="ru-RU" sz="3600" dirty="0" err="1"/>
              <a:t>түрін</a:t>
            </a:r>
            <a:r>
              <a:rPr lang="ru-RU" sz="3600" dirty="0"/>
              <a:t> </a:t>
            </a:r>
            <a:r>
              <a:rPr lang="ru-RU" sz="3600" dirty="0" err="1" smtClean="0"/>
              <a:t>анықтаңыз</a:t>
            </a:r>
            <a:r>
              <a:rPr lang="ru-RU" sz="3600" dirty="0" smtClean="0"/>
              <a:t> </a:t>
            </a:r>
            <a:r>
              <a:rPr lang="ru-RU" sz="3600" dirty="0" err="1" smtClean="0"/>
              <a:t>және</a:t>
            </a:r>
            <a:r>
              <a:rPr lang="ru-RU" sz="3600" dirty="0" smtClean="0"/>
              <a:t> </a:t>
            </a:r>
            <a:r>
              <a:rPr lang="ru-RU" sz="3600" dirty="0" err="1"/>
              <a:t>жазба</a:t>
            </a:r>
            <a:r>
              <a:rPr lang="ru-RU" sz="3600" dirty="0"/>
              <a:t> </a:t>
            </a:r>
            <a:r>
              <a:rPr lang="ru-RU" sz="3600" dirty="0" err="1"/>
              <a:t>ауданын</a:t>
            </a:r>
            <a:r>
              <a:rPr lang="ru-RU" sz="3600" dirty="0"/>
              <a:t> </a:t>
            </a:r>
            <a:r>
              <a:rPr lang="ru-RU" sz="3600" dirty="0" err="1" smtClean="0"/>
              <a:t>есептеңіз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7675" y="1371600"/>
            <a:ext cx="557156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40231" y="5686424"/>
                <a:ext cx="18325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sz="2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231" y="5686424"/>
                <a:ext cx="1832543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9229725" y="5686424"/>
            <a:ext cx="1357313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1943" y="1678780"/>
            <a:ext cx="3952875" cy="20097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931943" y="1678780"/>
            <a:ext cx="3952875" cy="1907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51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70C0"/>
                </a:solidFill>
              </a:rPr>
              <a:t>Тапсырма</a:t>
            </a:r>
            <a:r>
              <a:rPr lang="ru-RU" dirty="0" smtClean="0">
                <a:solidFill>
                  <a:srgbClr val="0070C0"/>
                </a:solidFill>
              </a:rPr>
              <a:t> 2.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/>
              <a:t>Жазба</a:t>
            </a:r>
            <a:r>
              <a:rPr lang="ru-RU" sz="3600" dirty="0" smtClean="0"/>
              <a:t> </a:t>
            </a:r>
            <a:r>
              <a:rPr lang="ru-RU" sz="3600" dirty="0" err="1"/>
              <a:t>бойынша</a:t>
            </a:r>
            <a:r>
              <a:rPr lang="ru-RU" sz="3600" dirty="0"/>
              <a:t> </a:t>
            </a:r>
            <a:r>
              <a:rPr lang="ru-RU" sz="3600" dirty="0" err="1"/>
              <a:t>көпжақтың</a:t>
            </a:r>
            <a:r>
              <a:rPr lang="ru-RU" sz="3600" dirty="0"/>
              <a:t> </a:t>
            </a:r>
            <a:r>
              <a:rPr lang="ru-RU" sz="3600" dirty="0" err="1"/>
              <a:t>түрін</a:t>
            </a:r>
            <a:r>
              <a:rPr lang="ru-RU" sz="3600" dirty="0"/>
              <a:t> </a:t>
            </a:r>
            <a:r>
              <a:rPr lang="ru-RU" sz="3600" dirty="0" err="1" smtClean="0"/>
              <a:t>анықтаңыз</a:t>
            </a:r>
            <a:r>
              <a:rPr lang="ru-RU" sz="3600" dirty="0" smtClean="0"/>
              <a:t> </a:t>
            </a:r>
            <a:r>
              <a:rPr lang="ru-RU" sz="3600" dirty="0" err="1" smtClean="0"/>
              <a:t>және</a:t>
            </a:r>
            <a:r>
              <a:rPr lang="ru-RU" sz="3600" dirty="0" smtClean="0"/>
              <a:t> </a:t>
            </a:r>
            <a:r>
              <a:rPr lang="ru-RU" sz="3600" dirty="0" err="1"/>
              <a:t>жазба</a:t>
            </a:r>
            <a:r>
              <a:rPr lang="ru-RU" sz="3600" dirty="0"/>
              <a:t> </a:t>
            </a:r>
            <a:r>
              <a:rPr lang="ru-RU" sz="3600" dirty="0" err="1"/>
              <a:t>ауданын</a:t>
            </a:r>
            <a:r>
              <a:rPr lang="ru-RU" sz="3600" dirty="0"/>
              <a:t> </a:t>
            </a:r>
            <a:r>
              <a:rPr lang="ru-RU" sz="3600" dirty="0" err="1" smtClean="0"/>
              <a:t>есептеңіз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7" y="1576388"/>
            <a:ext cx="6315075" cy="494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65292" y="5715000"/>
                <a:ext cx="3493295" cy="378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ad>
                        <m:radPr>
                          <m:degHide m:val="on"/>
                          <m:ctrlPr>
                            <a:rPr lang="kk-KZ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kk-KZ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ad>
                        <m:radPr>
                          <m:degHide m:val="on"/>
                          <m:ctrlPr>
                            <a:rPr lang="kk-KZ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kk-KZ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5292" y="5715000"/>
                <a:ext cx="3493295" cy="3782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8529638" y="5715000"/>
            <a:ext cx="2824162" cy="51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28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70C0"/>
                </a:solidFill>
              </a:rPr>
              <a:t>Тапсырма</a:t>
            </a:r>
            <a:r>
              <a:rPr lang="ru-RU" dirty="0" smtClean="0">
                <a:solidFill>
                  <a:srgbClr val="0070C0"/>
                </a:solidFill>
              </a:rPr>
              <a:t> 3.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/>
              <a:t>Жазба</a:t>
            </a:r>
            <a:r>
              <a:rPr lang="ru-RU" sz="3600" dirty="0" smtClean="0"/>
              <a:t> </a:t>
            </a:r>
            <a:r>
              <a:rPr lang="ru-RU" sz="3600" dirty="0" err="1"/>
              <a:t>бойынша</a:t>
            </a:r>
            <a:r>
              <a:rPr lang="ru-RU" sz="3600" dirty="0"/>
              <a:t> </a:t>
            </a:r>
            <a:r>
              <a:rPr lang="ru-RU" sz="3600" dirty="0" err="1"/>
              <a:t>көпжақтың</a:t>
            </a:r>
            <a:r>
              <a:rPr lang="ru-RU" sz="3600" dirty="0"/>
              <a:t> </a:t>
            </a:r>
            <a:r>
              <a:rPr lang="ru-RU" sz="3600" dirty="0" err="1"/>
              <a:t>түрін</a:t>
            </a:r>
            <a:r>
              <a:rPr lang="ru-RU" sz="3600" dirty="0"/>
              <a:t> </a:t>
            </a:r>
            <a:r>
              <a:rPr lang="ru-RU" sz="3600" dirty="0" err="1" smtClean="0"/>
              <a:t>анықтаңыз</a:t>
            </a:r>
            <a:r>
              <a:rPr lang="ru-RU" sz="3600" dirty="0" smtClean="0"/>
              <a:t> </a:t>
            </a:r>
            <a:r>
              <a:rPr lang="ru-RU" sz="3600" dirty="0" err="1" smtClean="0"/>
              <a:t>және</a:t>
            </a:r>
            <a:r>
              <a:rPr lang="ru-RU" sz="3600" dirty="0" smtClean="0"/>
              <a:t> </a:t>
            </a:r>
            <a:r>
              <a:rPr lang="ru-RU" sz="3600" dirty="0" err="1"/>
              <a:t>жазба</a:t>
            </a:r>
            <a:r>
              <a:rPr lang="ru-RU" sz="3600" dirty="0"/>
              <a:t> </a:t>
            </a:r>
            <a:r>
              <a:rPr lang="ru-RU" sz="3600" dirty="0" err="1"/>
              <a:t>ауданын</a:t>
            </a:r>
            <a:r>
              <a:rPr lang="ru-RU" sz="3600" dirty="0"/>
              <a:t> </a:t>
            </a:r>
            <a:r>
              <a:rPr lang="ru-RU" sz="3600" dirty="0" err="1" smtClean="0"/>
              <a:t>есептеңіз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8724" y="1443038"/>
            <a:ext cx="6034089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18232" y="5762030"/>
                <a:ext cx="2639505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232" y="5762030"/>
                <a:ext cx="2639505" cy="4816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118232" y="5643563"/>
            <a:ext cx="2782381" cy="600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0149" y="4048125"/>
            <a:ext cx="2921338" cy="79533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00149" y="4048125"/>
            <a:ext cx="3028951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40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70C0"/>
                </a:solidFill>
              </a:rPr>
              <a:t>Тапсырма</a:t>
            </a:r>
            <a:r>
              <a:rPr lang="ru-RU" dirty="0" smtClean="0">
                <a:solidFill>
                  <a:srgbClr val="0070C0"/>
                </a:solidFill>
              </a:rPr>
              <a:t> 4.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/>
              <a:t>Жазба</a:t>
            </a:r>
            <a:r>
              <a:rPr lang="ru-RU" sz="3600" dirty="0" smtClean="0"/>
              <a:t> </a:t>
            </a:r>
            <a:r>
              <a:rPr lang="ru-RU" sz="3600" dirty="0" err="1"/>
              <a:t>бойынша</a:t>
            </a:r>
            <a:r>
              <a:rPr lang="ru-RU" sz="3600" dirty="0"/>
              <a:t> </a:t>
            </a:r>
            <a:r>
              <a:rPr lang="ru-RU" sz="3600" dirty="0" err="1"/>
              <a:t>көпжақтың</a:t>
            </a:r>
            <a:r>
              <a:rPr lang="ru-RU" sz="3600" dirty="0"/>
              <a:t> </a:t>
            </a:r>
            <a:r>
              <a:rPr lang="ru-RU" sz="3600" dirty="0" err="1"/>
              <a:t>түрін</a:t>
            </a:r>
            <a:r>
              <a:rPr lang="ru-RU" sz="3600" dirty="0"/>
              <a:t> </a:t>
            </a:r>
            <a:r>
              <a:rPr lang="ru-RU" sz="3600" dirty="0" err="1" smtClean="0"/>
              <a:t>анықтаңыз</a:t>
            </a:r>
            <a:r>
              <a:rPr lang="ru-RU" sz="3600" dirty="0" smtClean="0"/>
              <a:t> </a:t>
            </a:r>
            <a:r>
              <a:rPr lang="ru-RU" sz="3600" dirty="0" err="1" smtClean="0"/>
              <a:t>және</a:t>
            </a:r>
            <a:r>
              <a:rPr lang="ru-RU" sz="3600" dirty="0" smtClean="0"/>
              <a:t> </a:t>
            </a:r>
            <a:r>
              <a:rPr lang="ru-RU" sz="3600" dirty="0" err="1"/>
              <a:t>жазба</a:t>
            </a:r>
            <a:r>
              <a:rPr lang="ru-RU" sz="3600" dirty="0"/>
              <a:t> </a:t>
            </a:r>
            <a:r>
              <a:rPr lang="ru-RU" sz="3600" dirty="0" err="1"/>
              <a:t>ауданын</a:t>
            </a:r>
            <a:r>
              <a:rPr lang="ru-RU" sz="3600" dirty="0"/>
              <a:t> </a:t>
            </a:r>
            <a:r>
              <a:rPr lang="ru-RU" sz="3600" dirty="0" err="1" smtClean="0"/>
              <a:t>есептеңіз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945940"/>
              </p:ext>
            </p:extLst>
          </p:nvPr>
        </p:nvGraphicFramePr>
        <p:xfrm>
          <a:off x="4314825" y="1690688"/>
          <a:ext cx="5900737" cy="471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Точечный рисунок" r:id="rId3" imgW="2561905" imgH="2019048" progId="Paint.Picture">
                  <p:embed/>
                </p:oleObj>
              </mc:Choice>
              <mc:Fallback>
                <p:oleObj name="Точечный рисунок" r:id="rId3" imgW="2561905" imgH="201904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825" y="1690688"/>
                        <a:ext cx="5900737" cy="4710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576134" y="5815013"/>
                <a:ext cx="1777666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=225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6134" y="5815013"/>
                <a:ext cx="1777666" cy="4816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9576134" y="5815013"/>
            <a:ext cx="1896729" cy="481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07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449</Words>
  <Application>Microsoft Office PowerPoint</Application>
  <PresentationFormat>Широкоэкранный</PresentationFormat>
  <Paragraphs>126</Paragraphs>
  <Slides>23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4" baseType="lpstr">
      <vt:lpstr>Arial</vt:lpstr>
      <vt:lpstr>Bookman Old Style</vt:lpstr>
      <vt:lpstr>Calibri</vt:lpstr>
      <vt:lpstr>Calibri Light</vt:lpstr>
      <vt:lpstr>Cambria Math</vt:lpstr>
      <vt:lpstr>Monotype Corsiva</vt:lpstr>
      <vt:lpstr>Times New Roman</vt:lpstr>
      <vt:lpstr>Times New Roman Cyr</vt:lpstr>
      <vt:lpstr>Тема Office</vt:lpstr>
      <vt:lpstr>Точечный рисунок</vt:lpstr>
      <vt:lpstr>Формула</vt:lpstr>
      <vt:lpstr>Пирамида бетінің ауданы</vt:lpstr>
      <vt:lpstr>Пирамида</vt:lpstr>
      <vt:lpstr>Пирамиданың  элементтері</vt:lpstr>
      <vt:lpstr> Пирамиданың түрлері</vt:lpstr>
      <vt:lpstr>3D иллюстрация сілтемесі (анимация бар): https://www.geogebra.org/classic/jqvurvjy </vt:lpstr>
      <vt:lpstr>Тапсырма 1. Жазба бойынша көпжақтың түрін анықтаңыз және жазба ауданын есептеңіз.</vt:lpstr>
      <vt:lpstr>Тапсырма 2. Жазба бойынша көпжақтың түрін анықтаңыз және жазба ауданын есептеңіз.</vt:lpstr>
      <vt:lpstr>Тапсырма 3. Жазба бойынша көпжақтың түрін анықтаңыз және жазба ауданын есептеңіз.</vt:lpstr>
      <vt:lpstr>Тапсырма 4. Жазба бойынша көпжақтың түрін анықтаңыз және жазба ауданын есептеңіз.</vt:lpstr>
      <vt:lpstr>Дұрыс тетраэдрдың толық бетінің ауданын есептеу формуласы</vt:lpstr>
      <vt:lpstr>Есеп 1.   Дұрыс тетраэдрдың қырының ұзындығы 8 см. Тетраэдрдың толық бетінің ауданын табыңыз.</vt:lpstr>
      <vt:lpstr>https://bilimland.kz/kk/subject/geometriya/11-synyp-zhana/piramida-men-qiyq-piramidanyng-zhajmasy-bujir-zhane-tolyq-betterining-audany--14649?mid=c811b460-1bdc-11ea-aeb5-89fd47eb9cbd </vt:lpstr>
      <vt:lpstr>Пирамиданың ауданы</vt:lpstr>
      <vt:lpstr>Презентация PowerPoint</vt:lpstr>
      <vt:lpstr>  Есеп 2.   Дұрыс алтыбұрышты пирамиданың бүйір қырлары 12 см, ал табан қабырғалары 6 см. Пирамиданың толық бетінің ауданын табыңыз.</vt:lpstr>
      <vt:lpstr>Презентация PowerPoint</vt:lpstr>
      <vt:lpstr> Есеп 3.  Пирамиданың табаны-катеттері 6 см және 8 см болатын тікбұрышты үшбұрыш. Пирамиданың табанындағы екіжақты барлық бұрыштар 60° тең. Пирамиданың бүйір бетінің ауданын табыңыз.</vt:lpstr>
      <vt:lpstr>   Биіктігі іштей сызылған шеңбердің центріне проекцияланатын пирамиданың бүйір бетінің ауданының формуласы    S_(б.б)=S_таб/cosφ мұндағы  φ- пирамиданың табанындағы екіжақты бұрыш.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Пирамиданың толық бетінің ауданы</dc:title>
  <dc:creator>Гульмира Гульмира</dc:creator>
  <cp:lastModifiedBy>Гульмира Гульмира</cp:lastModifiedBy>
  <cp:revision>135</cp:revision>
  <dcterms:created xsi:type="dcterms:W3CDTF">2020-10-29T16:21:35Z</dcterms:created>
  <dcterms:modified xsi:type="dcterms:W3CDTF">2020-12-24T03:14:34Z</dcterms:modified>
</cp:coreProperties>
</file>