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70" r:id="rId3"/>
    <p:sldId id="256" r:id="rId4"/>
    <p:sldId id="258" r:id="rId5"/>
    <p:sldId id="257" r:id="rId6"/>
    <p:sldId id="260" r:id="rId7"/>
    <p:sldId id="259" r:id="rId8"/>
    <p:sldId id="261" r:id="rId9"/>
    <p:sldId id="262" r:id="rId10"/>
    <p:sldId id="267" r:id="rId11"/>
    <p:sldId id="263" r:id="rId12"/>
    <p:sldId id="264" r:id="rId13"/>
    <p:sldId id="265" r:id="rId14"/>
    <p:sldId id="268" r:id="rId15"/>
    <p:sldId id="266" r:id="rId16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DD"/>
    <a:srgbClr val="F9FECE"/>
    <a:srgbClr val="FDFFDD"/>
    <a:srgbClr val="FBFFC5"/>
    <a:srgbClr val="FFFFFF"/>
    <a:srgbClr val="FFFEC6"/>
    <a:srgbClr val="FFFFE1"/>
    <a:srgbClr val="FFFFCD"/>
    <a:srgbClr val="FFF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6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5.wmf"/><Relationship Id="rId7" Type="http://schemas.openxmlformats.org/officeDocument/2006/relationships/image" Target="../media/image19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5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1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57E9F-DE18-4E45-9B6F-14AAD2A0C59F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F2C3A-3828-41F0-8CE3-15DB7A93A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53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2C3A-3828-41F0-8CE3-15DB7A93A5C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4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1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02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92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1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66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9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8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3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6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3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3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rgbClr val="FFFF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03611-EC68-4DAD-AF34-8A4E90DE2147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324EC-0080-4B43-80CF-526236D933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png"/><Relationship Id="rId5" Type="http://schemas.openxmlformats.org/officeDocument/2006/relationships/image" Target="../media/image371.png"/><Relationship Id="rId4" Type="http://schemas.openxmlformats.org/officeDocument/2006/relationships/image" Target="../media/image36.png"/><Relationship Id="rId9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0.png"/><Relationship Id="rId4" Type="http://schemas.openxmlformats.org/officeDocument/2006/relationships/image" Target="../media/image36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18" Type="http://schemas.openxmlformats.org/officeDocument/2006/relationships/image" Target="../media/image16.png"/><Relationship Id="rId26" Type="http://schemas.openxmlformats.org/officeDocument/2006/relationships/oleObject" Target="../embeddings/oleObject7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7.wmf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6.wmf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image" Target="../media/image4.wmf"/><Relationship Id="rId24" Type="http://schemas.openxmlformats.org/officeDocument/2006/relationships/image" Target="../media/image18.png"/><Relationship Id="rId5" Type="http://schemas.openxmlformats.org/officeDocument/2006/relationships/image" Target="../media/image9.png"/><Relationship Id="rId15" Type="http://schemas.openxmlformats.org/officeDocument/2006/relationships/image" Target="../media/image5.wmf"/><Relationship Id="rId23" Type="http://schemas.openxmlformats.org/officeDocument/2006/relationships/image" Target="../media/image8.wmf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17.png"/><Relationship Id="rId4" Type="http://schemas.openxmlformats.org/officeDocument/2006/relationships/image" Target="../media/image3.wmf"/><Relationship Id="rId9" Type="http://schemas.openxmlformats.org/officeDocument/2006/relationships/image" Target="../media/image13.png"/><Relationship Id="rId14" Type="http://schemas.openxmlformats.org/officeDocument/2006/relationships/oleObject" Target="../embeddings/oleObject3.bin"/><Relationship Id="rId22" Type="http://schemas.openxmlformats.org/officeDocument/2006/relationships/oleObject" Target="../embeddings/oleObject6.bin"/><Relationship Id="rId27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8.png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image" Target="../media/image26.png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5.png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24.png"/><Relationship Id="rId15" Type="http://schemas.openxmlformats.org/officeDocument/2006/relationships/image" Target="../media/image30.png"/><Relationship Id="rId10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4.wmf"/><Relationship Id="rId3" Type="http://schemas.openxmlformats.org/officeDocument/2006/relationships/image" Target="../media/image32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3.wmf"/><Relationship Id="rId5" Type="http://schemas.openxmlformats.org/officeDocument/2006/relationships/image" Target="../media/image5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49.pn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4.wmf"/><Relationship Id="rId3" Type="http://schemas.openxmlformats.org/officeDocument/2006/relationships/image" Target="../media/image42.pn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6893" y="1296941"/>
            <a:ext cx="715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Тригонометриялық</a:t>
            </a:r>
            <a:r>
              <a:rPr lang="kk-KZ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 тепе-теңдіктер  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0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" r="-1"/>
          <a:stretch/>
        </p:blipFill>
        <p:spPr bwMode="auto">
          <a:xfrm>
            <a:off x="213756" y="554244"/>
            <a:ext cx="420460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5248" y="215690"/>
            <a:ext cx="1077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4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-мысал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63633" y="1689396"/>
                <a:ext cx="1397690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𝑡𝑔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633" y="1689396"/>
                <a:ext cx="1397690" cy="6090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75248" y="1809269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Ше</a:t>
            </a:r>
            <a:r>
              <a:rPr lang="kk-KZ" dirty="0" smtClean="0"/>
              <a:t>шуі: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26326" y="1813488"/>
            <a:ext cx="2999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т</a:t>
            </a:r>
            <a:r>
              <a:rPr lang="kk-KZ" dirty="0" smtClean="0"/>
              <a:t>епе-теңдігін пайдаланыңыз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5248" y="2426028"/>
                <a:ext cx="3724481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48" y="2426028"/>
                <a:ext cx="3724481" cy="6481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539753" y="258959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ықшамдаңыз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49242" y="2426027"/>
                <a:ext cx="1211870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9242" y="2426027"/>
                <a:ext cx="1211870" cy="6481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442279"/>
              </p:ext>
            </p:extLst>
          </p:nvPr>
        </p:nvGraphicFramePr>
        <p:xfrm>
          <a:off x="472972" y="3422897"/>
          <a:ext cx="1843087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Уравнение" r:id="rId7" imgW="1143000" imgH="203040" progId="Equation.3">
                  <p:embed/>
                </p:oleObj>
              </mc:Choice>
              <mc:Fallback>
                <p:oleObj name="Уравнение" r:id="rId7" imgW="1143000" imgH="2030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72" y="3422897"/>
                        <a:ext cx="1843087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20381" y="3401682"/>
            <a:ext cx="2958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формуласын пайдаланыңыз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579076" y="3262252"/>
                <a:ext cx="1620187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𝑐𝑜𝑠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076" y="3262252"/>
                <a:ext cx="1620187" cy="64819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72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0945" y="730605"/>
                <a:ext cx="8722425" cy="456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𝛼</m:t>
                    </m:r>
                    <m:r>
                      <a:rPr lang="ru-RU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 </a:t>
                </a:r>
                <a:r>
                  <a:rPr lang="kk-KZ" dirty="0"/>
                  <a:t>екені белгілі. Егер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=−0,6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болса</a:t>
                </a:r>
                <a:r>
                  <a:rPr lang="ru-RU" dirty="0"/>
                  <a:t>, </a:t>
                </a:r>
                <a:r>
                  <a:rPr lang="ru-RU" dirty="0" err="1"/>
                  <a:t>онда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i="1">
                        <a:latin typeface="Cambria Math"/>
                      </a:rPr>
                      <m:t>, </m:t>
                    </m:r>
                    <m:r>
                      <a:rPr lang="en-GB" i="1">
                        <a:latin typeface="Cambria Math"/>
                      </a:rPr>
                      <m:t>𝑡𝑔</m:t>
                    </m:r>
                    <m:r>
                      <a:rPr lang="en-GB" i="1">
                        <a:latin typeface="Cambria Math"/>
                      </a:rPr>
                      <m:t> </m:t>
                    </m:r>
                    <m:r>
                      <a:rPr lang="en-GB" i="1">
                        <a:latin typeface="Cambria Math"/>
                      </a:rPr>
                      <m:t>𝛼</m:t>
                    </m:r>
                    <m:r>
                      <a:rPr lang="ru-RU" i="1">
                        <a:latin typeface="Cambria Math"/>
                      </a:rPr>
                      <m:t>, </m:t>
                    </m:r>
                    <m:r>
                      <a:rPr lang="en-GB" i="1">
                        <a:latin typeface="Cambria Math"/>
                      </a:rPr>
                      <m:t>𝑐𝑡𝑔</m:t>
                    </m:r>
                    <m:r>
                      <a:rPr lang="en-GB" i="1">
                        <a:latin typeface="Cambria Math"/>
                      </a:rPr>
                      <m:t> </m:t>
                    </m:r>
                    <m:r>
                      <a:rPr lang="en-GB" i="1">
                        <a:latin typeface="Cambria Math"/>
                      </a:rPr>
                      <m:t>𝛼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табыңыз</a:t>
                </a:r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" y="730605"/>
                <a:ext cx="8722425" cy="456151"/>
              </a:xfrm>
              <a:prstGeom prst="rect">
                <a:avLst/>
              </a:prstGeom>
              <a:blipFill rotWithShape="1"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7843" y="187612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1-тапсырма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8769" y="4393870"/>
            <a:ext cx="103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Жауабы: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52528" y="4394157"/>
                <a:ext cx="13538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𝑠𝑖𝑛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=0,8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528" y="4394157"/>
                <a:ext cx="135383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07705" y="4273355"/>
                <a:ext cx="104445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𝑡𝑔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705" y="4273355"/>
                <a:ext cx="1044452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306901" y="4272585"/>
                <a:ext cx="1150250" cy="611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</a:rPr>
                        <m:t>𝑡𝑔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901" y="4272585"/>
                <a:ext cx="1150250" cy="61170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43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843" y="187612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2</a:t>
            </a:r>
            <a:r>
              <a:rPr lang="kk-KZ" dirty="0" smtClean="0"/>
              <a:t>-тапсырма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0316" y="620469"/>
            <a:ext cx="8698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dirty="0"/>
              <a:t>Суреттегі шарттарды пайдаланып, таудың биіктігін табыңыз.</a:t>
            </a:r>
            <a:endParaRPr lang="ru-RU" dirty="0"/>
          </a:p>
        </p:txBody>
      </p:sp>
      <p:pic>
        <p:nvPicPr>
          <p:cNvPr id="7" name="Рисунок 6" descr="http://image.tutornext.com/cms/images/38/trigonometry-word-problem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16" y="1195965"/>
            <a:ext cx="4349337" cy="272289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41268" y="4476997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Жауабы: 7200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4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843" y="187612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3</a:t>
            </a:r>
            <a:r>
              <a:rPr lang="kk-KZ" dirty="0" smtClean="0"/>
              <a:t>-тапсырма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317" y="572968"/>
            <a:ext cx="8722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dirty="0"/>
              <a:t>Доп қақпаға түсу үшін оның ұшу бұрышы қандай болу керек?</a:t>
            </a:r>
            <a:endParaRPr lang="ru-RU" dirty="0"/>
          </a:p>
        </p:txBody>
      </p:sp>
      <p:pic>
        <p:nvPicPr>
          <p:cNvPr id="4" name="Рисунок 3" descr="https://i.ytimg.com/vi/rR-LNmoEs40/maxresdefault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59"/>
          <a:stretch/>
        </p:blipFill>
        <p:spPr bwMode="auto">
          <a:xfrm>
            <a:off x="228599" y="1000124"/>
            <a:ext cx="4292931" cy="29543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5913" y="4565463"/>
                <a:ext cx="2063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dirty="0" smtClean="0"/>
                  <a:t>Жауабы: </a:t>
                </a:r>
                <a14:m>
                  <m:oMath xmlns:m="http://schemas.openxmlformats.org/officeDocument/2006/math">
                    <m:r>
                      <a:rPr lang="kk-KZ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5,48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13" y="4565463"/>
                <a:ext cx="2063001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663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46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557" y="566460"/>
            <a:ext cx="1776120" cy="827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7843" y="187612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kk-KZ" dirty="0" smtClean="0"/>
              <a:t>-тапсырма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77843" y="795647"/>
            <a:ext cx="2383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Өрнекті ықшамдаңыз: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2794" y="4400406"/>
            <a:ext cx="103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Жауабы: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29740" y="4400406"/>
                <a:ext cx="1453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740" y="4400406"/>
                <a:ext cx="145379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484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001\Desktop\кері байланыс түрлері\ablulkhamid-mark-abaiev-g-aryshtag-y-k-ymyz_3.png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494" y="195362"/>
            <a:ext cx="5772828" cy="4948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7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25631" y="823682"/>
                <a:ext cx="86689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9.2.4.3 tgα және ctgα тригонометриялық функцияларының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2000"/>
                          <m:t>cos</m:t>
                        </m:r>
                      </m:fName>
                      <m:e>
                        <m:r>
                          <a:rPr lang="kk-KZ" sz="2000" i="1"/>
                          <m:t>𝛼</m:t>
                        </m:r>
                      </m:e>
                    </m:func>
                  </m:oMath>
                </a14:m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 және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0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2000"/>
                          <m:t>sin</m:t>
                        </m:r>
                      </m:fName>
                      <m:e>
                        <m:r>
                          <a:rPr lang="kk-KZ" sz="2000" i="1"/>
                          <m:t>𝛼</m:t>
                        </m:r>
                      </m:e>
                    </m:func>
                  </m:oMath>
                </a14:m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-дан тәуелділігін түсінеді және 𝑠𝑖𝑛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+ 𝑐𝑜𝑠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=1, 𝑡g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+1=1/𝑐𝑜𝑠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 және 1+𝑐tg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=1/𝑠𝑖𝑛</a:t>
                </a:r>
                <a:r>
                  <a:rPr lang="kk-KZ" sz="20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sz="2000" dirty="0">
                    <a:latin typeface="Times New Roman" pitchFamily="18" charset="0"/>
                    <a:cs typeface="Times New Roman" pitchFamily="18" charset="0"/>
                  </a:rPr>
                  <a:t> тепе-теңдіктерін есептер шығаруда қолданады;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31" y="823682"/>
                <a:ext cx="8668987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703" t="-2994" b="-9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60020" y="300462"/>
            <a:ext cx="3811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392" y="2077829"/>
            <a:ext cx="3492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225630" y="2611594"/>
                <a:ext cx="857398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 - tgα 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және ctgα тригонометриялық функцияларының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kk-KZ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 және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kk-KZ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-дан тәуелділігін </a:t>
                </a:r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түсінеді</a:t>
                </a:r>
              </a:p>
              <a:p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 - 𝑠𝑖𝑛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+ 𝑐𝑜𝑠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=1, 𝑡g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+1=1/𝑐𝑜𝑠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 және 1+𝑐tg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=1/𝑠𝑖𝑛</a:t>
                </a:r>
                <a:r>
                  <a:rPr lang="kk-KZ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kk-KZ" dirty="0">
                    <a:latin typeface="Times New Roman" pitchFamily="18" charset="0"/>
                    <a:cs typeface="Times New Roman" pitchFamily="18" charset="0"/>
                  </a:rPr>
                  <a:t> тепе-теңдіктерін есептер шығаруда </a:t>
                </a:r>
                <a:r>
                  <a:rPr lang="kk-KZ" dirty="0" smtClean="0">
                    <a:latin typeface="Times New Roman" pitchFamily="18" charset="0"/>
                    <a:cs typeface="Times New Roman" pitchFamily="18" charset="0"/>
                  </a:rPr>
                  <a:t>қолданады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30" y="2611594"/>
                <a:ext cx="8573985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569" t="-253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21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562" y="130387"/>
            <a:ext cx="8640000" cy="43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b="1" i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НЕГІЗГІ ТРИГОНОМЕТРИЯЛЫҚ ТЕПЕ-ТЕҢДІКТЕР</a:t>
            </a:r>
            <a:endParaRPr lang="ru-RU" i="1" dirty="0" smtClean="0">
              <a:latin typeface="Palatino Linotype" panose="02040502050505030304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1330036" y="1487498"/>
            <a:ext cx="2160000" cy="2160000"/>
          </a:xfrm>
          <a:prstGeom prst="flowChartConnec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13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410036" y="935305"/>
            <a:ext cx="0" cy="3264386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846205" y="2576291"/>
            <a:ext cx="3210791" cy="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2707" y="2576289"/>
            <a:ext cx="21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>
                <a:latin typeface="Palatino Linotype" panose="02040502050505030304" pitchFamily="18" charset="0"/>
              </a:rPr>
              <a:t>О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8005" y="2576289"/>
            <a:ext cx="47798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b="1" dirty="0" smtClean="0">
                <a:latin typeface="Palatino Linotype" panose="02040502050505030304" pitchFamily="18" charset="0"/>
              </a:rPr>
              <a:t>X</a:t>
            </a:r>
            <a:endParaRPr lang="ru-RU" sz="1013" b="1" dirty="0">
              <a:latin typeface="Palatino Linotype" panose="0204050205050503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57787" y="877639"/>
            <a:ext cx="252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y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284888" y="1861593"/>
            <a:ext cx="108000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65103" y="1861593"/>
            <a:ext cx="21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>
                <a:latin typeface="Palatino Linotype" panose="02040502050505030304" pitchFamily="18" charset="0"/>
              </a:rPr>
              <a:t>О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52800" y="1861592"/>
            <a:ext cx="44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A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25770" y="2576290"/>
            <a:ext cx="44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A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410036" y="2567740"/>
            <a:ext cx="1080000" cy="10392"/>
          </a:xfrm>
          <a:prstGeom prst="line">
            <a:avLst/>
          </a:prstGeom>
          <a:ln>
            <a:solidFill>
              <a:srgbClr val="FF0000"/>
            </a:solidFill>
            <a:headEnd type="oval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692688" y="1509858"/>
            <a:ext cx="451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1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cxnSp>
        <p:nvCxnSpPr>
          <p:cNvPr id="35" name="Прямая соединительная линия 34"/>
          <p:cNvCxnSpPr>
            <a:endCxn id="4" idx="7"/>
          </p:cNvCxnSpPr>
          <p:nvPr/>
        </p:nvCxnSpPr>
        <p:spPr>
          <a:xfrm flipV="1">
            <a:off x="2410036" y="1803823"/>
            <a:ext cx="763675" cy="774066"/>
          </a:xfrm>
          <a:prstGeom prst="line">
            <a:avLst/>
          </a:prstGeom>
          <a:ln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173711" y="1816122"/>
            <a:ext cx="4" cy="760168"/>
          </a:xfrm>
          <a:prstGeom prst="line">
            <a:avLst/>
          </a:prstGeom>
          <a:ln>
            <a:solidFill>
              <a:srgbClr val="00B050"/>
            </a:solidFill>
            <a:headEnd type="oval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013835" y="2583612"/>
            <a:ext cx="476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C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76762" y="1487498"/>
            <a:ext cx="23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B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50036" y="2105266"/>
            <a:ext cx="252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y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48140" y="2576288"/>
            <a:ext cx="477982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b="1" dirty="0" smtClean="0">
                <a:latin typeface="Palatino Linotype" panose="02040502050505030304" pitchFamily="18" charset="0"/>
              </a:rPr>
              <a:t>X</a:t>
            </a:r>
            <a:endParaRPr lang="ru-RU" sz="1013" b="1" dirty="0">
              <a:latin typeface="Palatino Linotype" panose="02040502050505030304" pitchFamily="18" charset="0"/>
            </a:endParaRPr>
          </a:p>
        </p:txBody>
      </p:sp>
      <p:sp>
        <p:nvSpPr>
          <p:cNvPr id="47" name="Дуга 46"/>
          <p:cNvSpPr/>
          <p:nvPr/>
        </p:nvSpPr>
        <p:spPr>
          <a:xfrm rot="9503811">
            <a:off x="2327640" y="2398777"/>
            <a:ext cx="370376" cy="362392"/>
          </a:xfrm>
          <a:prstGeom prst="arc">
            <a:avLst>
              <a:gd name="adj1" fmla="val 8025424"/>
              <a:gd name="adj2" fmla="val 11903841"/>
            </a:avLst>
          </a:prstGeom>
          <a:ln>
            <a:headEnd type="triangle"/>
            <a:tailEnd type="non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83020" y="2259722"/>
                <a:ext cx="1586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𝛂</m:t>
                      </m:r>
                    </m:oMath>
                  </m:oMathPara>
                </a14:m>
                <a:endParaRPr lang="ru-RU" sz="1400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020" y="2259722"/>
                <a:ext cx="158698" cy="215444"/>
              </a:xfrm>
              <a:prstGeom prst="rect">
                <a:avLst/>
              </a:prstGeom>
              <a:blipFill>
                <a:blip r:embed="rId3"/>
                <a:stretch>
                  <a:fillRect l="-11538" r="-1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ямоугольник 48"/>
          <p:cNvSpPr/>
          <p:nvPr/>
        </p:nvSpPr>
        <p:spPr>
          <a:xfrm>
            <a:off x="4078888" y="2925771"/>
            <a:ext cx="47786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Ж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ылжымалы 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ОВ радиусының соңғы нүктесіндегі </a:t>
            </a:r>
            <a:r>
              <a:rPr lang="kk-KZ" sz="1600" b="1" i="1" dirty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синус функциясы 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тек ордината у-пен, ал В нүктесіндегі </a:t>
            </a:r>
            <a:r>
              <a:rPr lang="kk-KZ" sz="1600" b="1" i="1" dirty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косинустың мәні 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абсцисса х-пен анықталатын болады.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4" grpId="0"/>
      <p:bldP spid="42" grpId="0"/>
      <p:bldP spid="43" grpId="0"/>
      <p:bldP spid="45" grpId="0"/>
      <p:bldP spid="46" grpId="0"/>
      <p:bldP spid="47" grpId="0" animBg="1"/>
      <p:bldP spid="4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>
            <a:off x="981678" y="1286515"/>
            <a:ext cx="1681174" cy="1998000"/>
          </a:xfrm>
          <a:prstGeom prst="rt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37342" y="3251063"/>
            <a:ext cx="21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>
                <a:latin typeface="Palatino Linotype" panose="02040502050505030304" pitchFamily="18" charset="0"/>
              </a:rPr>
              <a:t>О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3578" y="3229029"/>
            <a:ext cx="476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C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147" y="1020459"/>
            <a:ext cx="214769" cy="310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B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1428" y="334722"/>
            <a:ext cx="3329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Пифагор теоремасы бойынша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375406" y="581036"/>
            <a:ext cx="11377426" cy="5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787100"/>
              </p:ext>
            </p:extLst>
          </p:nvPr>
        </p:nvGraphicFramePr>
        <p:xfrm>
          <a:off x="6066934" y="339159"/>
          <a:ext cx="1691191" cy="307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Уравнение" r:id="rId3" imgW="1244600" imgH="228600" progId="Equation.3">
                  <p:embed/>
                </p:oleObj>
              </mc:Choice>
              <mc:Fallback>
                <p:oleObj name="Уравнение" r:id="rId3" imgW="1244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6934" y="339159"/>
                        <a:ext cx="1691191" cy="3074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865048" y="653168"/>
            <a:ext cx="1183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мұндағы</a:t>
            </a:r>
            <a:r>
              <a:rPr lang="en-US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: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76596" y="854765"/>
                <a:ext cx="7078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596" y="854765"/>
                <a:ext cx="707821" cy="246221"/>
              </a:xfrm>
              <a:prstGeom prst="rect">
                <a:avLst/>
              </a:prstGeom>
              <a:blipFill>
                <a:blip r:embed="rId5"/>
                <a:stretch>
                  <a:fillRect l="-6897" r="-5172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79672" y="1116284"/>
                <a:ext cx="7047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672" y="1116284"/>
                <a:ext cx="704745" cy="246221"/>
              </a:xfrm>
              <a:prstGeom prst="rect">
                <a:avLst/>
              </a:prstGeom>
              <a:blipFill>
                <a:blip r:embed="rId6"/>
                <a:stretch>
                  <a:fillRect l="-5172" r="-2586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80763" y="1360046"/>
                <a:ext cx="70365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763" y="1360046"/>
                <a:ext cx="703654" cy="246221"/>
              </a:xfrm>
              <a:prstGeom prst="rect">
                <a:avLst/>
              </a:prstGeom>
              <a:blipFill>
                <a:blip r:embed="rId7"/>
                <a:stretch>
                  <a:fillRect l="-6087" r="-5217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970661" y="3108237"/>
            <a:ext cx="137195" cy="175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42213" y="1742321"/>
                <a:ext cx="14004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𝑂𝐶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213" y="1742321"/>
                <a:ext cx="1400448" cy="246221"/>
              </a:xfrm>
              <a:prstGeom prst="rect">
                <a:avLst/>
              </a:prstGeom>
              <a:blipFill>
                <a:blip r:embed="rId8"/>
                <a:stretch>
                  <a:fillRect l="-2609" r="-870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66934" y="1734458"/>
                <a:ext cx="13737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34" y="1734458"/>
                <a:ext cx="1373709" cy="246221"/>
              </a:xfrm>
              <a:prstGeom prst="rect">
                <a:avLst/>
              </a:prstGeom>
              <a:blipFill>
                <a:blip r:embed="rId9"/>
                <a:stretch>
                  <a:fillRect l="-2655" r="-442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3362563" y="1996147"/>
            <a:ext cx="942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Демек,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164917" y="3199463"/>
            <a:ext cx="1166999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444842"/>
              </p:ext>
            </p:extLst>
          </p:nvPr>
        </p:nvGraphicFramePr>
        <p:xfrm>
          <a:off x="2988088" y="2429740"/>
          <a:ext cx="2074653" cy="33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Уравнение" r:id="rId10" imgW="1180588" imgH="203112" progId="Equation.3">
                  <p:embed/>
                </p:oleObj>
              </mc:Choice>
              <mc:Fallback>
                <p:oleObj name="Уравнение" r:id="rId10" imgW="118058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8088" y="2429740"/>
                        <a:ext cx="2074653" cy="3373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6429264" y="3251677"/>
            <a:ext cx="1206200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250246" y="2409337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немесе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763219" y="2044457"/>
            <a:ext cx="3029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Palatino Linotype" panose="02040502050505030304" pitchFamily="18" charset="0"/>
              </a:rPr>
              <a:t>1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40381" y="3241538"/>
            <a:ext cx="711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Palatino Linotype" panose="02040502050505030304" pitchFamily="18" charset="0"/>
              </a:rPr>
              <a:t>x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6249" y="2093426"/>
            <a:ext cx="252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Palatino Linotype" panose="02040502050505030304" pitchFamily="18" charset="0"/>
              </a:rPr>
              <a:t>y</a:t>
            </a:r>
            <a:endParaRPr lang="ru-RU" sz="14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463310" y="3404951"/>
                <a:ext cx="7238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srgbClr val="FF0000"/>
                  </a:solidFill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310" y="3404951"/>
                <a:ext cx="7238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 rot="16200000">
                <a:off x="336345" y="2029067"/>
                <a:ext cx="6966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36345" y="2029067"/>
                <a:ext cx="69660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6375406" y="2356743"/>
            <a:ext cx="2071171" cy="474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381665"/>
              </p:ext>
            </p:extLst>
          </p:nvPr>
        </p:nvGraphicFramePr>
        <p:xfrm>
          <a:off x="6464629" y="2429740"/>
          <a:ext cx="184308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Уравнение" r:id="rId14" imgW="1143000" imgH="203040" progId="Equation.3">
                  <p:embed/>
                </p:oleObj>
              </mc:Choice>
              <mc:Fallback>
                <p:oleObj name="Уравнение" r:id="rId14" imgW="1143000" imgH="203040" progId="Equation.3">
                  <p:embed/>
                  <p:pic>
                    <p:nvPicPr>
                      <p:cNvPr id="22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629" y="2429740"/>
                        <a:ext cx="1843088" cy="30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519140" y="2424725"/>
            <a:ext cx="512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Palatino Linotype" panose="02040502050505030304" pitchFamily="18" charset="0"/>
              </a:rPr>
              <a:t>(1)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931332" y="2958339"/>
            <a:ext cx="23471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Анықтама бойынша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77181"/>
              </p:ext>
            </p:extLst>
          </p:nvPr>
        </p:nvGraphicFramePr>
        <p:xfrm>
          <a:off x="5242661" y="2847023"/>
          <a:ext cx="877050" cy="561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Уравнение" r:id="rId16" imgW="609336" imgH="393529" progId="Equation.3">
                  <p:embed/>
                </p:oleObj>
              </mc:Choice>
              <mc:Fallback>
                <p:oleObj name="Уравнение" r:id="rId16" imgW="609336" imgH="393529" progId="Equation.3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661" y="2847023"/>
                        <a:ext cx="877050" cy="561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3665983" y="4093744"/>
            <a:ext cx="10807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мұндағы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354825" y="2989433"/>
                <a:ext cx="9471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825" y="2989433"/>
                <a:ext cx="947119" cy="276999"/>
              </a:xfrm>
              <a:prstGeom prst="rect">
                <a:avLst/>
              </a:prstGeom>
              <a:blipFill>
                <a:blip r:embed="rId18"/>
                <a:stretch>
                  <a:fillRect l="-5806" r="-2581" b="-2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356548" y="3266451"/>
                <a:ext cx="9661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6548" y="3266451"/>
                <a:ext cx="966162" cy="276999"/>
              </a:xfrm>
              <a:prstGeom prst="rect">
                <a:avLst/>
              </a:prstGeom>
              <a:blipFill>
                <a:blip r:embed="rId19"/>
                <a:stretch>
                  <a:fillRect l="-3165" r="-31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2992858" y="3470160"/>
            <a:ext cx="1608463" cy="5728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252575"/>
              </p:ext>
            </p:extLst>
          </p:nvPr>
        </p:nvGraphicFramePr>
        <p:xfrm>
          <a:off x="3233526" y="3444468"/>
          <a:ext cx="11271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Уравнение" r:id="rId20" imgW="774360" imgH="393480" progId="Equation.3">
                  <p:embed/>
                </p:oleObj>
              </mc:Choice>
              <mc:Fallback>
                <p:oleObj name="Уравнение" r:id="rId20" imgW="774360" imgH="393480" progId="Equation.3">
                  <p:embed/>
                  <p:pic>
                    <p:nvPicPr>
                      <p:cNvPr id="11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526" y="3444468"/>
                        <a:ext cx="1127125" cy="560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4637625" y="3558840"/>
            <a:ext cx="4251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(2)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244226"/>
              </p:ext>
            </p:extLst>
          </p:nvPr>
        </p:nvGraphicFramePr>
        <p:xfrm>
          <a:off x="2616200" y="3981450"/>
          <a:ext cx="9493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Уравнение" r:id="rId22" imgW="660240" imgH="393480" progId="Equation.3">
                  <p:embed/>
                </p:oleObj>
              </mc:Choice>
              <mc:Fallback>
                <p:oleObj name="Уравнение" r:id="rId22" imgW="66024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981450"/>
                        <a:ext cx="949325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313086" y="4090453"/>
            <a:ext cx="23471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Анықтама бойынша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272111" y="3110739"/>
            <a:ext cx="10807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мұндағы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93515" y="4114384"/>
                <a:ext cx="8469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 smtClean="0">
                    <a:latin typeface="Palatino Linotype" panose="020405020505050303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515" y="4114384"/>
                <a:ext cx="846963" cy="276999"/>
              </a:xfrm>
              <a:prstGeom prst="rect">
                <a:avLst/>
              </a:prstGeom>
              <a:blipFill>
                <a:blip r:embed="rId24"/>
                <a:stretch>
                  <a:fillRect l="-17266" t="-28889" r="-5755" b="-5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44811" y="4385046"/>
                <a:ext cx="7956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/>
                  <a:t>x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11" y="4385046"/>
                <a:ext cx="795667" cy="276999"/>
              </a:xfrm>
              <a:prstGeom prst="rect">
                <a:avLst/>
              </a:prstGeom>
              <a:blipFill>
                <a:blip r:embed="rId25"/>
                <a:stretch>
                  <a:fillRect l="-17557" t="-28261" r="-6107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Прямоугольник 45"/>
          <p:cNvSpPr/>
          <p:nvPr/>
        </p:nvSpPr>
        <p:spPr>
          <a:xfrm>
            <a:off x="6375406" y="4142568"/>
            <a:ext cx="1608463" cy="5728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6429263" y="4089623"/>
            <a:ext cx="13268645" cy="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62013"/>
              </p:ext>
            </p:extLst>
          </p:nvPr>
        </p:nvGraphicFramePr>
        <p:xfrm>
          <a:off x="6429263" y="4089623"/>
          <a:ext cx="1328861" cy="573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Уравнение" r:id="rId26" imgW="901309" imgH="393529" progId="Equation.3">
                  <p:embed/>
                </p:oleObj>
              </mc:Choice>
              <mc:Fallback>
                <p:oleObj name="Уравнение" r:id="rId26" imgW="901309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263" y="4089623"/>
                        <a:ext cx="1328861" cy="5735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8037726" y="4267200"/>
            <a:ext cx="425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(3)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71044" y="4810067"/>
            <a:ext cx="8201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i="1" dirty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Б</a:t>
            </a:r>
            <a:r>
              <a:rPr lang="kk-KZ" sz="1600" b="1" i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ір </a:t>
            </a:r>
            <a:r>
              <a:rPr lang="kk-KZ" sz="1600" b="1" i="1" dirty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</a:rPr>
              <a:t>ғана аргументке байланысты негізгі тригонометриялық тепе-теңдіктер</a:t>
            </a:r>
            <a:endParaRPr lang="ru-RU" sz="1600" b="1" i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09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9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4" grpId="0"/>
      <p:bldP spid="35" grpId="0"/>
      <p:bldP spid="36" grpId="0"/>
      <p:bldP spid="42" grpId="0"/>
      <p:bldP spid="43" grpId="0"/>
      <p:bldP spid="44" grpId="0"/>
      <p:bldP spid="45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77437" y="263562"/>
            <a:ext cx="8640000" cy="115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k-KZ" sz="1600" b="1" dirty="0" smtClean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kk-KZ" sz="1600" b="1" dirty="0" smtClean="0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Бұрыштың (аргументтің) әрбір мағынасы бар мәнінде ақиқат, ал әрбір функцияны ерікті шамамен ауыстырғанда ақиқат болмайтын тригонометриялық функциялардан тұратын теңдікті </a:t>
            </a:r>
            <a:r>
              <a:rPr lang="kk-KZ" sz="1600" b="1" i="1" dirty="0" smtClean="0">
                <a:solidFill>
                  <a:srgbClr val="FF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тригонометриялық тепе-теңдік</a:t>
            </a:r>
            <a:r>
              <a:rPr lang="kk-KZ" sz="1600" b="1" dirty="0" smtClean="0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деп атайды.</a:t>
            </a:r>
            <a:r>
              <a:rPr lang="kk-KZ" sz="1600" dirty="0" smtClean="0">
                <a:solidFill>
                  <a:schemeClr val="tx1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7437" y="1549802"/>
            <a:ext cx="11464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Мысалы,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2028" y="1892232"/>
            <a:ext cx="107117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902871"/>
              </p:ext>
            </p:extLst>
          </p:nvPr>
        </p:nvGraphicFramePr>
        <p:xfrm>
          <a:off x="440853" y="1924115"/>
          <a:ext cx="3901612" cy="300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Уравнение" r:id="rId3" imgW="2971800" imgH="228600" progId="Equation.3">
                  <p:embed/>
                </p:oleObj>
              </mc:Choice>
              <mc:Fallback>
                <p:oleObj name="Уравнение" r:id="rId3" imgW="29718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53" y="1924115"/>
                        <a:ext cx="3901612" cy="3001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342465" y="1904900"/>
            <a:ext cx="48061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тепе-теңдігі тригонометриялық 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болмайды.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50671" y="2285000"/>
                <a:ext cx="5738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71" y="2285000"/>
                <a:ext cx="573875" cy="276999"/>
              </a:xfrm>
              <a:prstGeom prst="rect">
                <a:avLst/>
              </a:prstGeom>
              <a:blipFill>
                <a:blip r:embed="rId5"/>
                <a:stretch>
                  <a:fillRect l="-9574" r="-6383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1575411" y="2423499"/>
            <a:ext cx="3415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68928" y="2278491"/>
                <a:ext cx="200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928" y="2278491"/>
                <a:ext cx="200376" cy="276999"/>
              </a:xfrm>
              <a:prstGeom prst="rect">
                <a:avLst/>
              </a:prstGeom>
              <a:blipFill>
                <a:blip r:embed="rId6"/>
                <a:stretch>
                  <a:fillRect l="-15152"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41505" y="2544473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05" y="2544473"/>
                <a:ext cx="79220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/>
          <p:nvPr/>
        </p:nvCxnSpPr>
        <p:spPr>
          <a:xfrm>
            <a:off x="1575411" y="2729139"/>
            <a:ext cx="3415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96248" y="2598513"/>
                <a:ext cx="19964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248" y="2598513"/>
                <a:ext cx="199643" cy="276999"/>
              </a:xfrm>
              <a:prstGeom prst="rect">
                <a:avLst/>
              </a:prstGeom>
              <a:blipFill>
                <a:blip r:embed="rId8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Стрелка вправо 18"/>
          <p:cNvSpPr/>
          <p:nvPr/>
        </p:nvSpPr>
        <p:spPr>
          <a:xfrm>
            <a:off x="2302525" y="2416990"/>
            <a:ext cx="859316" cy="31214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295062" y="2379508"/>
            <a:ext cx="126966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027952"/>
              </p:ext>
            </p:extLst>
          </p:nvPr>
        </p:nvGraphicFramePr>
        <p:xfrm>
          <a:off x="3295062" y="2379508"/>
          <a:ext cx="2158287" cy="32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Уравнение" r:id="rId9" imgW="1498600" imgH="228600" progId="Equation.3">
                  <p:embed/>
                </p:oleObj>
              </mc:Choice>
              <mc:Fallback>
                <p:oleObj name="Уравнение" r:id="rId9" imgW="14986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062" y="2379508"/>
                        <a:ext cx="2158287" cy="3299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40852" y="3041671"/>
            <a:ext cx="119276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93734"/>
              </p:ext>
            </p:extLst>
          </p:nvPr>
        </p:nvGraphicFramePr>
        <p:xfrm>
          <a:off x="440853" y="3041672"/>
          <a:ext cx="2720988" cy="298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Уравнение" r:id="rId11" imgW="2095500" imgH="228600" progId="Equation.3">
                  <p:embed/>
                </p:oleObj>
              </mc:Choice>
              <mc:Fallback>
                <p:oleObj name="Уравнение" r:id="rId11" imgW="2095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53" y="3041672"/>
                        <a:ext cx="2720988" cy="298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3167349" y="302149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тепе-теңдігі тригонометриялық 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болады.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0030" y="3446834"/>
                <a:ext cx="5738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30" y="3446834"/>
                <a:ext cx="573875" cy="276999"/>
              </a:xfrm>
              <a:prstGeom prst="rect">
                <a:avLst/>
              </a:prstGeom>
              <a:blipFill>
                <a:blip r:embed="rId13"/>
                <a:stretch>
                  <a:fillRect l="-8421" r="-5263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46551" y="3689792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1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51" y="3689792"/>
                <a:ext cx="79220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1527739" y="3599698"/>
            <a:ext cx="3415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527739" y="3882814"/>
            <a:ext cx="3415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71016" y="3433006"/>
                <a:ext cx="20037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016" y="3433006"/>
                <a:ext cx="200376" cy="276999"/>
              </a:xfrm>
              <a:prstGeom prst="rect">
                <a:avLst/>
              </a:prstGeom>
              <a:blipFill>
                <a:blip r:embed="rId15"/>
                <a:stretch>
                  <a:fillRect l="-15152"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69473" y="3750610"/>
                <a:ext cx="1906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b="1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473" y="3750610"/>
                <a:ext cx="190681" cy="276999"/>
              </a:xfrm>
              <a:prstGeom prst="rect">
                <a:avLst/>
              </a:prstGeom>
              <a:blipFill>
                <a:blip r:embed="rId16"/>
                <a:stretch>
                  <a:fillRect l="-32258" r="-32258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Стрелка вправо 30"/>
          <p:cNvSpPr/>
          <p:nvPr/>
        </p:nvSpPr>
        <p:spPr>
          <a:xfrm>
            <a:off x="2302525" y="3628524"/>
            <a:ext cx="859316" cy="31214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3381957" y="3477721"/>
            <a:ext cx="139738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42829"/>
              </p:ext>
            </p:extLst>
          </p:nvPr>
        </p:nvGraphicFramePr>
        <p:xfrm>
          <a:off x="3381958" y="3576875"/>
          <a:ext cx="1717614" cy="34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Уравнение" r:id="rId17" imgW="1117600" imgH="228600" progId="Equation.3">
                  <p:embed/>
                </p:oleObj>
              </mc:Choice>
              <mc:Fallback>
                <p:oleObj name="Уравнение" r:id="rId17" imgW="11176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958" y="3576875"/>
                        <a:ext cx="1717614" cy="349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857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9" grpId="0"/>
      <p:bldP spid="12" grpId="0"/>
      <p:bldP spid="14" grpId="0"/>
      <p:bldP spid="18" grpId="0"/>
      <p:bldP spid="19" grpId="0" animBg="1"/>
      <p:bldP spid="24" grpId="0"/>
      <p:bldP spid="25" grpId="0"/>
      <p:bldP spid="26" grpId="0"/>
      <p:bldP spid="29" grpId="0"/>
      <p:bldP spid="30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045" y="528809"/>
            <a:ext cx="1108794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74276"/>
              </p:ext>
            </p:extLst>
          </p:nvPr>
        </p:nvGraphicFramePr>
        <p:xfrm>
          <a:off x="683045" y="528810"/>
          <a:ext cx="2698865" cy="594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Уравнение" r:id="rId3" imgW="1752600" imgH="393700" progId="Equation.3">
                  <p:embed/>
                </p:oleObj>
              </mc:Choice>
              <mc:Fallback>
                <p:oleObj name="Уравнение" r:id="rId3" imgW="17526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045" y="528810"/>
                        <a:ext cx="2698865" cy="5949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1326" y="528809"/>
            <a:ext cx="1608463" cy="5728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31324" y="667546"/>
            <a:ext cx="10636932" cy="5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609434"/>
              </p:ext>
            </p:extLst>
          </p:nvPr>
        </p:nvGraphicFramePr>
        <p:xfrm>
          <a:off x="4131324" y="667546"/>
          <a:ext cx="1261353" cy="30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Уравнение" r:id="rId5" imgW="774364" imgH="203112" progId="Equation.3">
                  <p:embed/>
                </p:oleObj>
              </mc:Choice>
              <mc:Fallback>
                <p:oleObj name="Уравнение" r:id="rId5" imgW="774364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1324" y="667546"/>
                        <a:ext cx="1261353" cy="3076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04089" y="656988"/>
            <a:ext cx="425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(4)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9348" y="1409292"/>
            <a:ext cx="2071171" cy="474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63348"/>
              </p:ext>
            </p:extLst>
          </p:nvPr>
        </p:nvGraphicFramePr>
        <p:xfrm>
          <a:off x="584406" y="1464377"/>
          <a:ext cx="184308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Уравнение" r:id="rId7" imgW="1143000" imgH="203040" progId="Equation.3">
                  <p:embed/>
                </p:oleObj>
              </mc:Choice>
              <mc:Fallback>
                <p:oleObj name="Уравнение" r:id="rId7" imgW="1143000" imgH="203040" progId="Equation.3">
                  <p:embed/>
                  <p:pic>
                    <p:nvPicPr>
                      <p:cNvPr id="3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406" y="1464377"/>
                        <a:ext cx="1843088" cy="30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2655577" y="1464378"/>
            <a:ext cx="859316" cy="31214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703716" y="1490476"/>
            <a:ext cx="9529107" cy="5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987626"/>
              </p:ext>
            </p:extLst>
          </p:nvPr>
        </p:nvGraphicFramePr>
        <p:xfrm>
          <a:off x="3684588" y="1465170"/>
          <a:ext cx="8937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Уравнение" r:id="rId9" imgW="609480" imgH="203040" progId="Equation.3">
                  <p:embed/>
                </p:oleObj>
              </mc:Choice>
              <mc:Fallback>
                <p:oleObj name="Уравнение" r:id="rId9" imgW="6094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1465170"/>
                        <a:ext cx="893762" cy="30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748046" y="1464378"/>
            <a:ext cx="979942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311212"/>
              </p:ext>
            </p:extLst>
          </p:nvPr>
        </p:nvGraphicFramePr>
        <p:xfrm>
          <a:off x="4748045" y="1464377"/>
          <a:ext cx="690683" cy="286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Уравнение" r:id="rId11" imgW="431613" imgH="203112" progId="Equation.3">
                  <p:embed/>
                </p:oleObj>
              </mc:Choice>
              <mc:Fallback>
                <p:oleObj name="Уравнение" r:id="rId11" imgW="431613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045" y="1464377"/>
                        <a:ext cx="690683" cy="2864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798800" y="799307"/>
            <a:ext cx="11523601" cy="54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760396"/>
              </p:ext>
            </p:extLst>
          </p:nvPr>
        </p:nvGraphicFramePr>
        <p:xfrm>
          <a:off x="5798800" y="1256508"/>
          <a:ext cx="2666083" cy="682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Уравнение" r:id="rId13" imgW="1625600" imgH="419100" progId="Equation.3">
                  <p:embed/>
                </p:oleObj>
              </mc:Choice>
              <mc:Fallback>
                <p:oleObj name="Уравнение" r:id="rId13" imgW="16256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8800" y="1256508"/>
                        <a:ext cx="2666083" cy="682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459347" y="2244056"/>
            <a:ext cx="2071172" cy="653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001303"/>
              </p:ext>
            </p:extLst>
          </p:nvPr>
        </p:nvGraphicFramePr>
        <p:xfrm>
          <a:off x="611188" y="2252663"/>
          <a:ext cx="16319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Уравнение" r:id="rId15" imgW="1130040" imgH="393480" progId="Equation.3">
                  <p:embed/>
                </p:oleObj>
              </mc:Choice>
              <mc:Fallback>
                <p:oleObj name="Уравнение" r:id="rId15" imgW="1130040" imgH="393480" progId="Equation.3">
                  <p:embed/>
                  <p:pic>
                    <p:nvPicPr>
                      <p:cNvPr id="19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252663"/>
                        <a:ext cx="1631950" cy="568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660119" y="2427032"/>
            <a:ext cx="425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(5)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8350" y="3691599"/>
            <a:ext cx="8640000" cy="61927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(1)–(6) формулалары </a:t>
            </a:r>
            <a:r>
              <a:rPr lang="kk-KZ" sz="1600" b="1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 аргументке тәуелді тригонометриялық функциялар арасындағы қатынастарды </a:t>
            </a:r>
            <a:r>
              <a:rPr lang="kk-KZ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өрнектейді. </a:t>
            </a:r>
            <a:endParaRPr lang="ru-RU" sz="12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85710" y="2234583"/>
            <a:ext cx="2129499" cy="653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1503"/>
              </p:ext>
            </p:extLst>
          </p:nvPr>
        </p:nvGraphicFramePr>
        <p:xfrm>
          <a:off x="4098925" y="2284413"/>
          <a:ext cx="15763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Уравнение" r:id="rId17" imgW="1091880" imgH="393480" progId="Equation.3">
                  <p:embed/>
                </p:oleObj>
              </mc:Choice>
              <mc:Fallback>
                <p:oleObj name="Уравнение" r:id="rId17" imgW="1091880" imgH="393480" progId="Equation.3">
                  <p:embed/>
                  <p:pic>
                    <p:nvPicPr>
                      <p:cNvPr id="21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2284413"/>
                        <a:ext cx="1576388" cy="568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6129205" y="2423370"/>
            <a:ext cx="4251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(</a:t>
            </a:r>
            <a:r>
              <a:rPr lang="en-US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6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)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7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11" grpId="0" animBg="1"/>
      <p:bldP spid="20" grpId="0" animBg="1"/>
      <p:bldP spid="22" grpId="0"/>
      <p:bldP spid="23" grpId="0" animBg="1"/>
      <p:bldP spid="24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4413" y="563448"/>
            <a:ext cx="1077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1-мысал.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1668" y="1373015"/>
            <a:ext cx="9782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</a:rPr>
              <a:t>Шешуі: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2215" y="889158"/>
                <a:ext cx="7901476" cy="4683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</a:rPr>
                        <m:t>Егер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және 0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болса, онда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sinα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tgα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ctgα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ның мәндерін табайық.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15" y="889158"/>
                <a:ext cx="7901476" cy="468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065842"/>
              </p:ext>
            </p:extLst>
          </p:nvPr>
        </p:nvGraphicFramePr>
        <p:xfrm>
          <a:off x="1036098" y="1689714"/>
          <a:ext cx="184308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Уравнение" r:id="rId4" imgW="1143000" imgH="203040" progId="Equation.3">
                  <p:embed/>
                </p:oleObj>
              </mc:Choice>
              <mc:Fallback>
                <p:oleObj name="Уравнение" r:id="rId4" imgW="1143000" imgH="203040" progId="Equation.3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098" y="1689714"/>
                        <a:ext cx="1843088" cy="30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3007604" y="1875959"/>
            <a:ext cx="5838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19916" y="1695110"/>
            <a:ext cx="144750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281946"/>
              </p:ext>
            </p:extLst>
          </p:nvPr>
        </p:nvGraphicFramePr>
        <p:xfrm>
          <a:off x="3719916" y="1694537"/>
          <a:ext cx="1854619" cy="30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Уравнение" r:id="rId6" imgW="1180588" imgH="203112" progId="Equation.3">
                  <p:embed/>
                </p:oleObj>
              </mc:Choice>
              <mc:Fallback>
                <p:oleObj name="Уравнение" r:id="rId6" imgW="1180588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916" y="1694537"/>
                        <a:ext cx="1854619" cy="301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599101" y="1655620"/>
            <a:ext cx="120360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349750"/>
              </p:ext>
            </p:extLst>
          </p:nvPr>
        </p:nvGraphicFramePr>
        <p:xfrm>
          <a:off x="6599102" y="1655621"/>
          <a:ext cx="1794068" cy="34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Уравнение" r:id="rId8" imgW="1307532" imgH="253890" progId="Equation.3">
                  <p:embed/>
                </p:oleObj>
              </mc:Choice>
              <mc:Fallback>
                <p:oleObj name="Уравнение" r:id="rId8" imgW="1307532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102" y="1655621"/>
                        <a:ext cx="1794068" cy="340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609764" y="1689714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немесе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9147" y="2033664"/>
            <a:ext cx="7524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α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 бұрышы 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бірінші ширекке тиісті болғандықтан, көрсетілген барлық функциялардың мәндері бұл ширекте –оң.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11846" y="2529620"/>
            <a:ext cx="8915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Демек,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747196" y="2639169"/>
            <a:ext cx="100854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806478"/>
              </p:ext>
            </p:extLst>
          </p:nvPr>
        </p:nvGraphicFramePr>
        <p:xfrm>
          <a:off x="2185215" y="2911274"/>
          <a:ext cx="3896371" cy="6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Уравнение" r:id="rId10" imgW="2743200" imgH="444500" progId="Equation.3">
                  <p:embed/>
                </p:oleObj>
              </mc:Choice>
              <mc:Fallback>
                <p:oleObj name="Уравнение" r:id="rId10" imgW="2743200" imgH="444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215" y="2911274"/>
                        <a:ext cx="3896371" cy="622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036097" y="3295181"/>
            <a:ext cx="105701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561400"/>
              </p:ext>
            </p:extLst>
          </p:nvPr>
        </p:nvGraphicFramePr>
        <p:xfrm>
          <a:off x="1085805" y="3855877"/>
          <a:ext cx="1099410" cy="549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Уравнение" r:id="rId12" imgW="787058" imgH="393529" progId="Equation.3">
                  <p:embed/>
                </p:oleObj>
              </mc:Choice>
              <mc:Fallback>
                <p:oleObj name="Уравнение" r:id="rId12" imgW="787058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05" y="3855877"/>
                        <a:ext cx="1099410" cy="549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2747195" y="3240775"/>
            <a:ext cx="129234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26918"/>
              </p:ext>
            </p:extLst>
          </p:nvPr>
        </p:nvGraphicFramePr>
        <p:xfrm>
          <a:off x="2879186" y="3578304"/>
          <a:ext cx="1373112" cy="110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Уравнение" r:id="rId14" imgW="990600" imgH="787400" progId="Equation.3">
                  <p:embed/>
                </p:oleObj>
              </mc:Choice>
              <mc:Fallback>
                <p:oleObj name="Уравнение" r:id="rId14" imgW="990600" imgH="7874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186" y="3578304"/>
                        <a:ext cx="1373112" cy="11038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4575441" y="3498273"/>
            <a:ext cx="142812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707219"/>
              </p:ext>
            </p:extLst>
          </p:nvPr>
        </p:nvGraphicFramePr>
        <p:xfrm>
          <a:off x="4946269" y="3863112"/>
          <a:ext cx="1770275" cy="654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Уравнение" r:id="rId16" imgW="1130300" imgH="419100" progId="Equation.3">
                  <p:embed/>
                </p:oleObj>
              </mc:Choice>
              <mc:Fallback>
                <p:oleObj name="Уравнение" r:id="rId16" imgW="11303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269" y="3863112"/>
                        <a:ext cx="1770275" cy="6545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79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853" y="505325"/>
            <a:ext cx="1104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2-мысал.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7291" y="849195"/>
                <a:ext cx="7709418" cy="5179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</a:rPr>
                        <m:t>Егер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</a:rPr>
                        <m:t>sin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Palatino Linotype" panose="020405020505050303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smtClean="0">
                              <a:latin typeface="Palatino Linotype" panose="020405020505050303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π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 болса, онда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cosα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tgα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және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ctgα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Palatino Linotype" panose="02040502050505030304" pitchFamily="18" charset="0"/>
                          <a:ea typeface="Cambria Math" panose="02040503050406030204" pitchFamily="18" charset="0"/>
                        </a:rPr>
                        <m:t>ның мәндерін есептейік. 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91" y="849195"/>
                <a:ext cx="7709418" cy="5179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2853" y="1424019"/>
            <a:ext cx="9782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</a:rPr>
              <a:t>Шешуі: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7297" y="1853517"/>
            <a:ext cx="7513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α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 бұрышы 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II ширектің бұрышы, сондықтан косинустың таңбасы теріс.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038120" y="1964082"/>
            <a:ext cx="115852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82152"/>
              </p:ext>
            </p:extLst>
          </p:nvPr>
        </p:nvGraphicFramePr>
        <p:xfrm>
          <a:off x="2191836" y="2500736"/>
          <a:ext cx="3415228" cy="73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Уравнение" r:id="rId4" imgW="2705100" imgH="584200" progId="Equation.3">
                  <p:embed/>
                </p:oleObj>
              </mc:Choice>
              <mc:Fallback>
                <p:oleObj name="Уравнение" r:id="rId4" imgW="2705100" imgH="584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1836" y="2500736"/>
                        <a:ext cx="3415228" cy="73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145625" y="2823089"/>
            <a:ext cx="1041808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776416"/>
              </p:ext>
            </p:extLst>
          </p:nvPr>
        </p:nvGraphicFramePr>
        <p:xfrm>
          <a:off x="1367643" y="3764138"/>
          <a:ext cx="1648386" cy="508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Уравнение" r:id="rId6" imgW="1256755" imgH="393529" progId="Equation.3">
                  <p:embed/>
                </p:oleObj>
              </mc:Choice>
              <mc:Fallback>
                <p:oleObj name="Уравнение" r:id="rId6" imgW="1256755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7643" y="3764138"/>
                        <a:ext cx="1648386" cy="508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3646583" y="2713798"/>
            <a:ext cx="10973796" cy="52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813433"/>
              </p:ext>
            </p:extLst>
          </p:nvPr>
        </p:nvGraphicFramePr>
        <p:xfrm>
          <a:off x="4328234" y="3619221"/>
          <a:ext cx="1642392" cy="61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Уравнение" r:id="rId8" imgW="1270000" imgH="457200" progId="Equation.3">
                  <p:embed/>
                </p:oleObj>
              </mc:Choice>
              <mc:Fallback>
                <p:oleObj name="Уравнение" r:id="rId8" imgW="12700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8234" y="3619221"/>
                        <a:ext cx="1642392" cy="617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83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5248" y="450853"/>
            <a:ext cx="10774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3</a:t>
            </a:r>
            <a:r>
              <a:rPr lang="kk-KZ" sz="1600" b="1" dirty="0" smtClean="0">
                <a:latin typeface="Palatino Linotype" panose="02040502050505030304" pitchFamily="18" charset="0"/>
                <a:ea typeface="Calibri" panose="020F0502020204030204" pitchFamily="34" charset="0"/>
              </a:rPr>
              <a:t>-мысал</a:t>
            </a:r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.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0930" y="841846"/>
                <a:ext cx="8324173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1600" b="0" i="0" smtClean="0">
                          <a:latin typeface="Cambria Math" panose="02040503050406030204" pitchFamily="18" charset="0"/>
                        </a:rPr>
                        <m:t>Егер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ctg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Cambria Math" panose="02040503050406030204" pitchFamily="18" charset="0"/>
                        </a:rPr>
                        <m:t>және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Cambria Math" panose="02040503050406030204" pitchFamily="18" charset="0"/>
                        </a:rPr>
                        <m:t> болса, онда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</a:rPr>
                        <m:t>tg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kk-KZ" sz="1600" b="0" i="0" smtClean="0">
                          <a:latin typeface="Cambria Math" panose="02040503050406030204" pitchFamily="18" charset="0"/>
                        </a:rPr>
                        <m:t>ның мәндерін табайық.</m:t>
                      </m:r>
                    </m:oMath>
                  </m:oMathPara>
                </a14:m>
                <a:endParaRPr lang="ru-RU" sz="1600" dirty="0">
                  <a:latin typeface="Palatino Linotype" panose="0204050205050503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30" y="841846"/>
                <a:ext cx="8324173" cy="461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5248" y="1355309"/>
            <a:ext cx="97828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</a:rPr>
              <a:t>Шешуі: 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69484" y="1716342"/>
            <a:ext cx="123099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315977"/>
              </p:ext>
            </p:extLst>
          </p:nvPr>
        </p:nvGraphicFramePr>
        <p:xfrm>
          <a:off x="969484" y="1700955"/>
          <a:ext cx="1762699" cy="59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Уравнение" r:id="rId4" imgW="1167893" imgH="393529" progId="Equation.3">
                  <p:embed/>
                </p:oleObj>
              </mc:Choice>
              <mc:Fallback>
                <p:oleObj name="Уравнение" r:id="rId4" imgW="1167893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484" y="1700955"/>
                        <a:ext cx="1762699" cy="592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2875399" y="2032963"/>
            <a:ext cx="5838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602511" y="1736179"/>
            <a:ext cx="10630427" cy="5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514763"/>
              </p:ext>
            </p:extLst>
          </p:nvPr>
        </p:nvGraphicFramePr>
        <p:xfrm>
          <a:off x="3602511" y="1736180"/>
          <a:ext cx="1609223" cy="593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Уравнение" r:id="rId6" imgW="1167893" imgH="431613" progId="Equation.3">
                  <p:embed/>
                </p:oleObj>
              </mc:Choice>
              <mc:Fallback>
                <p:oleObj name="Уравнение" r:id="rId6" imgW="1167893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511" y="1736180"/>
                        <a:ext cx="1609223" cy="5935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3965" y="2344805"/>
            <a:ext cx="39228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Palatino Linotype" panose="02040502050505030304" pitchFamily="18" charset="0"/>
                <a:ea typeface="Calibri" panose="020F0502020204030204" pitchFamily="34" charset="0"/>
              </a:rPr>
              <a:t>IV ширекте синустың таңбасы теріс</a:t>
            </a:r>
            <a:endParaRPr lang="ru-RU" sz="1600" b="1" dirty="0">
              <a:latin typeface="Palatino Linotype" panose="0204050205050503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4980051" y="2216835"/>
            <a:ext cx="13372542" cy="4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2657"/>
              </p:ext>
            </p:extLst>
          </p:nvPr>
        </p:nvGraphicFramePr>
        <p:xfrm>
          <a:off x="4980051" y="2216836"/>
          <a:ext cx="2919043" cy="589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Уравнение" r:id="rId8" imgW="2120900" imgH="444500" progId="Equation.3">
                  <p:embed/>
                </p:oleObj>
              </mc:Choice>
              <mc:Fallback>
                <p:oleObj name="Уравнение" r:id="rId8" imgW="21209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0051" y="2216836"/>
                        <a:ext cx="2919043" cy="5890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559590"/>
              </p:ext>
            </p:extLst>
          </p:nvPr>
        </p:nvGraphicFramePr>
        <p:xfrm>
          <a:off x="1073852" y="2845876"/>
          <a:ext cx="12541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Уравнение" r:id="rId10" imgW="850680" imgH="393480" progId="Equation.3">
                  <p:embed/>
                </p:oleObj>
              </mc:Choice>
              <mc:Fallback>
                <p:oleObj name="Уравнение" r:id="rId10" imgW="850680" imgH="393480" progId="Equation.3">
                  <p:embed/>
                  <p:pic>
                    <p:nvPicPr>
                      <p:cNvPr id="48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852" y="2845876"/>
                        <a:ext cx="1254125" cy="573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>
            <a:off x="2327977" y="3139375"/>
            <a:ext cx="5838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3056930" y="2820940"/>
            <a:ext cx="11464691" cy="49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255645"/>
              </p:ext>
            </p:extLst>
          </p:nvPr>
        </p:nvGraphicFramePr>
        <p:xfrm>
          <a:off x="3056931" y="2820940"/>
          <a:ext cx="3367011" cy="649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Уравнение" r:id="rId12" imgW="2654300" imgH="508000" progId="Equation.3">
                  <p:embed/>
                </p:oleObj>
              </mc:Choice>
              <mc:Fallback>
                <p:oleObj name="Уравнение" r:id="rId12" imgW="2654300" imgH="508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6931" y="2820940"/>
                        <a:ext cx="3367011" cy="6493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437114"/>
              </p:ext>
            </p:extLst>
          </p:nvPr>
        </p:nvGraphicFramePr>
        <p:xfrm>
          <a:off x="1066624" y="3699763"/>
          <a:ext cx="1261353" cy="30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Уравнение" r:id="rId14" imgW="774364" imgH="203112" progId="Equation.3">
                  <p:embed/>
                </p:oleObj>
              </mc:Choice>
              <mc:Fallback>
                <p:oleObj name="Уравнение" r:id="rId14" imgW="774364" imgH="203112" progId="Equation.3">
                  <p:embed/>
                  <p:pic>
                    <p:nvPicPr>
                      <p:cNvPr id="6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624" y="3699763"/>
                        <a:ext cx="1261353" cy="3076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>
            <a:off x="2327977" y="3853587"/>
            <a:ext cx="5838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056930" y="3569062"/>
            <a:ext cx="1241562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79587"/>
              </p:ext>
            </p:extLst>
          </p:nvPr>
        </p:nvGraphicFramePr>
        <p:xfrm>
          <a:off x="3056930" y="3569062"/>
          <a:ext cx="1526087" cy="569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Уравнение" r:id="rId16" imgW="1117600" imgH="419100" progId="Equation.3">
                  <p:embed/>
                </p:oleObj>
              </mc:Choice>
              <mc:Fallback>
                <p:oleObj name="Уравнение" r:id="rId16" imgW="11176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6930" y="3569062"/>
                        <a:ext cx="1526087" cy="569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02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548</Words>
  <Application>Microsoft Office PowerPoint</Application>
  <PresentationFormat>Экран (16:9)</PresentationFormat>
  <Paragraphs>106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Карайдарова Айгерим</dc:creator>
  <cp:lastModifiedBy>Пользователь Windows</cp:lastModifiedBy>
  <cp:revision>36</cp:revision>
  <dcterms:created xsi:type="dcterms:W3CDTF">2017-03-27T14:28:41Z</dcterms:created>
  <dcterms:modified xsi:type="dcterms:W3CDTF">2020-10-30T19:31:38Z</dcterms:modified>
</cp:coreProperties>
</file>