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62" r:id="rId6"/>
    <p:sldId id="263" r:id="rId7"/>
    <p:sldId id="265" r:id="rId8"/>
    <p:sldId id="264" r:id="rId9"/>
    <p:sldId id="266" r:id="rId10"/>
    <p:sldId id="257" r:id="rId11"/>
    <p:sldId id="258"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12192000" cy="6858000"/>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FEF303A-C2F7-4149-B322-0436A467EF26}" type="datetimeFigureOut">
              <a:rPr lang="ru-RU" smtClean="0"/>
              <a:t>02.01.2021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6944566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EF303A-C2F7-4149-B322-0436A467EF26}" type="datetimeFigureOut">
              <a:rPr lang="ru-RU" smtClean="0"/>
              <a:t>02.01.2021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59143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EF303A-C2F7-4149-B322-0436A467EF26}" type="datetimeFigureOut">
              <a:rPr lang="ru-RU" smtClean="0"/>
              <a:t>02.01.2021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1553197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FEF303A-C2F7-4149-B322-0436A467EF26}" type="datetimeFigureOut">
              <a:rPr lang="ru-RU" smtClean="0"/>
              <a:t>02.01.2021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26492913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FEF303A-C2F7-4149-B322-0436A467EF26}" type="datetimeFigureOut">
              <a:rPr lang="ru-RU" smtClean="0"/>
              <a:t>02.01.2021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776319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FEF303A-C2F7-4149-B322-0436A467EF26}" type="datetimeFigureOut">
              <a:rPr lang="ru-RU" smtClean="0"/>
              <a:t>02.01.2021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1963852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FEF303A-C2F7-4149-B322-0436A467EF26}" type="datetimeFigureOut">
              <a:rPr lang="ru-RU" smtClean="0"/>
              <a:t>02.01.2021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2538005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FEF303A-C2F7-4149-B322-0436A467EF26}" type="datetimeFigureOut">
              <a:rPr lang="ru-RU" smtClean="0"/>
              <a:t>02.01.2021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104105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FEF303A-C2F7-4149-B322-0436A467EF26}" type="datetimeFigureOut">
              <a:rPr lang="ru-RU" smtClean="0"/>
              <a:t>02.01.2021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2076053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EF303A-C2F7-4149-B322-0436A467EF26}" type="datetimeFigureOut">
              <a:rPr lang="ru-RU" smtClean="0"/>
              <a:t>02.01.2021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3819008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9FEF303A-C2F7-4149-B322-0436A467EF26}" type="datetimeFigureOut">
              <a:rPr lang="ru-RU" smtClean="0"/>
              <a:t>02.01.2021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F39CC1A-FE53-4146-9014-ACB2616349B3}" type="slidenum">
              <a:rPr lang="ru-RU" smtClean="0"/>
              <a:t>‹#›</a:t>
            </a:fld>
            <a:endParaRPr lang="ru-RU"/>
          </a:p>
        </p:txBody>
      </p:sp>
    </p:spTree>
    <p:extLst>
      <p:ext uri="{BB962C8B-B14F-4D97-AF65-F5344CB8AC3E}">
        <p14:creationId xmlns:p14="http://schemas.microsoft.com/office/powerpoint/2010/main" val="1665877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F303A-C2F7-4149-B322-0436A467EF26}" type="datetimeFigureOut">
              <a:rPr lang="ru-RU" smtClean="0"/>
              <a:t>02.01.2021</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CC1A-FE53-4146-9014-ACB2616349B3}" type="slidenum">
              <a:rPr lang="ru-RU" smtClean="0"/>
              <a:t>‹#›</a:t>
            </a:fld>
            <a:endParaRPr lang="ru-RU"/>
          </a:p>
        </p:txBody>
      </p:sp>
    </p:spTree>
    <p:extLst>
      <p:ext uri="{BB962C8B-B14F-4D97-AF65-F5344CB8AC3E}">
        <p14:creationId xmlns:p14="http://schemas.microsoft.com/office/powerpoint/2010/main" val="641881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sciencedirect.com/science/article/pii/S244496951630025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5881" y="900753"/>
            <a:ext cx="3743467" cy="2246080"/>
          </a:xfrm>
          <a:prstGeom prst="rect">
            <a:avLst/>
          </a:prstGeom>
        </p:spPr>
      </p:pic>
      <p:sp>
        <p:nvSpPr>
          <p:cNvPr id="2" name="Заголовок 1"/>
          <p:cNvSpPr>
            <a:spLocks noGrp="1"/>
          </p:cNvSpPr>
          <p:nvPr>
            <p:ph type="ctrTitle"/>
          </p:nvPr>
        </p:nvSpPr>
        <p:spPr>
          <a:xfrm>
            <a:off x="1485615" y="3524369"/>
            <a:ext cx="9144000" cy="2387600"/>
          </a:xfrm>
        </p:spPr>
        <p:txBody>
          <a:bodyPr>
            <a:normAutofit fontScale="90000"/>
          </a:bodyPr>
          <a:lstStyle/>
          <a:p>
            <a:r>
              <a:rPr lang="ru-RU" b="1" dirty="0" smtClean="0"/>
              <a:t>Маркетинг </a:t>
            </a:r>
            <a:r>
              <a:rPr lang="ru-RU" b="1" dirty="0" err="1" smtClean="0"/>
              <a:t>менеджерлеріне</a:t>
            </a:r>
            <a:r>
              <a:rPr lang="ru-RU" b="1" dirty="0" smtClean="0"/>
              <a:t> </a:t>
            </a:r>
            <a:r>
              <a:rPr lang="ru-RU" b="1" dirty="0" err="1" smtClean="0"/>
              <a:t>арналған</a:t>
            </a:r>
            <a:r>
              <a:rPr lang="ru-RU" b="1" dirty="0" smtClean="0"/>
              <a:t> </a:t>
            </a:r>
            <a:r>
              <a:rPr lang="ru-RU" b="1" dirty="0" err="1" smtClean="0"/>
              <a:t>сегіз</a:t>
            </a:r>
            <a:r>
              <a:rPr lang="ru-RU" b="1" dirty="0" smtClean="0"/>
              <a:t> </a:t>
            </a:r>
            <a:r>
              <a:rPr lang="ru-RU" b="1" dirty="0" err="1" smtClean="0"/>
              <a:t>әлеуметтік</a:t>
            </a:r>
            <a:r>
              <a:rPr lang="ru-RU" b="1" dirty="0" smtClean="0"/>
              <a:t> медиа-</a:t>
            </a:r>
            <a:r>
              <a:rPr lang="ru-RU" b="1" dirty="0" err="1" smtClean="0"/>
              <a:t>міндеттер</a:t>
            </a:r>
            <a:endParaRPr lang="ru-RU" b="1" dirty="0"/>
          </a:p>
        </p:txBody>
      </p:sp>
    </p:spTree>
    <p:extLst>
      <p:ext uri="{BB962C8B-B14F-4D97-AF65-F5344CB8AC3E}">
        <p14:creationId xmlns:p14="http://schemas.microsoft.com/office/powerpoint/2010/main" val="693248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79491"/>
            <a:ext cx="10515600" cy="1325563"/>
          </a:xfrm>
        </p:spPr>
        <p:txBody>
          <a:bodyPr/>
          <a:lstStyle/>
          <a:p>
            <a:pPr algn="ctr"/>
            <a:r>
              <a:rPr lang="ru-RU" b="1" dirty="0" smtClean="0"/>
              <a:t>1. </a:t>
            </a:r>
            <a:r>
              <a:rPr lang="ru-RU" b="1" dirty="0" err="1" smtClean="0"/>
              <a:t>Экономиканың</a:t>
            </a:r>
            <a:r>
              <a:rPr lang="ru-RU" b="1" dirty="0" smtClean="0"/>
              <a:t> </a:t>
            </a:r>
            <a:r>
              <a:rPr lang="ru-RU" b="1" dirty="0" err="1" smtClean="0"/>
              <a:t>әлсіреуі</a:t>
            </a:r>
            <a:endParaRPr lang="ru-RU" b="1" dirty="0"/>
          </a:p>
        </p:txBody>
      </p:sp>
      <p:sp>
        <p:nvSpPr>
          <p:cNvPr id="3" name="Объект 2"/>
          <p:cNvSpPr>
            <a:spLocks noGrp="1"/>
          </p:cNvSpPr>
          <p:nvPr>
            <p:ph idx="1"/>
          </p:nvPr>
        </p:nvSpPr>
        <p:spPr>
          <a:xfrm>
            <a:off x="838200" y="4094328"/>
            <a:ext cx="6040272" cy="2565779"/>
          </a:xfrm>
        </p:spPr>
        <p:txBody>
          <a:bodyPr>
            <a:normAutofit/>
          </a:bodyPr>
          <a:lstStyle/>
          <a:p>
            <a:r>
              <a:rPr lang="en-US" dirty="0" smtClean="0"/>
              <a:t>XIX</a:t>
            </a:r>
            <a:r>
              <a:rPr lang="kk-KZ" dirty="0" smtClean="0"/>
              <a:t> ғ. ауыл </a:t>
            </a:r>
            <a:r>
              <a:rPr lang="kk-KZ" dirty="0"/>
              <a:t>шаруашылығы → өндіріс</a:t>
            </a:r>
            <a:endParaRPr lang="kk-KZ" dirty="0" smtClean="0"/>
          </a:p>
          <a:p>
            <a:r>
              <a:rPr lang="en-US" dirty="0" smtClean="0"/>
              <a:t>XX </a:t>
            </a:r>
            <a:r>
              <a:rPr lang="kk-KZ" dirty="0" smtClean="0"/>
              <a:t> ғ</a:t>
            </a:r>
            <a:r>
              <a:rPr lang="kk-KZ" dirty="0"/>
              <a:t>. ө</a:t>
            </a:r>
            <a:r>
              <a:rPr lang="kk-KZ" dirty="0" smtClean="0"/>
              <a:t>ндіріс →</a:t>
            </a:r>
            <a:r>
              <a:rPr lang="kk-KZ" dirty="0"/>
              <a:t> қызмет көрсету </a:t>
            </a:r>
            <a:endParaRPr lang="kk-KZ" dirty="0" smtClean="0"/>
          </a:p>
          <a:p>
            <a:r>
              <a:rPr lang="kk-KZ" dirty="0" smtClean="0"/>
              <a:t>ХХІ ғ. қызмет көрсету → ақпарат</a:t>
            </a:r>
          </a:p>
          <a:p>
            <a:r>
              <a:rPr lang="kk-KZ" dirty="0" smtClean="0"/>
              <a:t>Ақпарат өнім         </a:t>
            </a:r>
            <a:r>
              <a:rPr lang="en-US" dirty="0" smtClean="0"/>
              <a:t> </a:t>
            </a:r>
            <a:r>
              <a:rPr lang="kk-KZ" dirty="0" smtClean="0"/>
              <a:t>ретінде</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082" y="1290554"/>
            <a:ext cx="6363836" cy="2923387"/>
          </a:xfrm>
          <a:prstGeom prst="rect">
            <a:avLst/>
          </a:prstGeo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val="0"/>
              </a:ext>
            </a:extLst>
          </a:blip>
          <a:srcRect l="17429" t="12737" r="17695" b="12637"/>
          <a:stretch/>
        </p:blipFill>
        <p:spPr>
          <a:xfrm>
            <a:off x="3261816" y="5518931"/>
            <a:ext cx="600502" cy="690761"/>
          </a:xfrm>
          <a:prstGeom prst="rect">
            <a:avLst/>
          </a:prstGeom>
        </p:spPr>
      </p:pic>
    </p:spTree>
    <p:extLst>
      <p:ext uri="{BB962C8B-B14F-4D97-AF65-F5344CB8AC3E}">
        <p14:creationId xmlns:p14="http://schemas.microsoft.com/office/powerpoint/2010/main" val="2921854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838200" y="643712"/>
            <a:ext cx="10515600" cy="55523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kk-KZ" dirty="0"/>
              <a:t>А</a:t>
            </a:r>
            <a:r>
              <a:rPr lang="kk-KZ" dirty="0" smtClean="0"/>
              <a:t>қпарат </a:t>
            </a:r>
            <a:r>
              <a:rPr lang="kk-KZ" dirty="0"/>
              <a:t>бәсекелес болып табылмайды, яғни тұтыну </a:t>
            </a:r>
            <a:r>
              <a:rPr lang="kk-KZ" dirty="0" smtClean="0"/>
              <a:t>– басқаларға </a:t>
            </a:r>
            <a:r>
              <a:rPr lang="kk-KZ" dirty="0"/>
              <a:t>қол жетімділікті төмендетпейді</a:t>
            </a:r>
            <a:r>
              <a:rPr lang="kk-KZ" dirty="0" smtClean="0"/>
              <a:t>;</a:t>
            </a:r>
            <a:endParaRPr lang="ru-RU" dirty="0" smtClean="0"/>
          </a:p>
          <a:p>
            <a:r>
              <a:rPr lang="ru-RU" dirty="0" err="1" smtClean="0"/>
              <a:t>Шы</a:t>
            </a:r>
            <a:r>
              <a:rPr lang="kk-KZ" dirty="0" smtClean="0"/>
              <a:t>ғын аз;</a:t>
            </a:r>
          </a:p>
          <a:p>
            <a:r>
              <a:rPr lang="kk-KZ" dirty="0"/>
              <a:t>Т</a:t>
            </a:r>
            <a:r>
              <a:rPr lang="kk-KZ" dirty="0" smtClean="0"/>
              <a:t>ауарлар </a:t>
            </a:r>
            <a:r>
              <a:rPr lang="kk-KZ" dirty="0"/>
              <a:t>мен қызметтерге қарағанда, ақпарат жоғары </a:t>
            </a:r>
            <a:r>
              <a:rPr lang="kk-KZ" dirty="0" smtClean="0"/>
              <a:t>өтімді. </a:t>
            </a:r>
          </a:p>
          <a:p>
            <a:endParaRPr lang="kk-KZ" dirty="0"/>
          </a:p>
          <a:p>
            <a:endParaRPr lang="kk-KZ" dirty="0" smtClean="0"/>
          </a:p>
          <a:p>
            <a:pPr>
              <a:buFont typeface="Wingdings" panose="05000000000000000000" pitchFamily="2" charset="2"/>
              <a:buChar char="Ø"/>
            </a:pPr>
            <a:r>
              <a:rPr lang="kk-KZ" dirty="0" smtClean="0"/>
              <a:t>Ал бұл, </a:t>
            </a:r>
            <a:r>
              <a:rPr lang="kk-KZ" dirty="0"/>
              <a:t>біздің дәуірде барлық жерде цифрлық жүйелер, желілер белең алады дегенді </a:t>
            </a:r>
            <a:r>
              <a:rPr lang="kk-KZ" dirty="0" smtClean="0"/>
              <a:t>білдіреді.</a:t>
            </a:r>
          </a:p>
          <a:p>
            <a:pPr marL="0" indent="0">
              <a:buNone/>
            </a:pPr>
            <a:r>
              <a:rPr lang="kk-KZ" dirty="0" smtClean="0"/>
              <a:t>―</a:t>
            </a:r>
            <a:r>
              <a:rPr lang="kk-KZ" dirty="0"/>
              <a:t> мазмұнға авторлық </a:t>
            </a:r>
            <a:r>
              <a:rPr lang="kk-KZ" dirty="0" smtClean="0"/>
              <a:t>құқық;</a:t>
            </a:r>
          </a:p>
          <a:p>
            <a:pPr marL="0" indent="0">
              <a:buNone/>
            </a:pPr>
            <a:r>
              <a:rPr lang="kk-KZ" dirty="0" smtClean="0"/>
              <a:t>―</a:t>
            </a:r>
            <a:r>
              <a:rPr lang="kk-KZ" dirty="0"/>
              <a:t> халықаралық сауда лицензиялары тұрғысынан интернетте жұмыс істеу ережелерін қиындататын </a:t>
            </a:r>
            <a:r>
              <a:rPr lang="kk-KZ" dirty="0" smtClean="0"/>
              <a:t>кедергілер.</a:t>
            </a:r>
            <a:endParaRPr lang="kk-KZ" dirty="0"/>
          </a:p>
          <a:p>
            <a:pPr marL="0" indent="0">
              <a:buNone/>
            </a:pPr>
            <a:endParaRPr lang="kk-KZ" dirty="0" smtClean="0"/>
          </a:p>
        </p:txBody>
      </p:sp>
      <p:sp>
        <p:nvSpPr>
          <p:cNvPr id="6" name="Стрелка вниз 5"/>
          <p:cNvSpPr/>
          <p:nvPr/>
        </p:nvSpPr>
        <p:spPr>
          <a:xfrm>
            <a:off x="5735471" y="2478202"/>
            <a:ext cx="721057" cy="9416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66474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0" y="1413467"/>
            <a:ext cx="5359400" cy="2671480"/>
          </a:xfrm>
          <a:prstGeom prst="rect">
            <a:avLst/>
          </a:prstGeom>
        </p:spPr>
      </p:pic>
      <p:sp>
        <p:nvSpPr>
          <p:cNvPr id="2" name="Заголовок 1"/>
          <p:cNvSpPr>
            <a:spLocks noGrp="1"/>
          </p:cNvSpPr>
          <p:nvPr>
            <p:ph type="title"/>
          </p:nvPr>
        </p:nvSpPr>
        <p:spPr/>
        <p:txBody>
          <a:bodyPr/>
          <a:lstStyle/>
          <a:p>
            <a:pPr algn="ctr"/>
            <a:r>
              <a:rPr lang="kk-KZ" b="1" dirty="0"/>
              <a:t>2-міндет: Маркетингті реактивті басқаруға бейімдеу</a:t>
            </a:r>
            <a:endParaRPr lang="ru-RU" b="1" dirty="0"/>
          </a:p>
        </p:txBody>
      </p:sp>
      <p:sp>
        <p:nvSpPr>
          <p:cNvPr id="3" name="Объект 2"/>
          <p:cNvSpPr>
            <a:spLocks noGrp="1"/>
          </p:cNvSpPr>
          <p:nvPr>
            <p:ph idx="1"/>
          </p:nvPr>
        </p:nvSpPr>
        <p:spPr>
          <a:xfrm>
            <a:off x="838200" y="3807725"/>
            <a:ext cx="10515600" cy="2685150"/>
          </a:xfrm>
        </p:spPr>
        <p:txBody>
          <a:bodyPr/>
          <a:lstStyle/>
          <a:p>
            <a:r>
              <a:rPr lang="kk-KZ" dirty="0"/>
              <a:t>Мәліметтердің үлкен мөлшері мен жоғарыда аталған тұтынушылық қуаттың болуы бизнестің икемді, белсенді болуын талап етеді. Интернетке қол жетімділіктің арқасында қолданушылар үздіксіз, кез-келген жерде, кез-келген уақытта және көптеген құрылғылар арқылы ақпаратты талап етеді және ұсынады.</a:t>
            </a:r>
            <a:endParaRPr lang="ru-RU" dirty="0"/>
          </a:p>
        </p:txBody>
      </p:sp>
    </p:spTree>
    <p:extLst>
      <p:ext uri="{BB962C8B-B14F-4D97-AF65-F5344CB8AC3E}">
        <p14:creationId xmlns:p14="http://schemas.microsoft.com/office/powerpoint/2010/main" val="370123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720153"/>
            <a:ext cx="10515600" cy="1791032"/>
          </a:xfrm>
        </p:spPr>
        <p:txBody>
          <a:bodyPr/>
          <a:lstStyle/>
          <a:p>
            <a:r>
              <a:rPr lang="kk-KZ" dirty="0"/>
              <a:t>Көптеген мүдделі тараптар ақпаратты пайдалануды кеңінен тарату Интернет-трафиктің экспоненциалды өсуіне әкеледі. 1-кестеде 2015-2020 жылдар аралығындағы онлайн ақпарат алмасу эволюциясы </a:t>
            </a:r>
            <a:r>
              <a:rPr lang="kk-KZ" dirty="0" smtClean="0"/>
              <a:t>ұсынылған</a:t>
            </a:r>
            <a:r>
              <a:rPr lang="en-US" dirty="0" smtClean="0"/>
              <a:t> </a:t>
            </a:r>
            <a:r>
              <a:rPr lang="kk-KZ" dirty="0"/>
              <a:t>(ақпараттың өлшем бірлігі – Эксабайт)</a:t>
            </a:r>
            <a:r>
              <a:rPr lang="kk-KZ"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191" y="2511185"/>
            <a:ext cx="9741618" cy="3354933"/>
          </a:xfrm>
          <a:prstGeom prst="rect">
            <a:avLst/>
          </a:prstGeom>
        </p:spPr>
      </p:pic>
    </p:spTree>
    <p:extLst>
      <p:ext uri="{BB962C8B-B14F-4D97-AF65-F5344CB8AC3E}">
        <p14:creationId xmlns:p14="http://schemas.microsoft.com/office/powerpoint/2010/main" val="2092042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t>3-міндет: Клиенттерді құру мен тартуды қалай басқару керек?</a:t>
            </a:r>
            <a:endParaRPr lang="ru-RU" b="1" dirty="0"/>
          </a:p>
        </p:txBody>
      </p:sp>
      <p:sp>
        <p:nvSpPr>
          <p:cNvPr id="3" name="Объект 2"/>
          <p:cNvSpPr>
            <a:spLocks noGrp="1"/>
          </p:cNvSpPr>
          <p:nvPr>
            <p:ph idx="1"/>
          </p:nvPr>
        </p:nvSpPr>
        <p:spPr>
          <a:xfrm>
            <a:off x="838200" y="3981975"/>
            <a:ext cx="10515600" cy="2255056"/>
          </a:xfrm>
        </p:spPr>
        <p:txBody>
          <a:bodyPr/>
          <a:lstStyle/>
          <a:p>
            <a:r>
              <a:rPr lang="kk-KZ" dirty="0"/>
              <a:t>Маркетологтар </a:t>
            </a:r>
            <a:r>
              <a:rPr lang="kk-KZ" dirty="0" smtClean="0"/>
              <a:t>«тұтынушы </a:t>
            </a:r>
            <a:r>
              <a:rPr lang="kk-KZ" dirty="0"/>
              <a:t>құндылықты бірлесіп </a:t>
            </a:r>
            <a:r>
              <a:rPr lang="kk-KZ" dirty="0" smtClean="0"/>
              <a:t>жасайды» </a:t>
            </a:r>
            <a:r>
              <a:rPr lang="kk-KZ" dirty="0"/>
              <a:t>деген ұғымды бұрыннан </a:t>
            </a:r>
            <a:r>
              <a:rPr lang="kk-KZ" dirty="0" smtClean="0"/>
              <a:t>мойындайды;</a:t>
            </a:r>
          </a:p>
          <a:p>
            <a:r>
              <a:rPr lang="kk-KZ" dirty="0"/>
              <a:t>Маркетинг дегеніміз - бұл фирма үшін маңызды ресурс болып табылатын, клиентпен өзара әрекеттесу кезінде іс-әрекеттерді орындау </a:t>
            </a:r>
            <a:r>
              <a:rPr lang="kk-KZ" dirty="0" smtClean="0"/>
              <a:t>процесі;</a:t>
            </a:r>
          </a:p>
          <a:p>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4408" y="1690688"/>
            <a:ext cx="4583184" cy="2236300"/>
          </a:xfrm>
          <a:prstGeom prst="rect">
            <a:avLst/>
          </a:prstGeom>
        </p:spPr>
      </p:pic>
    </p:spTree>
    <p:extLst>
      <p:ext uri="{BB962C8B-B14F-4D97-AF65-F5344CB8AC3E}">
        <p14:creationId xmlns:p14="http://schemas.microsoft.com/office/powerpoint/2010/main" val="6026290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55093"/>
            <a:ext cx="10515600" cy="5521870"/>
          </a:xfrm>
        </p:spPr>
        <p:txBody>
          <a:bodyPr/>
          <a:lstStyle/>
          <a:p>
            <a:r>
              <a:rPr lang="kk-KZ" dirty="0"/>
              <a:t>Клиенттің құрамына еңбек, ақпарат, қызмет сипаттамасы, сапаны бақылау, білімді бөлісу және нақты құзыреттер (мысалы, дизайн) кіруі мүмкін. Алайда, көптеген жаңа үлгілерде тұтынушы барлық құнды жасайды. Бұған мысал ретінде Facebook, AirBnb және Uber сияқты қарапайым платформалық бизнес, қарапайым адам ресурстары немесе басқа активтері бар компаниялар жатады. Сондай-ақ, бірлескен құру (co-create) міндетті түрде сатып алушы мен сатушының өзара әрекеттесуі нәтижесінде пайда болған өсуге негізделген.</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8162" y="4482509"/>
            <a:ext cx="3495675" cy="1304925"/>
          </a:xfrm>
          <a:prstGeom prst="rect">
            <a:avLst/>
          </a:prstGeom>
        </p:spPr>
      </p:pic>
    </p:spTree>
    <p:extLst>
      <p:ext uri="{BB962C8B-B14F-4D97-AF65-F5344CB8AC3E}">
        <p14:creationId xmlns:p14="http://schemas.microsoft.com/office/powerpoint/2010/main" val="4079172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56383"/>
            <a:ext cx="10515600" cy="3237695"/>
          </a:xfrm>
        </p:spPr>
        <p:txBody>
          <a:bodyPr/>
          <a:lstStyle/>
          <a:p>
            <a:r>
              <a:rPr lang="kk-KZ" dirty="0"/>
              <a:t>Осылайша, біз </a:t>
            </a:r>
            <a:r>
              <a:rPr lang="kk-KZ" dirty="0" smtClean="0"/>
              <a:t>маркетингтік</a:t>
            </a:r>
            <a:r>
              <a:rPr lang="en-US" dirty="0" smtClean="0"/>
              <a:t> </a:t>
            </a:r>
            <a:r>
              <a:rPr lang="ru-RU" dirty="0" err="1" smtClean="0"/>
              <a:t>тәжірибе</a:t>
            </a:r>
            <a:r>
              <a:rPr lang="kk-KZ" dirty="0" smtClean="0"/>
              <a:t> </a:t>
            </a:r>
            <a:r>
              <a:rPr lang="kk-KZ" dirty="0"/>
              <a:t>өнімдерді басқарудан платформаларды басқаруға ауысады деп айта аламыз.  </a:t>
            </a:r>
            <a:endParaRPr lang="kk-KZ" dirty="0" smtClean="0"/>
          </a:p>
          <a:p>
            <a:r>
              <a:rPr lang="kk-KZ" dirty="0" smtClean="0"/>
              <a:t>Автономды </a:t>
            </a:r>
            <a:r>
              <a:rPr lang="kk-KZ" dirty="0"/>
              <a:t>платформаларды басқару туралы білім онлайн-платформаларға бейімделеді. </a:t>
            </a:r>
            <a:endParaRPr lang="kk-KZ" dirty="0" smtClean="0"/>
          </a:p>
          <a:p>
            <a:r>
              <a:rPr lang="kk-KZ" dirty="0" smtClean="0"/>
              <a:t>Онлайн-ортада </a:t>
            </a:r>
            <a:r>
              <a:rPr lang="kk-KZ" dirty="0"/>
              <a:t>технологияның сенімділігі, интерфейсті пайдалану ыңғайлылығы және шығындарды төмендету одан да маңызды болады.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750" y="3213124"/>
            <a:ext cx="4762500" cy="3952875"/>
          </a:xfrm>
          <a:prstGeom prst="rect">
            <a:avLst/>
          </a:prstGeom>
        </p:spPr>
      </p:pic>
    </p:spTree>
    <p:extLst>
      <p:ext uri="{BB962C8B-B14F-4D97-AF65-F5344CB8AC3E}">
        <p14:creationId xmlns:p14="http://schemas.microsoft.com/office/powerpoint/2010/main" val="33750818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b="1" dirty="0"/>
              <a:t>Әлеуметтік желілер арқылы клиенттерді тартудың белсенді </a:t>
            </a:r>
            <a:r>
              <a:rPr lang="kk-KZ" b="1" dirty="0" smtClean="0"/>
              <a:t>тәсілдері</a:t>
            </a:r>
            <a:r>
              <a:rPr lang="en-US" b="1" dirty="0"/>
              <a:t>:</a:t>
            </a:r>
            <a:endParaRPr lang="ru-RU" b="1" dirty="0"/>
          </a:p>
        </p:txBody>
      </p:sp>
      <p:sp>
        <p:nvSpPr>
          <p:cNvPr id="3" name="Объект 2"/>
          <p:cNvSpPr>
            <a:spLocks noGrp="1"/>
          </p:cNvSpPr>
          <p:nvPr>
            <p:ph idx="1"/>
          </p:nvPr>
        </p:nvSpPr>
        <p:spPr>
          <a:xfrm>
            <a:off x="838200" y="1825625"/>
            <a:ext cx="10515600" cy="2446124"/>
          </a:xfrm>
        </p:spPr>
        <p:txBody>
          <a:bodyPr/>
          <a:lstStyle/>
          <a:p>
            <a:r>
              <a:rPr lang="kk-KZ" dirty="0"/>
              <a:t>клиенттерге қызмет </a:t>
            </a:r>
            <a:r>
              <a:rPr lang="kk-KZ" dirty="0" smtClean="0"/>
              <a:t>көрсету</a:t>
            </a:r>
            <a:r>
              <a:rPr lang="en-US" dirty="0" smtClean="0"/>
              <a:t>;</a:t>
            </a:r>
          </a:p>
          <a:p>
            <a:r>
              <a:rPr lang="kk-KZ" dirty="0" smtClean="0"/>
              <a:t>ұсынысты </a:t>
            </a:r>
            <a:r>
              <a:rPr lang="ru-RU" dirty="0" err="1" smtClean="0"/>
              <a:t>өңдеу</a:t>
            </a:r>
            <a:r>
              <a:rPr lang="en-US" dirty="0" smtClean="0"/>
              <a:t>;</a:t>
            </a:r>
          </a:p>
          <a:p>
            <a:r>
              <a:rPr lang="kk-KZ" dirty="0" smtClean="0"/>
              <a:t>әлеуметтік </a:t>
            </a:r>
            <a:r>
              <a:rPr lang="kk-KZ" dirty="0"/>
              <a:t>желілерде ықпалды тұлғаларды </a:t>
            </a:r>
            <a:r>
              <a:rPr lang="kk-KZ" dirty="0" smtClean="0"/>
              <a:t>қамту</a:t>
            </a:r>
            <a:r>
              <a:rPr lang="en-US" dirty="0" smtClean="0"/>
              <a:t>;</a:t>
            </a:r>
          </a:p>
          <a:p>
            <a:r>
              <a:rPr lang="kk-KZ" dirty="0" smtClean="0"/>
              <a:t>клиенттермен </a:t>
            </a:r>
            <a:r>
              <a:rPr lang="kk-KZ" dirty="0"/>
              <a:t>бірге инновациялар үшін клиенттердің креативтілігін пайдалану</a:t>
            </a: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28008" b="17560"/>
          <a:stretch/>
        </p:blipFill>
        <p:spPr>
          <a:xfrm>
            <a:off x="1350168" y="4443409"/>
            <a:ext cx="9491663" cy="2071474"/>
          </a:xfrm>
          <a:prstGeom prst="rect">
            <a:avLst/>
          </a:prstGeom>
        </p:spPr>
      </p:pic>
    </p:spTree>
    <p:extLst>
      <p:ext uri="{BB962C8B-B14F-4D97-AF65-F5344CB8AC3E}">
        <p14:creationId xmlns:p14="http://schemas.microsoft.com/office/powerpoint/2010/main" val="7564224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t>4-міндет: Көп жақты нарықты қалай басқару керек?</a:t>
            </a:r>
            <a:endParaRPr lang="ru-RU" b="1" dirty="0"/>
          </a:p>
        </p:txBody>
      </p:sp>
      <p:sp>
        <p:nvSpPr>
          <p:cNvPr id="3" name="Объект 2"/>
          <p:cNvSpPr>
            <a:spLocks noGrp="1"/>
          </p:cNvSpPr>
          <p:nvPr>
            <p:ph idx="1"/>
          </p:nvPr>
        </p:nvSpPr>
        <p:spPr>
          <a:xfrm>
            <a:off x="838200" y="1689145"/>
            <a:ext cx="10515600" cy="4351338"/>
          </a:xfrm>
        </p:spPr>
        <p:txBody>
          <a:bodyPr/>
          <a:lstStyle/>
          <a:p>
            <a:r>
              <a:rPr lang="kk-KZ" dirty="0"/>
              <a:t>Ақпараттық-коммуникациялық технологиялар бизнес-модельдер мен еңбек </a:t>
            </a:r>
            <a:r>
              <a:rPr lang="kk-KZ" dirty="0" smtClean="0"/>
              <a:t>нарықтарын</a:t>
            </a:r>
            <a:r>
              <a:rPr lang="en-US" dirty="0" smtClean="0"/>
              <a:t> </a:t>
            </a:r>
            <a:r>
              <a:rPr lang="kk-KZ" dirty="0" smtClean="0"/>
              <a:t>түбегейлі дерлік өзгертеді. Давостағы </a:t>
            </a:r>
            <a:r>
              <a:rPr lang="kk-KZ" dirty="0"/>
              <a:t>Дүниежүзілік экономикалық форум алдағы 5 жылда барлық жаңа жұмыс орындарының жартысынан астамы мобильді интернетпен, бұлтты технологиялармен және үлкен деректерді өңдеумен байланысты болады деп және қазіргі уақытта бастауыш мектепте оқитын балалардың 65% әлі жоқ жұмыс орындарында жұмыс істейтін болады деп болжайды.</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3862" y="4839159"/>
            <a:ext cx="3724275" cy="1590675"/>
          </a:xfrm>
          <a:prstGeom prst="rect">
            <a:avLst/>
          </a:prstGeom>
        </p:spPr>
      </p:pic>
    </p:spTree>
    <p:extLst>
      <p:ext uri="{BB962C8B-B14F-4D97-AF65-F5344CB8AC3E}">
        <p14:creationId xmlns:p14="http://schemas.microsoft.com/office/powerpoint/2010/main" val="25259553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29018" y="570027"/>
            <a:ext cx="10515600" cy="3906439"/>
          </a:xfrm>
        </p:spPr>
        <p:txBody>
          <a:bodyPr/>
          <a:lstStyle/>
          <a:p>
            <a:r>
              <a:rPr lang="kk-KZ" dirty="0"/>
              <a:t>Ақпарат алмасуға негізделген жаңа бизнес модельдер жаһандық деңгейде таралуда, мұны көп жақты нарықтар жағдайында көруге болады. Көпжақты нарық-бұл әрбір тарап екінші тараптың шығындары мен пайдасын таратпайтын </a:t>
            </a:r>
            <a:r>
              <a:rPr lang="kk-KZ" dirty="0" smtClean="0"/>
              <a:t>нарық. </a:t>
            </a:r>
            <a:r>
              <a:rPr lang="kk-KZ" dirty="0"/>
              <a:t>AirBnb (жалға алушылар мен жалға берушілер) немесе Uber (жүргізушілер мен жолаушылар) құбылыстың мысалдары болып табылады. Бұл компаниялар жыл сайын өз клиенттерінің санын тез өсіріп келеді және сәйкесінше қонақ үй және такси салаларына қиындық тудыруда.</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2084" y="4039737"/>
            <a:ext cx="2657165" cy="238835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9217" y="3901235"/>
            <a:ext cx="2526861" cy="2526861"/>
          </a:xfrm>
          <a:prstGeom prst="rect">
            <a:avLst/>
          </a:prstGeom>
        </p:spPr>
      </p:pic>
    </p:spTree>
    <p:extLst>
      <p:ext uri="{BB962C8B-B14F-4D97-AF65-F5344CB8AC3E}">
        <p14:creationId xmlns:p14="http://schemas.microsoft.com/office/powerpoint/2010/main" val="40273666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5"/>
            <a:ext cx="11353800" cy="4351338"/>
          </a:xfrm>
        </p:spPr>
        <p:txBody>
          <a:bodyPr/>
          <a:lstStyle/>
          <a:p>
            <a:r>
              <a:rPr lang="ru-RU" dirty="0"/>
              <a:t>Ж</a:t>
            </a:r>
            <a:r>
              <a:rPr lang="ru-RU" dirty="0" smtClean="0"/>
              <a:t>урнал</a:t>
            </a:r>
            <a:r>
              <a:rPr lang="kk-KZ" dirty="0" smtClean="0"/>
              <a:t>:</a:t>
            </a:r>
          </a:p>
          <a:p>
            <a:endParaRPr lang="kk-KZ" dirty="0"/>
          </a:p>
          <a:p>
            <a:endParaRPr lang="kk-KZ" dirty="0" smtClean="0"/>
          </a:p>
          <a:p>
            <a:endParaRPr lang="kk-KZ" dirty="0" smtClean="0"/>
          </a:p>
          <a:p>
            <a:endParaRPr lang="kk-KZ" dirty="0"/>
          </a:p>
          <a:p>
            <a:r>
              <a:rPr lang="kk-KZ" dirty="0" smtClean="0"/>
              <a:t>Авторы: </a:t>
            </a:r>
            <a:r>
              <a:rPr lang="kk-KZ" dirty="0" smtClean="0">
                <a:hlinkClick r:id="rId2"/>
              </a:rPr>
              <a:t>C.F.Hofacker</a:t>
            </a:r>
            <a:r>
              <a:rPr lang="kk-KZ" baseline="30000" dirty="0" smtClean="0">
                <a:hlinkClick r:id="rId2"/>
              </a:rPr>
              <a:t>a</a:t>
            </a:r>
            <a:r>
              <a:rPr lang="kk-KZ" dirty="0" smtClean="0">
                <a:hlinkClick r:id="rId2"/>
              </a:rPr>
              <a:t>,</a:t>
            </a:r>
            <a:r>
              <a:rPr lang="en-US" dirty="0" smtClean="0">
                <a:hlinkClick r:id="rId2"/>
              </a:rPr>
              <a:t>  </a:t>
            </a:r>
            <a:r>
              <a:rPr lang="kk-KZ" dirty="0" smtClean="0">
                <a:hlinkClick r:id="rId2"/>
              </a:rPr>
              <a:t>D.Belanche</a:t>
            </a:r>
            <a:r>
              <a:rPr lang="kk-KZ" baseline="30000" dirty="0" smtClean="0">
                <a:hlinkClick r:id="rId2"/>
              </a:rPr>
              <a:t>b</a:t>
            </a:r>
            <a:endParaRPr lang="kk-KZ" baseline="30000" dirty="0" smtClean="0"/>
          </a:p>
          <a:p>
            <a:r>
              <a:rPr lang="kk-KZ" dirty="0" smtClean="0"/>
              <a:t>Дереккөз: </a:t>
            </a:r>
            <a:r>
              <a:rPr lang="en-US" sz="2400" dirty="0" smtClean="0">
                <a:hlinkClick r:id="rId2"/>
              </a:rPr>
              <a:t>https://www.sciencedirect.com/science/article/pii/S2444969516300257#!</a:t>
            </a:r>
            <a:endParaRPr lang="kk-KZ" sz="2400" dirty="0" smtClean="0"/>
          </a:p>
          <a:p>
            <a:r>
              <a:rPr lang="kk-KZ" dirty="0" smtClean="0"/>
              <a:t>Құрылымы: кіріспе, кіші бөлімдер, қорытынды, әдебиеттер.</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311246"/>
            <a:ext cx="10639538" cy="1905912"/>
          </a:xfrm>
          <a:prstGeom prst="rect">
            <a:avLst/>
          </a:prstGeom>
        </p:spPr>
      </p:pic>
      <p:sp>
        <p:nvSpPr>
          <p:cNvPr id="2" name="Заголовок 1"/>
          <p:cNvSpPr>
            <a:spLocks noGrp="1"/>
          </p:cNvSpPr>
          <p:nvPr>
            <p:ph type="title"/>
          </p:nvPr>
        </p:nvSpPr>
        <p:spPr/>
        <p:txBody>
          <a:bodyPr/>
          <a:lstStyle/>
          <a:p>
            <a:r>
              <a:rPr lang="kk-KZ" b="1" dirty="0" smtClean="0"/>
              <a:t>Мақала:</a:t>
            </a:r>
            <a:endParaRPr lang="ru-RU" b="1" dirty="0"/>
          </a:p>
        </p:txBody>
      </p:sp>
    </p:spTree>
    <p:extLst>
      <p:ext uri="{BB962C8B-B14F-4D97-AF65-F5344CB8AC3E}">
        <p14:creationId xmlns:p14="http://schemas.microsoft.com/office/powerpoint/2010/main" val="3840163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t>5-міндет: Тұтынушыны сатып алудың өзгермелі жолына бейімдеу</a:t>
            </a:r>
            <a:endParaRPr lang="ru-RU" b="1" dirty="0"/>
          </a:p>
        </p:txBody>
      </p:sp>
      <p:sp>
        <p:nvSpPr>
          <p:cNvPr id="3" name="Объект 2"/>
          <p:cNvSpPr>
            <a:spLocks noGrp="1"/>
          </p:cNvSpPr>
          <p:nvPr>
            <p:ph idx="1"/>
          </p:nvPr>
        </p:nvSpPr>
        <p:spPr/>
        <p:txBody>
          <a:bodyPr>
            <a:normAutofit/>
          </a:bodyPr>
          <a:lstStyle/>
          <a:p>
            <a:r>
              <a:rPr lang="kk-KZ" dirty="0"/>
              <a:t>Дәстүрлі түрде маркетологтар тұтынушылық мінез-құлықты бес кезеңнен тұратын проблемаларды шешу бойынша қызмет ретінде </a:t>
            </a:r>
            <a:r>
              <a:rPr lang="kk-KZ" dirty="0" smtClean="0"/>
              <a:t>қарастырды</a:t>
            </a:r>
            <a:r>
              <a:rPr lang="en-US" dirty="0" smtClean="0"/>
              <a:t>:</a:t>
            </a:r>
            <a:r>
              <a:rPr lang="kk-KZ" dirty="0" smtClean="0"/>
              <a:t> </a:t>
            </a:r>
            <a:endParaRPr lang="en-US" dirty="0" smtClean="0"/>
          </a:p>
          <a:p>
            <a:r>
              <a:rPr lang="kk-KZ" dirty="0" smtClean="0"/>
              <a:t>(</a:t>
            </a:r>
            <a:r>
              <a:rPr lang="kk-KZ" dirty="0"/>
              <a:t>1) проблемаларды </a:t>
            </a:r>
            <a:r>
              <a:rPr lang="kk-KZ" dirty="0" smtClean="0"/>
              <a:t>тану</a:t>
            </a:r>
            <a:r>
              <a:rPr lang="en-US" dirty="0" smtClean="0"/>
              <a:t>;</a:t>
            </a:r>
          </a:p>
          <a:p>
            <a:r>
              <a:rPr lang="kk-KZ" dirty="0" smtClean="0"/>
              <a:t>(2</a:t>
            </a:r>
            <a:r>
              <a:rPr lang="kk-KZ" dirty="0"/>
              <a:t>) </a:t>
            </a:r>
            <a:r>
              <a:rPr lang="kk-KZ" dirty="0" smtClean="0"/>
              <a:t>іздеу</a:t>
            </a:r>
            <a:r>
              <a:rPr lang="en-US" dirty="0" smtClean="0"/>
              <a:t>;</a:t>
            </a:r>
          </a:p>
          <a:p>
            <a:r>
              <a:rPr lang="kk-KZ" dirty="0" smtClean="0"/>
              <a:t>(3</a:t>
            </a:r>
            <a:r>
              <a:rPr lang="kk-KZ" dirty="0"/>
              <a:t>) </a:t>
            </a:r>
            <a:r>
              <a:rPr lang="kk-KZ" dirty="0" smtClean="0"/>
              <a:t>бағалау</a:t>
            </a:r>
            <a:r>
              <a:rPr lang="en-US" dirty="0" smtClean="0"/>
              <a:t>;</a:t>
            </a:r>
          </a:p>
          <a:p>
            <a:r>
              <a:rPr lang="kk-KZ" dirty="0" smtClean="0"/>
              <a:t>(4</a:t>
            </a:r>
            <a:r>
              <a:rPr lang="kk-KZ" dirty="0"/>
              <a:t>) сатып </a:t>
            </a:r>
            <a:r>
              <a:rPr lang="kk-KZ" dirty="0" smtClean="0"/>
              <a:t>алу</a:t>
            </a:r>
            <a:r>
              <a:rPr lang="en-US" dirty="0" smtClean="0"/>
              <a:t>;</a:t>
            </a:r>
          </a:p>
          <a:p>
            <a:r>
              <a:rPr lang="kk-KZ" dirty="0" smtClean="0"/>
              <a:t>(5</a:t>
            </a:r>
            <a:r>
              <a:rPr lang="kk-KZ" dirty="0"/>
              <a:t>) сатып алғаннан кейін бағалау. </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25846" b="27256"/>
          <a:stretch/>
        </p:blipFill>
        <p:spPr>
          <a:xfrm>
            <a:off x="5036024" y="3043453"/>
            <a:ext cx="2634018" cy="507504"/>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976" y="3564605"/>
            <a:ext cx="582305" cy="582305"/>
          </a:xfrm>
          <a:prstGeom prst="rect">
            <a:avLst/>
          </a:prstGeom>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6353" t="18678" r="6770" b="6978"/>
          <a:stretch/>
        </p:blipFill>
        <p:spPr>
          <a:xfrm>
            <a:off x="2861480" y="4177912"/>
            <a:ext cx="735216" cy="544211"/>
          </a:xfrm>
          <a:prstGeom prst="rect">
            <a:avLst/>
          </a:prstGeom>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21487" t="23483" r="21343" b="28955"/>
          <a:stretch/>
        </p:blipFill>
        <p:spPr>
          <a:xfrm>
            <a:off x="3229088" y="4753125"/>
            <a:ext cx="470877" cy="423081"/>
          </a:xfrm>
          <a:prstGeom prst="rect">
            <a:avLst/>
          </a:prstGeom>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7147" t="25044" r="5291" b="18119"/>
          <a:stretch/>
        </p:blipFill>
        <p:spPr>
          <a:xfrm>
            <a:off x="6271145" y="5076967"/>
            <a:ext cx="864703" cy="467726"/>
          </a:xfrm>
          <a:prstGeom prst="rect">
            <a:avLst/>
          </a:prstGeom>
        </p:spPr>
      </p:pic>
    </p:spTree>
    <p:extLst>
      <p:ext uri="{BB962C8B-B14F-4D97-AF65-F5344CB8AC3E}">
        <p14:creationId xmlns:p14="http://schemas.microsoft.com/office/powerpoint/2010/main" val="3489294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15437"/>
            <a:ext cx="10515600" cy="5926306"/>
          </a:xfrm>
        </p:spPr>
        <p:txBody>
          <a:bodyPr>
            <a:normAutofit lnSpcReduction="10000"/>
          </a:bodyPr>
          <a:lstStyle/>
          <a:p>
            <a:r>
              <a:rPr lang="kk-KZ" dirty="0"/>
              <a:t>Барлық жерде жүретін </a:t>
            </a:r>
            <a:r>
              <a:rPr lang="ru-RU" dirty="0"/>
              <a:t>м</a:t>
            </a:r>
            <a:r>
              <a:rPr lang="kk-KZ" dirty="0"/>
              <a:t>обильді құрылғылар мен әлеуметтік желілер медиа </a:t>
            </a:r>
            <a:r>
              <a:rPr lang="kk-KZ" dirty="0" smtClean="0"/>
              <a:t>тәжірибе </a:t>
            </a:r>
            <a:r>
              <a:rPr lang="kk-KZ" dirty="0"/>
              <a:t>алмасуды жеңілдетеді; мысалы, әрбір бес сатып алушының төртеуі тұтынумен байланысты проблемаларды шешу үшін жеке дүкендерде мобильді құрылғыларды пайдаланады</a:t>
            </a:r>
            <a:r>
              <a:rPr lang="kk-KZ" dirty="0" smtClean="0"/>
              <a:t>.</a:t>
            </a:r>
          </a:p>
          <a:p>
            <a:r>
              <a:rPr lang="kk-KZ" dirty="0"/>
              <a:t>Сол сияқты, сатып алудан кейінгі баға қадам ретінде қарастырылуы үшін өте маңызды болып келеді. Біздің мақсатымыз үшін біз сатып алудан кейінгі келісімді пайдаланушының брендпен әрекеттесуін жасайтын немесе брендке бағытталған кез келген көпшілік пайдаланушының әрекеті ретінде анықтаймыз. Сатып алғаннан кейін өзара іс-қимыл ақпарат алмасу нысанын жиі қабылдайды (мысалы, пікір жазу кезінде), сондай-ақ басқа тұтынушылардың шешімдеріне әсер етеді, әсіресе бұл сатып алудың бағасы мен салдарын болжауға көмектеседі.</a:t>
            </a:r>
            <a:endParaRPr lang="ru-RU" dirty="0"/>
          </a:p>
        </p:txBody>
      </p:sp>
    </p:spTree>
    <p:extLst>
      <p:ext uri="{BB962C8B-B14F-4D97-AF65-F5344CB8AC3E}">
        <p14:creationId xmlns:p14="http://schemas.microsoft.com/office/powerpoint/2010/main" val="33573435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t>6-міндет: C2C sender-receiver (жіберуші-қабылдағыш) динамикалық жүйесін түсіну</a:t>
            </a:r>
            <a:endParaRPr lang="ru-RU" b="1" dirty="0"/>
          </a:p>
        </p:txBody>
      </p:sp>
      <p:sp>
        <p:nvSpPr>
          <p:cNvPr id="3" name="Объект 2"/>
          <p:cNvSpPr>
            <a:spLocks noGrp="1"/>
          </p:cNvSpPr>
          <p:nvPr>
            <p:ph idx="1"/>
          </p:nvPr>
        </p:nvSpPr>
        <p:spPr/>
        <p:txBody>
          <a:bodyPr/>
          <a:lstStyle/>
          <a:p>
            <a:r>
              <a:rPr lang="kk-KZ" dirty="0"/>
              <a:t>Сарафан радиосы, қазіргі уақытта сандық желілермен және әлеуметтік желілердің платформаларымен күшті күшейтілген, жіберуші мен алушының өзара іс-қимылының күрделі сериясын </a:t>
            </a:r>
            <a:r>
              <a:rPr lang="kk-KZ" dirty="0" smtClean="0"/>
              <a:t>білдіреді.</a:t>
            </a: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t="4281" b="7092"/>
          <a:stretch/>
        </p:blipFill>
        <p:spPr>
          <a:xfrm>
            <a:off x="1764644" y="3085494"/>
            <a:ext cx="8662712" cy="3390182"/>
          </a:xfrm>
          <a:prstGeom prst="rect">
            <a:avLst/>
          </a:prstGeom>
        </p:spPr>
      </p:pic>
    </p:spTree>
    <p:extLst>
      <p:ext uri="{BB962C8B-B14F-4D97-AF65-F5344CB8AC3E}">
        <p14:creationId xmlns:p14="http://schemas.microsoft.com/office/powerpoint/2010/main" val="281934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267"/>
            <a:ext cx="10515600" cy="2091282"/>
          </a:xfrm>
        </p:spPr>
        <p:txBody>
          <a:bodyPr/>
          <a:lstStyle/>
          <a:p>
            <a:r>
              <a:rPr lang="kk-KZ" dirty="0"/>
              <a:t>C2C (Consumer to Consumer</a:t>
            </a:r>
            <a:r>
              <a:rPr lang="kk-KZ" dirty="0" smtClean="0"/>
              <a:t>);</a:t>
            </a:r>
          </a:p>
          <a:p>
            <a:r>
              <a:rPr lang="kk-KZ" dirty="0"/>
              <a:t>Жалпы, әлеуметтік медианы жеке адамдар мен топтар арасындағы интерактивті ықпалдың катализаторы деп санауға </a:t>
            </a:r>
            <a:r>
              <a:rPr lang="kk-KZ" dirty="0" smtClean="0"/>
              <a:t>болады.</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t="4365" b="13390"/>
          <a:stretch/>
        </p:blipFill>
        <p:spPr>
          <a:xfrm>
            <a:off x="3529012" y="2415653"/>
            <a:ext cx="5133975" cy="3916907"/>
          </a:xfrm>
          <a:prstGeom prst="rect">
            <a:avLst/>
          </a:prstGeom>
        </p:spPr>
      </p:pic>
    </p:spTree>
    <p:extLst>
      <p:ext uri="{BB962C8B-B14F-4D97-AF65-F5344CB8AC3E}">
        <p14:creationId xmlns:p14="http://schemas.microsoft.com/office/powerpoint/2010/main" val="1050985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b="1" dirty="0"/>
              <a:t>7-міндет: Тартымды және тиімді геймилендірілген өзара іс-қимыл </a:t>
            </a:r>
            <a:r>
              <a:rPr lang="kk-KZ" b="1" dirty="0" smtClean="0"/>
              <a:t>жасау</a:t>
            </a:r>
            <a:endParaRPr lang="ru-RU" b="1" dirty="0"/>
          </a:p>
        </p:txBody>
      </p:sp>
      <p:sp>
        <p:nvSpPr>
          <p:cNvPr id="3" name="Объект 2"/>
          <p:cNvSpPr>
            <a:spLocks noGrp="1"/>
          </p:cNvSpPr>
          <p:nvPr>
            <p:ph idx="1"/>
          </p:nvPr>
        </p:nvSpPr>
        <p:spPr>
          <a:xfrm>
            <a:off x="838200" y="1825625"/>
            <a:ext cx="10515600" cy="2500715"/>
          </a:xfrm>
        </p:spPr>
        <p:txBody>
          <a:bodyPr/>
          <a:lstStyle/>
          <a:p>
            <a:r>
              <a:rPr lang="kk-KZ" dirty="0"/>
              <a:t>Экономика барған сайын көптеген валюталарды құруда, яғни тұтынушылардың назарын аудару және ақша қалауымен, ақшамен бәсекелесетін көптеген фирмалар құрған нүктелік жүйелерге куә болып отырмыз. Бұған мысалдар BitCoin сияқты крипто валюта, жарнамалық форматтар немесе Википедиядағыдай өзара әрекеттесу т.б.</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9009" y="4326340"/>
            <a:ext cx="2210938" cy="2210938"/>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1432" y="4326340"/>
            <a:ext cx="5240882" cy="2169482"/>
          </a:xfrm>
          <a:prstGeom prst="rect">
            <a:avLst/>
          </a:prstGeom>
        </p:spPr>
      </p:pic>
    </p:spTree>
    <p:extLst>
      <p:ext uri="{BB962C8B-B14F-4D97-AF65-F5344CB8AC3E}">
        <p14:creationId xmlns:p14="http://schemas.microsoft.com/office/powerpoint/2010/main" val="2101543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10903" y="2756847"/>
            <a:ext cx="10776045" cy="3616656"/>
          </a:xfrm>
        </p:spPr>
        <p:txBody>
          <a:bodyPr>
            <a:noAutofit/>
          </a:bodyPr>
          <a:lstStyle/>
          <a:p>
            <a:r>
              <a:rPr lang="kk-KZ" sz="3200" dirty="0"/>
              <a:t>Ойын элементтерін ойынға жатпайтын контексте сәтті пайдалану – дереу кері байланыс, нақты мақсаттар, әлеуметтік салыстырулар және ағым жағдайын ескере отырып, қызықты және жағымды тәжірибе тудырады. Геймификация көбінесе электронды оқыту, әлеуметтік қажеттіліктерге қаражат жинау және клиенттердің адалдық бағдарламалары сияқты көптеген бағыттар бойынша пайдаланушыларды тартумен байланысты.</a:t>
            </a:r>
            <a:endParaRPr lang="ru-RU" sz="3200"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4430" y="423079"/>
            <a:ext cx="7748990" cy="2183642"/>
          </a:xfrm>
          <a:prstGeom prst="rect">
            <a:avLst/>
          </a:prstGeom>
        </p:spPr>
      </p:pic>
    </p:spTree>
    <p:extLst>
      <p:ext uri="{BB962C8B-B14F-4D97-AF65-F5344CB8AC3E}">
        <p14:creationId xmlns:p14="http://schemas.microsoft.com/office/powerpoint/2010/main" val="144567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a:t>8-міндет: Маркетингтің өзгермелі дағдыларына бейімделу</a:t>
            </a:r>
            <a:endParaRPr lang="ru-RU" b="1" dirty="0"/>
          </a:p>
        </p:txBody>
      </p:sp>
      <p:sp>
        <p:nvSpPr>
          <p:cNvPr id="3" name="Объект 2"/>
          <p:cNvSpPr>
            <a:spLocks noGrp="1"/>
          </p:cNvSpPr>
          <p:nvPr>
            <p:ph idx="1"/>
          </p:nvPr>
        </p:nvSpPr>
        <p:spPr>
          <a:xfrm>
            <a:off x="838200" y="2030345"/>
            <a:ext cx="10515600" cy="4351338"/>
          </a:xfrm>
        </p:spPr>
        <p:txBody>
          <a:bodyPr>
            <a:normAutofit/>
          </a:bodyPr>
          <a:lstStyle/>
          <a:p>
            <a:r>
              <a:rPr lang="kk-KZ" sz="3200" dirty="0"/>
              <a:t>Сандық деректер бізге ANOVA немесе SEM үшін дайын қарапайым, нақты мәлімет ретінде келмейді. Сандық деректер көбінесе жоғарыдағы </a:t>
            </a:r>
            <a:r>
              <a:rPr lang="kk-KZ" sz="3200" dirty="0" smtClean="0"/>
              <a:t>13-слайдта көрсетілгендей </a:t>
            </a:r>
            <a:r>
              <a:rPr lang="kk-KZ" sz="3200" dirty="0"/>
              <a:t>мәтіндерден, суреттерден немесе тіпті бейнелерден тұрады, бұл академиктер де, практиктер де еңбек зерттеулерінде болжағандай біз қазіргі оқытатын әдіске қарағанда еңбек зерттеулерін болжайтын өзге де әдіснамалық дағдыларды қажет етеді дегенді білдіреді.</a:t>
            </a:r>
            <a:endParaRPr lang="ru-RU" sz="3200" dirty="0"/>
          </a:p>
        </p:txBody>
      </p:sp>
    </p:spTree>
    <p:extLst>
      <p:ext uri="{BB962C8B-B14F-4D97-AF65-F5344CB8AC3E}">
        <p14:creationId xmlns:p14="http://schemas.microsoft.com/office/powerpoint/2010/main" val="17694720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638267"/>
            <a:ext cx="10515600" cy="1831978"/>
          </a:xfrm>
        </p:spPr>
        <p:txBody>
          <a:bodyPr/>
          <a:lstStyle/>
          <a:p>
            <a:r>
              <a:rPr lang="kk-KZ" dirty="0"/>
              <a:t>Фотосуреттер мен бейнелерден ақпаратты автоматты түрде алу және түсіну, бәлкім, неғұрлым күрделі болады, бірақ маңызды жетістіктер күн сайын пайда болады; мысалы, Facebook-те тұлғаны тану құралы</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2470245"/>
            <a:ext cx="6096000" cy="3810000"/>
          </a:xfrm>
          <a:prstGeom prst="rect">
            <a:avLst/>
          </a:prstGeom>
        </p:spPr>
      </p:pic>
    </p:spTree>
    <p:extLst>
      <p:ext uri="{BB962C8B-B14F-4D97-AF65-F5344CB8AC3E}">
        <p14:creationId xmlns:p14="http://schemas.microsoft.com/office/powerpoint/2010/main" val="1932922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83679"/>
            <a:ext cx="10515600" cy="4351338"/>
          </a:xfrm>
        </p:spPr>
        <p:txBody>
          <a:bodyPr/>
          <a:lstStyle/>
          <a:p>
            <a:r>
              <a:rPr lang="kk-KZ" dirty="0"/>
              <a:t>Дегенмен, әлеуметтік медиа деректері жаңа және әр түрлі құрылымдық форматтарда пайда болады, мысалы, графиктер немесе желілер.</a:t>
            </a:r>
            <a:endParaRPr lang="ru-RU"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b="8259"/>
          <a:stretch/>
        </p:blipFill>
        <p:spPr>
          <a:xfrm>
            <a:off x="1078552" y="2060812"/>
            <a:ext cx="4008352" cy="3971499"/>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t="4401" b="6429"/>
          <a:stretch/>
        </p:blipFill>
        <p:spPr>
          <a:xfrm>
            <a:off x="6284750" y="2060811"/>
            <a:ext cx="4456038" cy="3973483"/>
          </a:xfrm>
          <a:prstGeom prst="rect">
            <a:avLst/>
          </a:prstGeom>
        </p:spPr>
      </p:pic>
    </p:spTree>
    <p:extLst>
      <p:ext uri="{BB962C8B-B14F-4D97-AF65-F5344CB8AC3E}">
        <p14:creationId xmlns:p14="http://schemas.microsoft.com/office/powerpoint/2010/main" val="1418723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9238" y="2265715"/>
            <a:ext cx="5533524" cy="4532429"/>
          </a:xfrm>
          <a:prstGeom prst="rect">
            <a:avLst/>
          </a:prstGeom>
        </p:spPr>
      </p:pic>
      <p:sp>
        <p:nvSpPr>
          <p:cNvPr id="2" name="Заголовок 1"/>
          <p:cNvSpPr>
            <a:spLocks noGrp="1"/>
          </p:cNvSpPr>
          <p:nvPr>
            <p:ph type="title"/>
          </p:nvPr>
        </p:nvSpPr>
        <p:spPr>
          <a:xfrm>
            <a:off x="838200" y="365125"/>
            <a:ext cx="10515600" cy="781287"/>
          </a:xfrm>
        </p:spPr>
        <p:txBody>
          <a:bodyPr>
            <a:normAutofit/>
          </a:bodyPr>
          <a:lstStyle/>
          <a:p>
            <a:pPr algn="ctr"/>
            <a:r>
              <a:rPr lang="kk-KZ" b="1" dirty="0" smtClean="0"/>
              <a:t>Қорытынды</a:t>
            </a:r>
            <a:endParaRPr lang="ru-RU" b="1" dirty="0"/>
          </a:p>
        </p:txBody>
      </p:sp>
      <p:sp>
        <p:nvSpPr>
          <p:cNvPr id="3" name="Объект 2"/>
          <p:cNvSpPr>
            <a:spLocks noGrp="1"/>
          </p:cNvSpPr>
          <p:nvPr>
            <p:ph idx="1"/>
          </p:nvPr>
        </p:nvSpPr>
        <p:spPr>
          <a:xfrm>
            <a:off x="838200" y="1115939"/>
            <a:ext cx="10515600" cy="1763739"/>
          </a:xfrm>
        </p:spPr>
        <p:txBody>
          <a:bodyPr/>
          <a:lstStyle/>
          <a:p>
            <a:r>
              <a:rPr lang="kk-KZ" dirty="0"/>
              <a:t>Қорытындылай келе, біз әлеуметтік медиа дамудың алғашқы сатысында және олардың болжамсыз эволюциясы маркетологтар үшін жаңа және одан да күрделі мәселелерді тудырады деп </a:t>
            </a:r>
            <a:r>
              <a:rPr lang="kk-KZ" dirty="0" smtClean="0"/>
              <a:t>санаймыз</a:t>
            </a:r>
            <a:r>
              <a:rPr lang="en-US" dirty="0"/>
              <a:t>.</a:t>
            </a:r>
            <a:endParaRPr lang="ru-RU" dirty="0"/>
          </a:p>
        </p:txBody>
      </p:sp>
    </p:spTree>
    <p:extLst>
      <p:ext uri="{BB962C8B-B14F-4D97-AF65-F5344CB8AC3E}">
        <p14:creationId xmlns:p14="http://schemas.microsoft.com/office/powerpoint/2010/main" val="1321244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3681720"/>
            <a:ext cx="10515600" cy="2732727"/>
          </a:xfrm>
        </p:spPr>
        <p:txBody>
          <a:bodyPr/>
          <a:lstStyle/>
          <a:p>
            <a:r>
              <a:rPr lang="kk-KZ" dirty="0" smtClean="0"/>
              <a:t>Әлеуметтік медиа үздіксіз өсуде және кейбір аккаунттар тұтынушылар</a:t>
            </a:r>
            <a:r>
              <a:rPr lang="en-US" dirty="0" smtClean="0"/>
              <a:t> </a:t>
            </a:r>
            <a:r>
              <a:rPr lang="en-US" dirty="0" err="1"/>
              <a:t>үшін</a:t>
            </a:r>
            <a:r>
              <a:rPr lang="en-US" dirty="0"/>
              <a:t> </a:t>
            </a:r>
            <a:r>
              <a:rPr lang="en-US" dirty="0" err="1"/>
              <a:t>әлеммен</a:t>
            </a:r>
            <a:r>
              <a:rPr lang="en-US" dirty="0"/>
              <a:t> </a:t>
            </a:r>
            <a:r>
              <a:rPr lang="en-US" dirty="0" err="1"/>
              <a:t>тәжірибе</a:t>
            </a:r>
            <a:r>
              <a:rPr lang="en-US" dirty="0"/>
              <a:t> </a:t>
            </a:r>
            <a:r>
              <a:rPr lang="en-US" dirty="0" err="1"/>
              <a:t>алмасу</a:t>
            </a:r>
            <a:r>
              <a:rPr lang="en-US" dirty="0"/>
              <a:t> </a:t>
            </a:r>
            <a:r>
              <a:rPr lang="en-US" dirty="0" err="1"/>
              <a:t>және</a:t>
            </a:r>
            <a:r>
              <a:rPr lang="en-US" dirty="0"/>
              <a:t> </a:t>
            </a:r>
            <a:r>
              <a:rPr lang="en-US" dirty="0" err="1"/>
              <a:t>өзара</a:t>
            </a:r>
            <a:r>
              <a:rPr lang="en-US" dirty="0"/>
              <a:t> </a:t>
            </a:r>
            <a:r>
              <a:rPr lang="en-US" dirty="0" err="1"/>
              <a:t>әрекеттесудің</a:t>
            </a:r>
            <a:r>
              <a:rPr lang="en-US" dirty="0"/>
              <a:t> </a:t>
            </a:r>
            <a:r>
              <a:rPr lang="en-US" dirty="0" err="1"/>
              <a:t>негізгі</a:t>
            </a:r>
            <a:r>
              <a:rPr lang="en-US" dirty="0"/>
              <a:t> </a:t>
            </a:r>
            <a:r>
              <a:rPr lang="en-US" dirty="0" err="1"/>
              <a:t>арнасына</a:t>
            </a:r>
            <a:r>
              <a:rPr lang="en-US" dirty="0"/>
              <a:t> </a:t>
            </a:r>
            <a:r>
              <a:rPr lang="en-US" dirty="0" err="1"/>
              <a:t>айналды</a:t>
            </a:r>
            <a:r>
              <a:rPr lang="en-US" dirty="0"/>
              <a:t>. </a:t>
            </a:r>
            <a:r>
              <a:rPr lang="en-US" dirty="0" err="1"/>
              <a:t>Өз</a:t>
            </a:r>
            <a:r>
              <a:rPr lang="en-US" dirty="0"/>
              <a:t> </a:t>
            </a:r>
            <a:r>
              <a:rPr lang="en-US" dirty="0" err="1"/>
              <a:t>мақсаттарына</a:t>
            </a:r>
            <a:r>
              <a:rPr lang="en-US" dirty="0"/>
              <a:t> </a:t>
            </a:r>
            <a:r>
              <a:rPr lang="en-US" dirty="0" err="1"/>
              <a:t>жету</a:t>
            </a:r>
            <a:r>
              <a:rPr lang="en-US" dirty="0"/>
              <a:t> </a:t>
            </a:r>
            <a:r>
              <a:rPr lang="en-US" dirty="0" err="1"/>
              <a:t>үшін</a:t>
            </a:r>
            <a:r>
              <a:rPr lang="en-US" dirty="0"/>
              <a:t> </a:t>
            </a:r>
            <a:r>
              <a:rPr lang="en-US" dirty="0" err="1"/>
              <a:t>адамдар</a:t>
            </a:r>
            <a:r>
              <a:rPr lang="en-US" dirty="0"/>
              <a:t> </a:t>
            </a:r>
            <a:r>
              <a:rPr lang="en-US" dirty="0" err="1"/>
              <a:t>жалпы</a:t>
            </a:r>
            <a:r>
              <a:rPr lang="en-US" dirty="0"/>
              <a:t> </a:t>
            </a:r>
            <a:r>
              <a:rPr lang="en-US" dirty="0" err="1"/>
              <a:t>немесе</a:t>
            </a:r>
            <a:r>
              <a:rPr lang="en-US" dirty="0"/>
              <a:t> </a:t>
            </a:r>
            <a:r>
              <a:rPr lang="en-US" dirty="0" err="1"/>
              <a:t>одан</a:t>
            </a:r>
            <a:r>
              <a:rPr lang="en-US" dirty="0"/>
              <a:t> </a:t>
            </a:r>
            <a:r>
              <a:rPr lang="en-US" dirty="0" err="1"/>
              <a:t>да</a:t>
            </a:r>
            <a:r>
              <a:rPr lang="en-US" dirty="0"/>
              <a:t> </a:t>
            </a:r>
            <a:r>
              <a:rPr lang="en-US" dirty="0" err="1"/>
              <a:t>көп</a:t>
            </a:r>
            <a:r>
              <a:rPr lang="en-US" dirty="0"/>
              <a:t> </a:t>
            </a:r>
            <a:r>
              <a:rPr lang="en-US" dirty="0" err="1"/>
              <a:t>мамандандырылған</a:t>
            </a:r>
            <a:r>
              <a:rPr lang="en-US" dirty="0"/>
              <a:t> </a:t>
            </a:r>
            <a:r>
              <a:rPr lang="en-US" dirty="0" err="1"/>
              <a:t>желілерге</a:t>
            </a:r>
            <a:r>
              <a:rPr lang="en-US" dirty="0"/>
              <a:t> </a:t>
            </a:r>
            <a:r>
              <a:rPr lang="en-US" dirty="0" err="1"/>
              <a:t>қосылады</a:t>
            </a:r>
            <a:r>
              <a:rPr lang="en-US" dirty="0"/>
              <a:t> </a:t>
            </a:r>
            <a:r>
              <a:rPr lang="en-US" dirty="0" err="1"/>
              <a:t>және</a:t>
            </a:r>
            <a:r>
              <a:rPr lang="en-US" dirty="0"/>
              <a:t> </a:t>
            </a:r>
            <a:r>
              <a:rPr lang="en-US" dirty="0" err="1"/>
              <a:t>іздейді</a:t>
            </a:r>
            <a:r>
              <a:rPr lang="en-US" dirty="0"/>
              <a:t>, </a:t>
            </a:r>
            <a:r>
              <a:rPr lang="en-US" dirty="0" err="1"/>
              <a:t>бөліседі</a:t>
            </a:r>
            <a:r>
              <a:rPr lang="en-US" dirty="0"/>
              <a:t>, </a:t>
            </a:r>
            <a:r>
              <a:rPr lang="en-US" dirty="0" err="1" smtClean="0"/>
              <a:t>қатысады</a:t>
            </a:r>
            <a:r>
              <a:rPr lang="kk-KZ" dirty="0" smtClean="0"/>
              <a:t> </a:t>
            </a:r>
            <a:r>
              <a:rPr lang="en-US" dirty="0" err="1" smtClean="0"/>
              <a:t>және</a:t>
            </a:r>
            <a:r>
              <a:rPr lang="kk-KZ" dirty="0"/>
              <a:t> </a:t>
            </a:r>
            <a:r>
              <a:rPr lang="en-US" dirty="0" err="1" smtClean="0"/>
              <a:t>тұтынады</a:t>
            </a:r>
            <a:r>
              <a:rPr lang="kk-KZ" dirty="0" smtClean="0"/>
              <a:t>.</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73119"/>
            <a:ext cx="10058400" cy="2708031"/>
          </a:xfrm>
          <a:prstGeom prst="rect">
            <a:avLst/>
          </a:prstGeom>
        </p:spPr>
      </p:pic>
    </p:spTree>
    <p:extLst>
      <p:ext uri="{BB962C8B-B14F-4D97-AF65-F5344CB8AC3E}">
        <p14:creationId xmlns:p14="http://schemas.microsoft.com/office/powerpoint/2010/main" val="1028390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1839083"/>
            <a:ext cx="10515600" cy="1325563"/>
          </a:xfrm>
        </p:spPr>
        <p:txBody>
          <a:bodyPr/>
          <a:lstStyle/>
          <a:p>
            <a:pPr algn="ctr"/>
            <a:r>
              <a:rPr lang="kk-KZ" b="1" dirty="0" smtClean="0"/>
              <a:t>Назарларыңызға рақмет!</a:t>
            </a:r>
            <a:endParaRPr lang="ru-RU" b="1" dirty="0"/>
          </a:p>
        </p:txBody>
      </p:sp>
      <p:sp>
        <p:nvSpPr>
          <p:cNvPr id="3" name="Объект 2"/>
          <p:cNvSpPr>
            <a:spLocks noGrp="1"/>
          </p:cNvSpPr>
          <p:nvPr>
            <p:ph idx="1"/>
          </p:nvPr>
        </p:nvSpPr>
        <p:spPr>
          <a:xfrm>
            <a:off x="838200" y="4885899"/>
            <a:ext cx="10515600" cy="1291063"/>
          </a:xfrm>
        </p:spPr>
        <p:txBody>
          <a:bodyPr>
            <a:normAutofit/>
          </a:bodyPr>
          <a:lstStyle/>
          <a:p>
            <a:r>
              <a:rPr lang="kk-KZ" sz="2400" dirty="0" smtClean="0"/>
              <a:t>Құрастырған:</a:t>
            </a:r>
          </a:p>
          <a:p>
            <a:pPr>
              <a:buFont typeface="Wingdings" panose="05000000000000000000" pitchFamily="2" charset="2"/>
              <a:buChar char="Ø"/>
            </a:pPr>
            <a:r>
              <a:rPr lang="kk-KZ" sz="2400" dirty="0" smtClean="0"/>
              <a:t>8D06109 </a:t>
            </a:r>
            <a:r>
              <a:rPr lang="kk-KZ" sz="2400" dirty="0"/>
              <a:t>– «Математикалық және компьютерлік модельдеу» мамандығының </a:t>
            </a:r>
            <a:r>
              <a:rPr lang="en-US" sz="2400" smtClean="0"/>
              <a:t>2</a:t>
            </a:r>
            <a:r>
              <a:rPr lang="kk-KZ" sz="2400" smtClean="0"/>
              <a:t> </a:t>
            </a:r>
            <a:r>
              <a:rPr lang="kk-KZ" sz="2400" dirty="0"/>
              <a:t>курс докторанты Нұрланұлы Еркебұлан</a:t>
            </a:r>
            <a:endParaRPr lang="ru-RU" sz="2400" dirty="0"/>
          </a:p>
        </p:txBody>
      </p:sp>
    </p:spTree>
    <p:extLst>
      <p:ext uri="{BB962C8B-B14F-4D97-AF65-F5344CB8AC3E}">
        <p14:creationId xmlns:p14="http://schemas.microsoft.com/office/powerpoint/2010/main" val="10286986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err="1"/>
              <a:t>Әлеуметтік</a:t>
            </a:r>
            <a:r>
              <a:rPr lang="en-US" b="1" dirty="0"/>
              <a:t> </a:t>
            </a:r>
            <a:r>
              <a:rPr lang="en-US" b="1" dirty="0" err="1"/>
              <a:t>медиа</a:t>
            </a:r>
            <a:r>
              <a:rPr lang="en-US" b="1" dirty="0"/>
              <a:t> </a:t>
            </a:r>
            <a:r>
              <a:rPr lang="en-US" b="1" dirty="0" err="1"/>
              <a:t>феноменіне</a:t>
            </a:r>
            <a:r>
              <a:rPr lang="en-US" b="1" dirty="0"/>
              <a:t> </a:t>
            </a:r>
            <a:r>
              <a:rPr lang="en-US" b="1" dirty="0" err="1"/>
              <a:t>бірнеше</a:t>
            </a:r>
            <a:r>
              <a:rPr lang="en-US" b="1" dirty="0"/>
              <a:t> </a:t>
            </a:r>
            <a:r>
              <a:rPr lang="en-US" b="1" dirty="0" err="1"/>
              <a:t>көзқараспен</a:t>
            </a:r>
            <a:r>
              <a:rPr lang="en-US" b="1" dirty="0"/>
              <a:t> </a:t>
            </a:r>
            <a:r>
              <a:rPr lang="en-US" b="1" dirty="0" err="1"/>
              <a:t>қарауға</a:t>
            </a:r>
            <a:r>
              <a:rPr lang="en-US" b="1" dirty="0"/>
              <a:t> </a:t>
            </a:r>
            <a:r>
              <a:rPr lang="en-US" b="1" dirty="0" err="1" smtClean="0"/>
              <a:t>болады</a:t>
            </a:r>
            <a:r>
              <a:rPr lang="kk-KZ" b="1" dirty="0" smtClean="0"/>
              <a:t>:</a:t>
            </a:r>
            <a:endParaRPr lang="ru-RU" b="1" dirty="0"/>
          </a:p>
        </p:txBody>
      </p:sp>
      <p:sp>
        <p:nvSpPr>
          <p:cNvPr id="3" name="Объект 2"/>
          <p:cNvSpPr>
            <a:spLocks noGrp="1"/>
          </p:cNvSpPr>
          <p:nvPr>
            <p:ph idx="1"/>
          </p:nvPr>
        </p:nvSpPr>
        <p:spPr>
          <a:xfrm>
            <a:off x="838200" y="1963896"/>
            <a:ext cx="10515600" cy="862984"/>
          </a:xfrm>
        </p:spPr>
        <p:txBody>
          <a:bodyPr/>
          <a:lstStyle/>
          <a:p>
            <a:r>
              <a:rPr lang="kk-KZ" dirty="0" smtClean="0"/>
              <a:t>1. </a:t>
            </a:r>
            <a:r>
              <a:rPr lang="kk-KZ" dirty="0" err="1" smtClean="0"/>
              <a:t>Ә</a:t>
            </a:r>
            <a:r>
              <a:rPr lang="en-US" dirty="0" err="1" smtClean="0"/>
              <a:t>леуметтану</a:t>
            </a:r>
            <a:r>
              <a:rPr lang="en-US" dirty="0" smtClean="0"/>
              <a:t> </a:t>
            </a:r>
            <a:r>
              <a:rPr lang="en-US" dirty="0" err="1"/>
              <a:t>немесе</a:t>
            </a:r>
            <a:r>
              <a:rPr lang="en-US" dirty="0"/>
              <a:t> </a:t>
            </a:r>
            <a:r>
              <a:rPr lang="en-US" dirty="0" err="1"/>
              <a:t>антропология</a:t>
            </a:r>
            <a:r>
              <a:rPr lang="en-US" dirty="0"/>
              <a:t> </a:t>
            </a:r>
            <a:r>
              <a:rPr lang="en-US" dirty="0" err="1"/>
              <a:t>тұрғысынан</a:t>
            </a:r>
            <a:r>
              <a:rPr lang="en-US" dirty="0"/>
              <a:t> </a:t>
            </a:r>
            <a:r>
              <a:rPr lang="en-US" dirty="0" err="1"/>
              <a:t>желілер</a:t>
            </a:r>
            <a:r>
              <a:rPr lang="en-US" dirty="0"/>
              <a:t> </a:t>
            </a:r>
            <a:r>
              <a:rPr lang="en-US" dirty="0" err="1"/>
              <a:t>бүкіл</a:t>
            </a:r>
            <a:r>
              <a:rPr lang="en-US" dirty="0"/>
              <a:t> </a:t>
            </a:r>
            <a:r>
              <a:rPr lang="en-US" dirty="0" err="1"/>
              <a:t>әлем</a:t>
            </a:r>
            <a:r>
              <a:rPr lang="en-US" dirty="0"/>
              <a:t> </a:t>
            </a:r>
            <a:r>
              <a:rPr lang="en-US" dirty="0" err="1"/>
              <a:t>бойынша</a:t>
            </a:r>
            <a:r>
              <a:rPr lang="en-US" dirty="0"/>
              <a:t> </a:t>
            </a:r>
            <a:r>
              <a:rPr lang="en-US" dirty="0" err="1"/>
              <a:t>адамдар</a:t>
            </a:r>
            <a:r>
              <a:rPr lang="en-US" dirty="0"/>
              <a:t> </a:t>
            </a:r>
            <a:r>
              <a:rPr lang="en-US" dirty="0" err="1"/>
              <a:t>арасындағы</a:t>
            </a:r>
            <a:r>
              <a:rPr lang="en-US" dirty="0"/>
              <a:t> </a:t>
            </a:r>
            <a:r>
              <a:rPr lang="en-US" dirty="0" err="1"/>
              <a:t>өзара</a:t>
            </a:r>
            <a:r>
              <a:rPr lang="en-US" dirty="0"/>
              <a:t> </a:t>
            </a:r>
            <a:r>
              <a:rPr lang="en-US" dirty="0" err="1"/>
              <a:t>іс-қимылға</a:t>
            </a:r>
            <a:r>
              <a:rPr lang="en-US" dirty="0"/>
              <a:t> </a:t>
            </a:r>
            <a:r>
              <a:rPr lang="en-US" dirty="0" err="1"/>
              <a:t>қолайлы</a:t>
            </a:r>
            <a:r>
              <a:rPr lang="en-US" dirty="0"/>
              <a:t>.</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0132" y="3100088"/>
            <a:ext cx="5651735" cy="3362782"/>
          </a:xfrm>
          <a:prstGeom prst="rect">
            <a:avLst/>
          </a:prstGeom>
        </p:spPr>
      </p:pic>
    </p:spTree>
    <p:extLst>
      <p:ext uri="{BB962C8B-B14F-4D97-AF65-F5344CB8AC3E}">
        <p14:creationId xmlns:p14="http://schemas.microsoft.com/office/powerpoint/2010/main" val="35415556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1810" y="0"/>
            <a:ext cx="6760192" cy="6858000"/>
          </a:xfrm>
          <a:prstGeom prst="rect">
            <a:avLst/>
          </a:prstGeom>
        </p:spPr>
      </p:pic>
      <p:sp>
        <p:nvSpPr>
          <p:cNvPr id="7" name="TextBox 6"/>
          <p:cNvSpPr txBox="1"/>
          <p:nvPr/>
        </p:nvSpPr>
        <p:spPr>
          <a:xfrm>
            <a:off x="579119" y="777240"/>
            <a:ext cx="5529665" cy="5016758"/>
          </a:xfrm>
          <a:prstGeom prst="rect">
            <a:avLst/>
          </a:prstGeom>
          <a:noFill/>
        </p:spPr>
        <p:txBody>
          <a:bodyPr wrap="square" rtlCol="0">
            <a:spAutoFit/>
          </a:bodyPr>
          <a:lstStyle/>
          <a:p>
            <a:r>
              <a:rPr lang="kk-KZ" sz="3200" dirty="0"/>
              <a:t>С</a:t>
            </a:r>
            <a:r>
              <a:rPr lang="en-US" sz="3200" dirty="0" err="1" smtClean="0"/>
              <a:t>урет</a:t>
            </a:r>
            <a:r>
              <a:rPr lang="kk-KZ" sz="3200" dirty="0"/>
              <a:t>те</a:t>
            </a:r>
            <a:r>
              <a:rPr lang="en-US" sz="3200" dirty="0"/>
              <a:t> </a:t>
            </a:r>
            <a:r>
              <a:rPr lang="en-US" sz="3200" dirty="0" err="1"/>
              <a:t>көрсетілгендей</a:t>
            </a:r>
            <a:r>
              <a:rPr lang="en-US" sz="3200" dirty="0"/>
              <a:t> </a:t>
            </a:r>
            <a:r>
              <a:rPr lang="en-US" sz="3200" dirty="0" smtClean="0"/>
              <a:t>Facebook 2</a:t>
            </a:r>
            <a:r>
              <a:rPr lang="kk-KZ" sz="3200" dirty="0" smtClean="0"/>
              <a:t>,3</a:t>
            </a:r>
            <a:r>
              <a:rPr lang="en-US" sz="3200" dirty="0" smtClean="0"/>
              <a:t> </a:t>
            </a:r>
            <a:r>
              <a:rPr lang="ru-RU" sz="3200" dirty="0" smtClean="0"/>
              <a:t>млрд</a:t>
            </a:r>
            <a:r>
              <a:rPr lang="kk-KZ" sz="3200" dirty="0" smtClean="0"/>
              <a:t>. </a:t>
            </a:r>
            <a:r>
              <a:rPr lang="en-US" sz="3200" dirty="0" err="1" smtClean="0"/>
              <a:t>және</a:t>
            </a:r>
            <a:r>
              <a:rPr lang="en-US" sz="3200" dirty="0" smtClean="0"/>
              <a:t> </a:t>
            </a:r>
            <a:r>
              <a:rPr lang="en-US" sz="3200" dirty="0"/>
              <a:t>YouTube </a:t>
            </a:r>
            <a:r>
              <a:rPr lang="kk-KZ" sz="3200" dirty="0"/>
              <a:t>2</a:t>
            </a:r>
            <a:r>
              <a:rPr lang="kk-KZ" sz="3200" dirty="0" smtClean="0"/>
              <a:t> млрд.</a:t>
            </a:r>
            <a:r>
              <a:rPr lang="en-US" sz="3200" dirty="0" smtClean="0"/>
              <a:t> </a:t>
            </a:r>
            <a:r>
              <a:rPr lang="en-US" sz="3200" dirty="0" err="1"/>
              <a:t>қолданушыға</a:t>
            </a:r>
            <a:r>
              <a:rPr lang="en-US" sz="3200" dirty="0"/>
              <a:t> </a:t>
            </a:r>
            <a:r>
              <a:rPr lang="en-US" sz="3200" dirty="0" err="1"/>
              <a:t>жетті</a:t>
            </a:r>
            <a:r>
              <a:rPr lang="en-US" sz="3200" dirty="0"/>
              <a:t>. </a:t>
            </a:r>
            <a:r>
              <a:rPr lang="en-US" sz="3200" dirty="0" err="1" smtClean="0"/>
              <a:t>Бұл</a:t>
            </a:r>
            <a:r>
              <a:rPr lang="en-US" sz="3200" dirty="0" smtClean="0"/>
              <a:t> </a:t>
            </a:r>
            <a:r>
              <a:rPr lang="en-US" sz="3200" dirty="0" err="1"/>
              <a:t>әлемдегі</a:t>
            </a:r>
            <a:r>
              <a:rPr lang="en-US" sz="3200" dirty="0"/>
              <a:t> </a:t>
            </a:r>
            <a:r>
              <a:rPr lang="en-US" sz="3200" dirty="0" err="1" smtClean="0"/>
              <a:t>барлық</a:t>
            </a:r>
            <a:r>
              <a:rPr lang="en-US" sz="3200" dirty="0" smtClean="0"/>
              <a:t> </a:t>
            </a:r>
            <a:r>
              <a:rPr lang="kk-KZ" sz="3200" dirty="0"/>
              <a:t>и</a:t>
            </a:r>
            <a:r>
              <a:rPr lang="en-US" sz="3200" dirty="0" err="1" smtClean="0"/>
              <a:t>нтернет</a:t>
            </a:r>
            <a:r>
              <a:rPr lang="en-US" sz="3200" dirty="0" smtClean="0"/>
              <a:t> </a:t>
            </a:r>
            <a:r>
              <a:rPr lang="en-US" sz="3200" dirty="0" err="1" smtClean="0"/>
              <a:t>пайдаланушылары</a:t>
            </a:r>
            <a:r>
              <a:rPr lang="kk-KZ" sz="3200" dirty="0" smtClean="0"/>
              <a:t>-</a:t>
            </a:r>
            <a:r>
              <a:rPr lang="en-US" sz="3200" dirty="0" err="1" smtClean="0"/>
              <a:t>ның</a:t>
            </a:r>
            <a:r>
              <a:rPr lang="en-US" sz="3200" dirty="0" smtClean="0"/>
              <a:t> </a:t>
            </a:r>
            <a:r>
              <a:rPr lang="en-US" sz="3200" dirty="0" err="1"/>
              <a:t>үштен</a:t>
            </a:r>
            <a:r>
              <a:rPr lang="en-US" sz="3200" dirty="0"/>
              <a:t> </a:t>
            </a:r>
            <a:r>
              <a:rPr lang="en-US" sz="3200" dirty="0" err="1"/>
              <a:t>бірінен</a:t>
            </a:r>
            <a:r>
              <a:rPr lang="en-US" sz="3200" dirty="0"/>
              <a:t> </a:t>
            </a:r>
            <a:r>
              <a:rPr lang="en-US" sz="3200" dirty="0" err="1"/>
              <a:t>көбі</a:t>
            </a:r>
            <a:r>
              <a:rPr lang="en-US" sz="3200" dirty="0"/>
              <a:t> </a:t>
            </a:r>
            <a:r>
              <a:rPr lang="en-US" sz="3200" dirty="0" err="1"/>
              <a:t>және</a:t>
            </a:r>
            <a:r>
              <a:rPr lang="en-US" sz="3200" dirty="0"/>
              <a:t> </a:t>
            </a:r>
            <a:r>
              <a:rPr lang="en-US" sz="3200" dirty="0" err="1"/>
              <a:t>ғаламдық</a:t>
            </a:r>
            <a:r>
              <a:rPr lang="en-US" sz="3200" dirty="0"/>
              <a:t> </a:t>
            </a:r>
            <a:r>
              <a:rPr lang="en-US" sz="3200" dirty="0" err="1"/>
              <a:t>халықтың</a:t>
            </a:r>
            <a:r>
              <a:rPr lang="en-US" sz="3200" dirty="0"/>
              <a:t> </a:t>
            </a:r>
            <a:r>
              <a:rPr lang="kk-KZ" sz="3200" dirty="0" smtClean="0"/>
              <a:t>жетіден</a:t>
            </a:r>
            <a:r>
              <a:rPr lang="en-US" sz="3200" dirty="0" smtClean="0"/>
              <a:t> </a:t>
            </a:r>
            <a:r>
              <a:rPr lang="kk-KZ" sz="3200" dirty="0" smtClean="0"/>
              <a:t>екі</a:t>
            </a:r>
            <a:r>
              <a:rPr lang="en-US" sz="3200" dirty="0" smtClean="0"/>
              <a:t> </a:t>
            </a:r>
            <a:r>
              <a:rPr lang="en-US" sz="3200" dirty="0" err="1"/>
              <a:t>бөлігі</a:t>
            </a:r>
            <a:r>
              <a:rPr lang="en-US" sz="3200" dirty="0"/>
              <a:t> </a:t>
            </a:r>
            <a:r>
              <a:rPr lang="en-US" sz="3200" dirty="0" err="1"/>
              <a:t>осындай</a:t>
            </a:r>
            <a:r>
              <a:rPr lang="en-US" sz="3200" dirty="0"/>
              <a:t> </a:t>
            </a:r>
            <a:r>
              <a:rPr lang="en-US" sz="3200" dirty="0" err="1"/>
              <a:t>желілердің</a:t>
            </a:r>
            <a:r>
              <a:rPr lang="en-US" sz="3200" dirty="0"/>
              <a:t> </a:t>
            </a:r>
            <a:r>
              <a:rPr lang="en-US" sz="3200" dirty="0" err="1"/>
              <a:t>белсенді</a:t>
            </a:r>
            <a:r>
              <a:rPr lang="en-US" sz="3200" dirty="0"/>
              <a:t> </a:t>
            </a:r>
            <a:r>
              <a:rPr lang="en-US" sz="3200" dirty="0" err="1"/>
              <a:t>мүшелері</a:t>
            </a:r>
            <a:r>
              <a:rPr lang="en-US" sz="3200" dirty="0"/>
              <a:t> </a:t>
            </a:r>
            <a:r>
              <a:rPr lang="en-US" sz="3200" dirty="0" err="1"/>
              <a:t>болып</a:t>
            </a:r>
            <a:r>
              <a:rPr lang="en-US" sz="3200" dirty="0"/>
              <a:t> </a:t>
            </a:r>
            <a:r>
              <a:rPr lang="en-US" sz="3200" dirty="0" err="1" smtClean="0"/>
              <a:t>табыла</a:t>
            </a:r>
            <a:r>
              <a:rPr lang="ru-RU" sz="3200" dirty="0" err="1" smtClean="0"/>
              <a:t>тынын</a:t>
            </a:r>
            <a:r>
              <a:rPr lang="ru-RU" sz="3200" dirty="0" smtClean="0"/>
              <a:t> б</a:t>
            </a:r>
            <a:r>
              <a:rPr lang="kk-KZ" sz="3200" dirty="0" smtClean="0"/>
              <a:t>ілдіреді.</a:t>
            </a:r>
            <a:endParaRPr lang="ru-RU" sz="3200" dirty="0"/>
          </a:p>
        </p:txBody>
      </p:sp>
    </p:spTree>
    <p:extLst>
      <p:ext uri="{BB962C8B-B14F-4D97-AF65-F5344CB8AC3E}">
        <p14:creationId xmlns:p14="http://schemas.microsoft.com/office/powerpoint/2010/main" val="20645170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8550" y="849788"/>
            <a:ext cx="5067300" cy="2850357"/>
          </a:xfrm>
          <a:prstGeom prst="rect">
            <a:avLst/>
          </a:prstGeom>
        </p:spPr>
      </p:pic>
      <p:sp>
        <p:nvSpPr>
          <p:cNvPr id="3" name="Объект 2"/>
          <p:cNvSpPr>
            <a:spLocks noGrp="1"/>
          </p:cNvSpPr>
          <p:nvPr>
            <p:ph idx="1"/>
          </p:nvPr>
        </p:nvSpPr>
        <p:spPr>
          <a:xfrm>
            <a:off x="914400" y="393065"/>
            <a:ext cx="10515600" cy="1481455"/>
          </a:xfrm>
        </p:spPr>
        <p:txBody>
          <a:bodyPr/>
          <a:lstStyle/>
          <a:p>
            <a:r>
              <a:rPr lang="kk-KZ" dirty="0" smtClean="0"/>
              <a:t>2. </a:t>
            </a:r>
            <a:r>
              <a:rPr lang="kk-KZ" dirty="0" err="1" smtClean="0"/>
              <a:t>Э</a:t>
            </a:r>
            <a:r>
              <a:rPr lang="en-US" dirty="0" err="1" smtClean="0"/>
              <a:t>кономикалық</a:t>
            </a:r>
            <a:r>
              <a:rPr lang="en-US" dirty="0" smtClean="0"/>
              <a:t> </a:t>
            </a:r>
            <a:r>
              <a:rPr lang="en-US" dirty="0" err="1"/>
              <a:t>көзқарас</a:t>
            </a:r>
            <a:r>
              <a:rPr lang="en-US" dirty="0"/>
              <a:t> </a:t>
            </a:r>
            <a:r>
              <a:rPr lang="en-US" dirty="0" err="1"/>
              <a:t>тұрғысынан</a:t>
            </a:r>
            <a:r>
              <a:rPr lang="en-US" dirty="0"/>
              <a:t>, </a:t>
            </a:r>
            <a:r>
              <a:rPr lang="en-US" dirty="0" err="1"/>
              <a:t>әлеуметтік</a:t>
            </a:r>
            <a:r>
              <a:rPr lang="en-US" dirty="0"/>
              <a:t> </a:t>
            </a:r>
            <a:r>
              <a:rPr lang="en-US" dirty="0" err="1"/>
              <a:t>желілер</a:t>
            </a:r>
            <a:r>
              <a:rPr lang="en-US" dirty="0"/>
              <a:t> </a:t>
            </a:r>
            <a:r>
              <a:rPr lang="en-US" dirty="0" err="1"/>
              <a:t>өздері</a:t>
            </a:r>
            <a:r>
              <a:rPr lang="en-US" dirty="0"/>
              <a:t> </a:t>
            </a:r>
            <a:r>
              <a:rPr lang="en-US" dirty="0" err="1"/>
              <a:t>білетін</a:t>
            </a:r>
            <a:r>
              <a:rPr lang="en-US" dirty="0"/>
              <a:t> </a:t>
            </a:r>
            <a:r>
              <a:rPr lang="en-US" dirty="0" err="1"/>
              <a:t>фирмалар</a:t>
            </a:r>
            <a:r>
              <a:rPr lang="en-US" dirty="0"/>
              <a:t> </a:t>
            </a:r>
            <a:r>
              <a:rPr lang="en-US" dirty="0" err="1"/>
              <a:t>үшін</a:t>
            </a:r>
            <a:r>
              <a:rPr lang="en-US" dirty="0"/>
              <a:t> </a:t>
            </a:r>
            <a:r>
              <a:rPr lang="en-US" dirty="0" err="1"/>
              <a:t>маңызды</a:t>
            </a:r>
            <a:r>
              <a:rPr lang="en-US" dirty="0"/>
              <a:t> </a:t>
            </a:r>
            <a:r>
              <a:rPr lang="en-US" dirty="0" err="1"/>
              <a:t>мәнге</a:t>
            </a:r>
            <a:r>
              <a:rPr lang="en-US" dirty="0"/>
              <a:t> </a:t>
            </a:r>
            <a:r>
              <a:rPr lang="en-US" dirty="0" err="1" smtClean="0"/>
              <a:t>ие</a:t>
            </a:r>
            <a:r>
              <a:rPr lang="en-US" dirty="0" smtClean="0"/>
              <a:t> </a:t>
            </a:r>
            <a:r>
              <a:rPr lang="kk-KZ" dirty="0" smtClean="0"/>
              <a:t>(</a:t>
            </a:r>
            <a:r>
              <a:rPr lang="en-US" dirty="0" err="1" smtClean="0"/>
              <a:t>бірақ</a:t>
            </a:r>
            <a:r>
              <a:rPr lang="en-US" dirty="0" smtClean="0"/>
              <a:t> </a:t>
            </a:r>
            <a:r>
              <a:rPr lang="en-US" dirty="0" err="1"/>
              <a:t>пайдаланушылар</a:t>
            </a:r>
            <a:r>
              <a:rPr lang="en-US" dirty="0"/>
              <a:t> </a:t>
            </a:r>
            <a:r>
              <a:rPr lang="en-US" dirty="0" err="1"/>
              <a:t>бұл</a:t>
            </a:r>
            <a:r>
              <a:rPr lang="en-US" dirty="0"/>
              <a:t> </a:t>
            </a:r>
            <a:r>
              <a:rPr lang="en-US" dirty="0" err="1"/>
              <a:t>қызметтер</a:t>
            </a:r>
            <a:r>
              <a:rPr lang="en-US" dirty="0"/>
              <a:t> </a:t>
            </a:r>
            <a:r>
              <a:rPr lang="en-US" dirty="0" err="1"/>
              <a:t>үшін</a:t>
            </a:r>
            <a:r>
              <a:rPr lang="en-US" dirty="0"/>
              <a:t> </a:t>
            </a:r>
            <a:r>
              <a:rPr lang="en-US" dirty="0" err="1"/>
              <a:t>көбінесе</a:t>
            </a:r>
            <a:r>
              <a:rPr lang="en-US" dirty="0"/>
              <a:t> </a:t>
            </a:r>
            <a:r>
              <a:rPr lang="en-US" dirty="0" err="1"/>
              <a:t>төлемесе</a:t>
            </a:r>
            <a:r>
              <a:rPr lang="en-US" dirty="0"/>
              <a:t> </a:t>
            </a:r>
            <a:r>
              <a:rPr lang="en-US" dirty="0" err="1" smtClean="0"/>
              <a:t>де</a:t>
            </a:r>
            <a:r>
              <a:rPr lang="kk-KZ" dirty="0" smtClean="0"/>
              <a:t>)</a:t>
            </a:r>
            <a:r>
              <a:rPr lang="en-US" dirty="0" smtClean="0"/>
              <a:t>.</a:t>
            </a:r>
            <a:endParaRPr lang="ru-RU" dirty="0"/>
          </a:p>
        </p:txBody>
      </p:sp>
      <p:sp>
        <p:nvSpPr>
          <p:cNvPr id="5" name="Объект 2"/>
          <p:cNvSpPr txBox="1">
            <a:spLocks/>
          </p:cNvSpPr>
          <p:nvPr/>
        </p:nvSpPr>
        <p:spPr>
          <a:xfrm>
            <a:off x="914400" y="2983865"/>
            <a:ext cx="10515600" cy="32950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dirty="0" err="1" smtClean="0"/>
              <a:t>Бұған</a:t>
            </a:r>
            <a:r>
              <a:rPr lang="ru-RU" dirty="0" smtClean="0"/>
              <a:t> </a:t>
            </a:r>
            <a:r>
              <a:rPr lang="ru-RU" dirty="0" err="1" smtClean="0"/>
              <a:t>мысал</a:t>
            </a:r>
            <a:r>
              <a:rPr lang="ru-RU" dirty="0" smtClean="0"/>
              <a:t> </a:t>
            </a:r>
            <a:r>
              <a:rPr lang="ru-RU" dirty="0" err="1" smtClean="0"/>
              <a:t>ретінде</a:t>
            </a:r>
            <a:r>
              <a:rPr lang="ru-RU" dirty="0" smtClean="0"/>
              <a:t>, </a:t>
            </a:r>
            <a:r>
              <a:rPr lang="en-US" dirty="0" smtClean="0"/>
              <a:t>Microsoft</a:t>
            </a:r>
            <a:r>
              <a:rPr lang="kk-KZ" dirty="0" smtClean="0"/>
              <a:t> </a:t>
            </a:r>
            <a:r>
              <a:rPr lang="en-US" dirty="0" smtClean="0"/>
              <a:t>26 </a:t>
            </a:r>
            <a:r>
              <a:rPr lang="en-US" dirty="0"/>
              <a:t>200 </a:t>
            </a:r>
            <a:r>
              <a:rPr lang="en-US" dirty="0" err="1"/>
              <a:t>миллион</a:t>
            </a:r>
            <a:r>
              <a:rPr lang="en-US" dirty="0"/>
              <a:t> АҚШ </a:t>
            </a:r>
            <a:r>
              <a:rPr lang="en-US" dirty="0" err="1"/>
              <a:t>долларына</a:t>
            </a:r>
            <a:r>
              <a:rPr lang="en-US" dirty="0"/>
              <a:t> </a:t>
            </a:r>
            <a:r>
              <a:rPr lang="en-US" dirty="0" smtClean="0"/>
              <a:t>LinkedIn </a:t>
            </a:r>
            <a:r>
              <a:rPr lang="en-US" dirty="0" err="1"/>
              <a:t>сатып</a:t>
            </a:r>
            <a:r>
              <a:rPr lang="en-US" dirty="0"/>
              <a:t> </a:t>
            </a:r>
            <a:r>
              <a:rPr lang="en-US" dirty="0" err="1" smtClean="0"/>
              <a:t>алу</a:t>
            </a:r>
            <a:r>
              <a:rPr lang="kk-KZ" dirty="0" smtClean="0"/>
              <a:t>ы</a:t>
            </a:r>
            <a:r>
              <a:rPr lang="en-US" dirty="0" smtClean="0"/>
              <a:t> </a:t>
            </a:r>
            <a:r>
              <a:rPr lang="en-US" dirty="0"/>
              <a:t>(</a:t>
            </a:r>
            <a:r>
              <a:rPr lang="en-US" dirty="0" err="1"/>
              <a:t>бір</a:t>
            </a:r>
            <a:r>
              <a:rPr lang="en-US" dirty="0"/>
              <a:t> </a:t>
            </a:r>
            <a:r>
              <a:rPr lang="en-US" dirty="0" err="1"/>
              <a:t>пайдаланушыға</a:t>
            </a:r>
            <a:r>
              <a:rPr lang="en-US" dirty="0"/>
              <a:t> 102 АҚШ </a:t>
            </a:r>
            <a:r>
              <a:rPr lang="en-US" dirty="0" err="1"/>
              <a:t>долларынан</a:t>
            </a:r>
            <a:r>
              <a:rPr lang="en-US" dirty="0"/>
              <a:t> </a:t>
            </a:r>
            <a:r>
              <a:rPr lang="en-US" dirty="0" err="1"/>
              <a:t>астам</a:t>
            </a:r>
            <a:r>
              <a:rPr lang="en-US" dirty="0"/>
              <a:t>) </a:t>
            </a:r>
            <a:r>
              <a:rPr lang="en-US" dirty="0" err="1"/>
              <a:t>әлеуметтік</a:t>
            </a:r>
            <a:r>
              <a:rPr lang="en-US" dirty="0"/>
              <a:t> </a:t>
            </a:r>
            <a:r>
              <a:rPr lang="en-US" dirty="0" err="1"/>
              <a:t>медиа</a:t>
            </a:r>
            <a:r>
              <a:rPr lang="en-US" dirty="0"/>
              <a:t> </a:t>
            </a:r>
            <a:r>
              <a:rPr lang="en-US" dirty="0" err="1"/>
              <a:t>саласындағы</a:t>
            </a:r>
            <a:r>
              <a:rPr lang="en-US" dirty="0"/>
              <a:t> </a:t>
            </a:r>
            <a:r>
              <a:rPr lang="en-US" dirty="0" err="1"/>
              <a:t>әлеуетті</a:t>
            </a:r>
            <a:r>
              <a:rPr lang="en-US" dirty="0"/>
              <a:t> </a:t>
            </a:r>
            <a:r>
              <a:rPr lang="en-US" dirty="0" err="1"/>
              <a:t>құндылық</a:t>
            </a:r>
            <a:r>
              <a:rPr lang="en-US" dirty="0"/>
              <a:t> </a:t>
            </a:r>
            <a:r>
              <a:rPr lang="en-US" dirty="0" err="1"/>
              <a:t>пен</a:t>
            </a:r>
            <a:r>
              <a:rPr lang="en-US" dirty="0"/>
              <a:t> </a:t>
            </a:r>
            <a:r>
              <a:rPr lang="en-US" dirty="0" err="1"/>
              <a:t>жоғары</a:t>
            </a:r>
            <a:r>
              <a:rPr lang="en-US" dirty="0"/>
              <a:t> </a:t>
            </a:r>
            <a:r>
              <a:rPr lang="en-US" dirty="0" err="1"/>
              <a:t>бәсекелестіктің</a:t>
            </a:r>
            <a:r>
              <a:rPr lang="en-US" dirty="0"/>
              <a:t> </a:t>
            </a:r>
            <a:r>
              <a:rPr lang="en-US" dirty="0" err="1"/>
              <a:t>үлгісі</a:t>
            </a:r>
            <a:r>
              <a:rPr lang="en-US" dirty="0"/>
              <a:t> </a:t>
            </a:r>
            <a:r>
              <a:rPr lang="en-US" dirty="0" err="1"/>
              <a:t>болып</a:t>
            </a:r>
            <a:r>
              <a:rPr lang="en-US" dirty="0"/>
              <a:t> </a:t>
            </a:r>
            <a:r>
              <a:rPr lang="en-US" dirty="0" err="1" smtClean="0"/>
              <a:t>табылады</a:t>
            </a:r>
            <a:endParaRPr lang="kk-KZ" dirty="0" smtClean="0"/>
          </a:p>
          <a:p>
            <a:r>
              <a:rPr lang="en-US" dirty="0"/>
              <a:t>Facebook-</a:t>
            </a:r>
            <a:r>
              <a:rPr lang="en-US" dirty="0" err="1"/>
              <a:t>тің</a:t>
            </a:r>
            <a:r>
              <a:rPr lang="en-US" dirty="0"/>
              <a:t> Instagram </a:t>
            </a:r>
            <a:r>
              <a:rPr lang="en-US" dirty="0" err="1"/>
              <a:t>және</a:t>
            </a:r>
            <a:r>
              <a:rPr lang="en-US" dirty="0"/>
              <a:t> WhatsApp-</a:t>
            </a:r>
            <a:r>
              <a:rPr lang="en-US" dirty="0" err="1"/>
              <a:t>ты</a:t>
            </a:r>
            <a:r>
              <a:rPr lang="en-US" dirty="0"/>
              <a:t> </a:t>
            </a:r>
            <a:r>
              <a:rPr lang="en-US" dirty="0" err="1"/>
              <a:t>сатып</a:t>
            </a:r>
            <a:r>
              <a:rPr lang="en-US" dirty="0"/>
              <a:t> </a:t>
            </a:r>
            <a:r>
              <a:rPr lang="en-US" dirty="0" err="1" smtClean="0"/>
              <a:t>алуы</a:t>
            </a:r>
            <a:r>
              <a:rPr lang="kk-KZ" dirty="0" smtClean="0"/>
              <a:t> да</a:t>
            </a:r>
            <a:r>
              <a:rPr lang="en-US" dirty="0" smtClean="0"/>
              <a:t> </a:t>
            </a:r>
            <a:r>
              <a:rPr lang="en-US" dirty="0" err="1" smtClean="0"/>
              <a:t>клиенттерді</a:t>
            </a:r>
            <a:r>
              <a:rPr lang="en-US" dirty="0" smtClean="0"/>
              <a:t> </a:t>
            </a:r>
            <a:r>
              <a:rPr lang="en-US" dirty="0" err="1"/>
              <a:t>жинау</a:t>
            </a:r>
            <a:r>
              <a:rPr lang="en-US" dirty="0"/>
              <a:t> </a:t>
            </a:r>
            <a:r>
              <a:rPr lang="en-US" dirty="0" err="1"/>
              <a:t>үшін</a:t>
            </a:r>
            <a:r>
              <a:rPr lang="en-US" dirty="0"/>
              <a:t> </a:t>
            </a:r>
            <a:r>
              <a:rPr lang="en-US" dirty="0" err="1"/>
              <a:t>корпорацияның</a:t>
            </a:r>
            <a:r>
              <a:rPr lang="en-US" dirty="0"/>
              <a:t> </a:t>
            </a:r>
            <a:r>
              <a:rPr lang="en-US" dirty="0" err="1"/>
              <a:t>стратегиялық</a:t>
            </a:r>
            <a:r>
              <a:rPr lang="en-US" dirty="0"/>
              <a:t> </a:t>
            </a:r>
            <a:r>
              <a:rPr lang="en-US" dirty="0" err="1"/>
              <a:t>бірігуі</a:t>
            </a:r>
            <a:r>
              <a:rPr lang="en-US" dirty="0"/>
              <a:t> </a:t>
            </a:r>
            <a:r>
              <a:rPr lang="en-US" dirty="0" err="1"/>
              <a:t>және</a:t>
            </a:r>
            <a:r>
              <a:rPr lang="en-US" dirty="0"/>
              <a:t> </a:t>
            </a:r>
            <a:r>
              <a:rPr lang="en-US" dirty="0" err="1" smtClean="0"/>
              <a:t>осы</a:t>
            </a:r>
            <a:r>
              <a:rPr lang="en-US" dirty="0" smtClean="0"/>
              <a:t> </a:t>
            </a:r>
            <a:r>
              <a:rPr lang="en-US" dirty="0" err="1"/>
              <a:t>сандық</a:t>
            </a:r>
            <a:r>
              <a:rPr lang="en-US" dirty="0"/>
              <a:t> </a:t>
            </a:r>
            <a:r>
              <a:rPr lang="en-US" dirty="0" err="1"/>
              <a:t>эволюцияны</a:t>
            </a:r>
            <a:r>
              <a:rPr lang="en-US" dirty="0"/>
              <a:t> </a:t>
            </a:r>
            <a:r>
              <a:rPr lang="en-US" dirty="0" err="1"/>
              <a:t>басқаруда</a:t>
            </a:r>
            <a:r>
              <a:rPr lang="en-US" dirty="0"/>
              <a:t> </a:t>
            </a:r>
            <a:r>
              <a:rPr lang="en-US" dirty="0" err="1"/>
              <a:t>қаншалықты</a:t>
            </a:r>
            <a:r>
              <a:rPr lang="en-US" dirty="0"/>
              <a:t> </a:t>
            </a:r>
            <a:r>
              <a:rPr lang="en-US" dirty="0" err="1"/>
              <a:t>маңызды</a:t>
            </a:r>
            <a:r>
              <a:rPr lang="en-US" dirty="0"/>
              <a:t> </a:t>
            </a:r>
            <a:r>
              <a:rPr lang="en-US" dirty="0" err="1"/>
              <a:t>екенін</a:t>
            </a:r>
            <a:r>
              <a:rPr lang="en-US" dirty="0"/>
              <a:t> </a:t>
            </a:r>
            <a:r>
              <a:rPr lang="en-US" dirty="0" err="1"/>
              <a:t>көрсетеді</a:t>
            </a:r>
            <a:r>
              <a:rPr lang="en-US" dirty="0"/>
              <a:t>.</a:t>
            </a:r>
            <a:endParaRPr lang="ru-RU" dirty="0"/>
          </a:p>
        </p:txBody>
      </p:sp>
    </p:spTree>
    <p:extLst>
      <p:ext uri="{BB962C8B-B14F-4D97-AF65-F5344CB8AC3E}">
        <p14:creationId xmlns:p14="http://schemas.microsoft.com/office/powerpoint/2010/main" val="3288771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556381"/>
            <a:ext cx="10515600" cy="1681852"/>
          </a:xfrm>
        </p:spPr>
        <p:txBody>
          <a:bodyPr/>
          <a:lstStyle/>
          <a:p>
            <a:r>
              <a:rPr lang="en-US" dirty="0" smtClean="0"/>
              <a:t>3</a:t>
            </a:r>
            <a:r>
              <a:rPr lang="kk-KZ" dirty="0" smtClean="0"/>
              <a:t>. </a:t>
            </a:r>
            <a:r>
              <a:rPr lang="kk-KZ" dirty="0"/>
              <a:t>М</a:t>
            </a:r>
            <a:r>
              <a:rPr lang="kk-KZ" dirty="0" smtClean="0"/>
              <a:t>аркетингтік </a:t>
            </a:r>
            <a:r>
              <a:rPr lang="kk-KZ" dirty="0"/>
              <a:t>көзқарас тұрғысынан әлеуметтік желілер нарықтық кеңістік ретінде жұмыс істейді, онда сатып алушылар да, сатушылар да, сондай-ақ бір-бірімен күрделі түрде өзара іс-қимыл жасайтын алмасудың әртүрлі делдалдары да бар.</a:t>
            </a:r>
            <a:endParaRPr lang="ru-RU"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3532" y="2709650"/>
            <a:ext cx="7084935" cy="3158888"/>
          </a:xfrm>
          <a:prstGeom prst="rect">
            <a:avLst/>
          </a:prstGeom>
        </p:spPr>
      </p:pic>
    </p:spTree>
    <p:extLst>
      <p:ext uri="{BB962C8B-B14F-4D97-AF65-F5344CB8AC3E}">
        <p14:creationId xmlns:p14="http://schemas.microsoft.com/office/powerpoint/2010/main" val="19659689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433553"/>
            <a:ext cx="10515600" cy="2159521"/>
          </a:xfrm>
        </p:spPr>
        <p:txBody>
          <a:bodyPr/>
          <a:lstStyle/>
          <a:p>
            <a:r>
              <a:rPr lang="kk-KZ" dirty="0"/>
              <a:t>Маркетинг саласындағы соңғы зерттеулерде мамандар компанияларға әлеуметтік медиа платформаларын мұқият таңдауға, қажет болған жағдайда өз қосымшаларын әзірлеуге, қызметкерлерді тартуға және өздерінің интернеттегі онлайн-белсенділігін біріктіруге немесе теңестіруге кеңес береді.</a:t>
            </a:r>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468" y="2593074"/>
            <a:ext cx="7621064" cy="3791479"/>
          </a:xfrm>
          <a:prstGeom prst="rect">
            <a:avLst/>
          </a:prstGeom>
        </p:spPr>
      </p:pic>
    </p:spTree>
    <p:extLst>
      <p:ext uri="{BB962C8B-B14F-4D97-AF65-F5344CB8AC3E}">
        <p14:creationId xmlns:p14="http://schemas.microsoft.com/office/powerpoint/2010/main" val="2289775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2746564"/>
          </a:xfrm>
        </p:spPr>
        <p:txBody>
          <a:bodyPr>
            <a:normAutofit fontScale="90000"/>
          </a:bodyPr>
          <a:lstStyle/>
          <a:p>
            <a:r>
              <a:rPr lang="kk-KZ" b="1" dirty="0"/>
              <a:t>Менеджерлердің әлеуметтік желілерді қолдануына назар аудара отырып, Риден, Рингберг және Уилк (2015) менеджерлермен сұхбат өткізіп, ментальды модельдердің төрт түрін бөліп берді:</a:t>
            </a:r>
            <a:endParaRPr lang="ru-RU" b="1" dirty="0"/>
          </a:p>
        </p:txBody>
      </p:sp>
      <p:sp>
        <p:nvSpPr>
          <p:cNvPr id="3" name="Объект 2"/>
          <p:cNvSpPr>
            <a:spLocks noGrp="1"/>
          </p:cNvSpPr>
          <p:nvPr>
            <p:ph idx="1"/>
          </p:nvPr>
        </p:nvSpPr>
        <p:spPr>
          <a:xfrm>
            <a:off x="838200" y="3316406"/>
            <a:ext cx="10515600" cy="2860556"/>
          </a:xfrm>
        </p:spPr>
        <p:txBody>
          <a:bodyPr>
            <a:normAutofit fontScale="92500" lnSpcReduction="20000"/>
          </a:bodyPr>
          <a:lstStyle/>
          <a:p>
            <a:r>
              <a:rPr lang="kk-KZ" dirty="0"/>
              <a:t>(1) жобаны алға жылжыту және сату мақсатында транзакциялық бағыттағы клиенттерге қызмет; </a:t>
            </a:r>
            <a:endParaRPr lang="en-US" dirty="0" smtClean="0"/>
          </a:p>
          <a:p>
            <a:r>
              <a:rPr lang="kk-KZ" dirty="0" smtClean="0"/>
              <a:t>(</a:t>
            </a:r>
            <a:r>
              <a:rPr lang="kk-KZ" dirty="0"/>
              <a:t>2) тыңдауға және үйренуге арналған ақпараттық бағыттағы клиенттердің бизнесі; </a:t>
            </a:r>
            <a:endParaRPr lang="en-US" dirty="0" smtClean="0"/>
          </a:p>
          <a:p>
            <a:r>
              <a:rPr lang="kk-KZ" dirty="0" smtClean="0"/>
              <a:t>(</a:t>
            </a:r>
            <a:r>
              <a:rPr lang="kk-KZ" dirty="0"/>
              <a:t>3) байланыстыру және бірлескен жұмыс үшін реляциялық бағыттағы клиенттермен бизнес; </a:t>
            </a:r>
            <a:endParaRPr lang="en-US" dirty="0" smtClean="0"/>
          </a:p>
          <a:p>
            <a:r>
              <a:rPr lang="kk-KZ" dirty="0" smtClean="0"/>
              <a:t>(</a:t>
            </a:r>
            <a:r>
              <a:rPr lang="kk-KZ" dirty="0"/>
              <a:t>4) мүмкіндіктерді кеңейтуге және клиенттерді тарту бағытындағы клиенттерге арналған бизнес.</a:t>
            </a:r>
            <a:endParaRPr lang="ru-RU" dirty="0"/>
          </a:p>
        </p:txBody>
      </p:sp>
    </p:spTree>
    <p:extLst>
      <p:ext uri="{BB962C8B-B14F-4D97-AF65-F5344CB8AC3E}">
        <p14:creationId xmlns:p14="http://schemas.microsoft.com/office/powerpoint/2010/main" val="6463917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34b5332806d6e554bd642ff48f6d83ca286e23"/>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599</TotalTime>
  <Words>1316</Words>
  <Application>Microsoft Office PowerPoint</Application>
  <PresentationFormat>Широкоэкранный</PresentationFormat>
  <Paragraphs>80</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Calibri Light</vt:lpstr>
      <vt:lpstr>Wingdings</vt:lpstr>
      <vt:lpstr>Тема Office</vt:lpstr>
      <vt:lpstr>Маркетинг менеджерлеріне арналған сегіз әлеуметтік медиа-міндеттер</vt:lpstr>
      <vt:lpstr>Мақала:</vt:lpstr>
      <vt:lpstr>Презентация PowerPoint</vt:lpstr>
      <vt:lpstr>Әлеуметтік медиа феноменіне бірнеше көзқараспен қарауға болады:</vt:lpstr>
      <vt:lpstr>Презентация PowerPoint</vt:lpstr>
      <vt:lpstr>Презентация PowerPoint</vt:lpstr>
      <vt:lpstr>Презентация PowerPoint</vt:lpstr>
      <vt:lpstr>Презентация PowerPoint</vt:lpstr>
      <vt:lpstr>Менеджерлердің әлеуметтік желілерді қолдануына назар аудара отырып, Риден, Рингберг және Уилк (2015) менеджерлермен сұхбат өткізіп, ментальды модельдердің төрт түрін бөліп берді:</vt:lpstr>
      <vt:lpstr>1. Экономиканың әлсіреуі</vt:lpstr>
      <vt:lpstr>Презентация PowerPoint</vt:lpstr>
      <vt:lpstr>2-міндет: Маркетингті реактивті басқаруға бейімдеу</vt:lpstr>
      <vt:lpstr>Презентация PowerPoint</vt:lpstr>
      <vt:lpstr>3-міндет: Клиенттерді құру мен тартуды қалай басқару керек?</vt:lpstr>
      <vt:lpstr>Презентация PowerPoint</vt:lpstr>
      <vt:lpstr>Презентация PowerPoint</vt:lpstr>
      <vt:lpstr>Әлеуметтік желілер арқылы клиенттерді тартудың белсенді тәсілдері:</vt:lpstr>
      <vt:lpstr>4-міндет: Көп жақты нарықты қалай басқару керек?</vt:lpstr>
      <vt:lpstr>Презентация PowerPoint</vt:lpstr>
      <vt:lpstr>5-міндет: Тұтынушыны сатып алудың өзгермелі жолына бейімдеу</vt:lpstr>
      <vt:lpstr>Презентация PowerPoint</vt:lpstr>
      <vt:lpstr>6-міндет: C2C sender-receiver (жіберуші-қабылдағыш) динамикалық жүйесін түсіну</vt:lpstr>
      <vt:lpstr>Презентация PowerPoint</vt:lpstr>
      <vt:lpstr>7-міндет: Тартымды және тиімді геймилендірілген өзара іс-қимыл жасау</vt:lpstr>
      <vt:lpstr>Презентация PowerPoint</vt:lpstr>
      <vt:lpstr>8-міндет: Маркетингтің өзгермелі дағдыларына бейімделу</vt:lpstr>
      <vt:lpstr>Презентация PowerPoint</vt:lpstr>
      <vt:lpstr>Презентация PowerPoint</vt:lpstr>
      <vt:lpstr>Қорытынды</vt:lpstr>
      <vt:lpstr>Назарларыңызға рақмет!</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Erkebulan</dc:creator>
  <cp:lastModifiedBy>Erkebulan</cp:lastModifiedBy>
  <cp:revision>62</cp:revision>
  <dcterms:created xsi:type="dcterms:W3CDTF">2020-05-01T07:08:53Z</dcterms:created>
  <dcterms:modified xsi:type="dcterms:W3CDTF">2021-01-02T04:45:53Z</dcterms:modified>
</cp:coreProperties>
</file>