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9" r:id="rId2"/>
    <p:sldId id="256" r:id="rId3"/>
    <p:sldId id="268" r:id="rId4"/>
    <p:sldId id="257" r:id="rId5"/>
    <p:sldId id="258" r:id="rId6"/>
    <p:sldId id="260" r:id="rId7"/>
    <p:sldId id="259" r:id="rId8"/>
    <p:sldId id="261" r:id="rId9"/>
    <p:sldId id="265" r:id="rId10"/>
    <p:sldId id="271" r:id="rId11"/>
    <p:sldId id="264" r:id="rId12"/>
    <p:sldId id="266" r:id="rId13"/>
    <p:sldId id="262" r:id="rId14"/>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82" y="-8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barChart>
        <c:barDir val="col"/>
        <c:grouping val="stacked"/>
        <c:ser>
          <c:idx val="0"/>
          <c:order val="0"/>
          <c:tx>
            <c:strRef>
              <c:f>Лист1!$B$1</c:f>
              <c:strCache>
                <c:ptCount val="1"/>
                <c:pt idx="0">
                  <c:v>2019 жылғы көрсеткіш бойынша</c:v>
                </c:pt>
              </c:strCache>
            </c:strRef>
          </c:tx>
          <c:spPr>
            <a:solidFill>
              <a:schemeClr val="accent1"/>
            </a:solidFill>
            <a:ln w="55000" cap="flat" cmpd="thickThin" algn="ctr">
              <a:solidFill>
                <a:schemeClr val="accent1">
                  <a:shade val="50000"/>
                </a:schemeClr>
              </a:solidFill>
              <a:prstDash val="solid"/>
            </a:ln>
            <a:effectLst/>
          </c:spPr>
          <c:cat>
            <c:strRef>
              <c:f>Лист1!$A$2:$A$5</c:f>
              <c:strCache>
                <c:ptCount val="2"/>
                <c:pt idx="0">
                  <c:v>Әйелдер</c:v>
                </c:pt>
                <c:pt idx="1">
                  <c:v>Балалар</c:v>
                </c:pt>
              </c:strCache>
            </c:strRef>
          </c:cat>
          <c:val>
            <c:numRef>
              <c:f>Лист1!$B$2:$B$5</c:f>
              <c:numCache>
                <c:formatCode>General</c:formatCode>
                <c:ptCount val="4"/>
                <c:pt idx="0">
                  <c:v>1132</c:v>
                </c:pt>
                <c:pt idx="1">
                  <c:v>231</c:v>
                </c:pt>
              </c:numCache>
            </c:numRef>
          </c:val>
        </c:ser>
        <c:gapWidth val="95"/>
        <c:overlap val="100"/>
        <c:axId val="126574592"/>
        <c:axId val="164181504"/>
      </c:barChart>
      <c:catAx>
        <c:axId val="126574592"/>
        <c:scaling>
          <c:orientation val="minMax"/>
        </c:scaling>
        <c:axPos val="b"/>
        <c:majorTickMark val="none"/>
        <c:tickLblPos val="nextTo"/>
        <c:spPr>
          <a:noFill/>
          <a:ln w="9525" cap="flat" cmpd="sng" algn="ctr">
            <a:solidFill>
              <a:schemeClr val="accent6"/>
            </a:solidFill>
            <a:prstDash val="solid"/>
          </a:ln>
          <a:effectLst/>
        </c:spPr>
        <c:txPr>
          <a:bodyPr/>
          <a:lstStyle/>
          <a:p>
            <a:pPr>
              <a:defRPr>
                <a:solidFill>
                  <a:schemeClr val="tx1"/>
                </a:solidFill>
                <a:latin typeface="+mn-lt"/>
                <a:ea typeface="+mn-ea"/>
                <a:cs typeface="+mn-cs"/>
              </a:defRPr>
            </a:pPr>
            <a:endParaRPr lang="ru-RU"/>
          </a:p>
        </c:txPr>
        <c:crossAx val="164181504"/>
        <c:crosses val="autoZero"/>
        <c:auto val="1"/>
        <c:lblAlgn val="ctr"/>
        <c:lblOffset val="100"/>
      </c:catAx>
      <c:valAx>
        <c:axId val="164181504"/>
        <c:scaling>
          <c:orientation val="minMax"/>
        </c:scaling>
        <c:axPos val="l"/>
        <c:majorGridlines/>
        <c:numFmt formatCode="General" sourceLinked="1"/>
        <c:majorTickMark val="none"/>
        <c:tickLblPos val="nextTo"/>
        <c:crossAx val="126574592"/>
        <c:crosses val="autoZero"/>
        <c:crossBetween val="between"/>
      </c:valAx>
      <c:dTable>
        <c:showHorzBorder val="1"/>
        <c:showVertBorder val="1"/>
        <c:showOutline val="1"/>
        <c:showKeys val="1"/>
      </c:dTable>
    </c:plotArea>
    <c:plotVisOnly val="1"/>
  </c:chart>
  <c:txPr>
    <a:bodyPr/>
    <a:lstStyle/>
    <a:p>
      <a:pPr>
        <a:defRPr sz="1800"/>
      </a:pPr>
      <a:endParaRPr lang="ru-RU"/>
    </a:p>
  </c:txPr>
  <c:externalData r:id="rId1"/>
</c:chartSpace>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668880-0AD3-428C-BAC5-7B0D9ED171FB}" type="doc">
      <dgm:prSet loTypeId="urn:microsoft.com/office/officeart/2005/8/layout/vList4" loCatId="list" qsTypeId="urn:microsoft.com/office/officeart/2005/8/quickstyle/3d3" qsCatId="3D" csTypeId="urn:microsoft.com/office/officeart/2005/8/colors/colorful5" csCatId="colorful" phldr="1"/>
      <dgm:spPr/>
      <dgm:t>
        <a:bodyPr/>
        <a:lstStyle/>
        <a:p>
          <a:endParaRPr lang="ru-RU"/>
        </a:p>
      </dgm:t>
    </dgm:pt>
    <dgm:pt modelId="{DF211BDB-05E4-4190-BAD2-18D4113051AB}">
      <dgm:prSet phldrT="[Текст]" custT="1"/>
      <dgm:spPr/>
      <dgm:t>
        <a:bodyPr/>
        <a:lstStyle/>
        <a:p>
          <a:pPr algn="just"/>
          <a:r>
            <a:rPr lang="kk-KZ" sz="2000" b="1" smtClean="0">
              <a:latin typeface="Times New Roman" pitchFamily="18" charset="0"/>
              <a:cs typeface="Times New Roman" pitchFamily="18" charset="0"/>
            </a:rPr>
            <a:t>Физикалық зорлық-зомбылық- бұл физикалық күш қолдану және физикалық ауырсыну арқылы денсаулыққа зиян келтіру</a:t>
          </a:r>
          <a:r>
            <a:rPr lang="kk-KZ" sz="2000" b="1" dirty="0" smtClean="0">
              <a:latin typeface="Times New Roman" pitchFamily="18" charset="0"/>
              <a:cs typeface="Times New Roman" pitchFamily="18" charset="0"/>
            </a:rPr>
            <a:t>.</a:t>
          </a:r>
          <a:endParaRPr lang="ru-RU" sz="2000" b="1" dirty="0">
            <a:latin typeface="Times New Roman" pitchFamily="18" charset="0"/>
            <a:cs typeface="Times New Roman" pitchFamily="18" charset="0"/>
          </a:endParaRPr>
        </a:p>
      </dgm:t>
    </dgm:pt>
    <dgm:pt modelId="{D421F5CC-BE5B-4E3D-BA44-7FFF0F074EB0}" type="parTrans" cxnId="{41E8A93D-A112-4642-8EEB-9DF2EF1A6B0B}">
      <dgm:prSet/>
      <dgm:spPr/>
      <dgm:t>
        <a:bodyPr/>
        <a:lstStyle/>
        <a:p>
          <a:endParaRPr lang="ru-RU"/>
        </a:p>
      </dgm:t>
    </dgm:pt>
    <dgm:pt modelId="{95CF6D0F-C476-4E9B-A117-041C06FA42B3}" type="sibTrans" cxnId="{41E8A93D-A112-4642-8EEB-9DF2EF1A6B0B}">
      <dgm:prSet/>
      <dgm:spPr/>
      <dgm:t>
        <a:bodyPr/>
        <a:lstStyle/>
        <a:p>
          <a:endParaRPr lang="ru-RU"/>
        </a:p>
      </dgm:t>
    </dgm:pt>
    <dgm:pt modelId="{4863973B-C57A-44B5-AE7B-35AD9DFECF1B}">
      <dgm:prSet phldrT="[Текст]" custT="1"/>
      <dgm:spPr/>
      <dgm:t>
        <a:bodyPr/>
        <a:lstStyle/>
        <a:p>
          <a:pPr algn="just"/>
          <a:r>
            <a:rPr lang="kk-KZ" sz="2000" b="1" smtClean="0">
              <a:latin typeface="Times New Roman" pitchFamily="18" charset="0"/>
              <a:cs typeface="Times New Roman" pitchFamily="18" charset="0"/>
            </a:rPr>
            <a:t>Психологиялық зорлық-зомбылық- бұл адамның эмоцияларына немесе психикасына әсер ету нысаны. Бұл психологиялық жарақатқа, соның ішінде депрессия мен күйзеліске әкелетін зорлық-зомбылық түрі</a:t>
          </a:r>
          <a:r>
            <a:rPr lang="kk-KZ" sz="2000" b="1" dirty="0" smtClean="0">
              <a:latin typeface="Times New Roman" pitchFamily="18" charset="0"/>
              <a:cs typeface="Times New Roman" pitchFamily="18" charset="0"/>
            </a:rPr>
            <a:t>.</a:t>
          </a:r>
          <a:endParaRPr lang="ru-RU" sz="2000" b="1" dirty="0">
            <a:latin typeface="Times New Roman" pitchFamily="18" charset="0"/>
            <a:cs typeface="Times New Roman" pitchFamily="18" charset="0"/>
          </a:endParaRPr>
        </a:p>
      </dgm:t>
    </dgm:pt>
    <dgm:pt modelId="{FE8F254E-DC03-44BA-A91F-B00F7A7FB8C4}" type="parTrans" cxnId="{23C98DA6-E7BD-4C73-A56F-848748088C4B}">
      <dgm:prSet/>
      <dgm:spPr/>
      <dgm:t>
        <a:bodyPr/>
        <a:lstStyle/>
        <a:p>
          <a:endParaRPr lang="ru-RU"/>
        </a:p>
      </dgm:t>
    </dgm:pt>
    <dgm:pt modelId="{C831EB15-0EC8-474B-AC62-48CB211FF8A9}" type="sibTrans" cxnId="{23C98DA6-E7BD-4C73-A56F-848748088C4B}">
      <dgm:prSet/>
      <dgm:spPr/>
      <dgm:t>
        <a:bodyPr/>
        <a:lstStyle/>
        <a:p>
          <a:endParaRPr lang="ru-RU"/>
        </a:p>
      </dgm:t>
    </dgm:pt>
    <dgm:pt modelId="{8D31488D-FD9B-43F8-A605-36AA8427946A}">
      <dgm:prSet phldrT="[Текст]" custT="1"/>
      <dgm:spPr/>
      <dgm:t>
        <a:bodyPr/>
        <a:lstStyle/>
        <a:p>
          <a:pPr algn="just"/>
          <a:r>
            <a:rPr lang="kk-KZ" sz="2000" b="1" smtClean="0">
              <a:latin typeface="Times New Roman" pitchFamily="18" charset="0"/>
              <a:cs typeface="Times New Roman" pitchFamily="18" charset="0"/>
            </a:rPr>
            <a:t>Экономикалық зорлық-зомбылық- бұл бір адамның екінші біреудің ақшасын және басқа да материалдық қорларын пайдалануын бақылау</a:t>
          </a:r>
          <a:endParaRPr lang="ru-RU" sz="2000" b="1" dirty="0">
            <a:latin typeface="Times New Roman" pitchFamily="18" charset="0"/>
            <a:cs typeface="Times New Roman" pitchFamily="18" charset="0"/>
          </a:endParaRPr>
        </a:p>
      </dgm:t>
    </dgm:pt>
    <dgm:pt modelId="{5AA21BB7-4E46-4640-A06C-339417F95722}" type="parTrans" cxnId="{EE9332AC-7511-4051-B899-16980D0F285D}">
      <dgm:prSet/>
      <dgm:spPr/>
      <dgm:t>
        <a:bodyPr/>
        <a:lstStyle/>
        <a:p>
          <a:endParaRPr lang="ru-RU"/>
        </a:p>
      </dgm:t>
    </dgm:pt>
    <dgm:pt modelId="{F1AFFCB3-78E8-4475-B22F-A19B60998F7C}" type="sibTrans" cxnId="{EE9332AC-7511-4051-B899-16980D0F285D}">
      <dgm:prSet/>
      <dgm:spPr/>
      <dgm:t>
        <a:bodyPr/>
        <a:lstStyle/>
        <a:p>
          <a:endParaRPr lang="ru-RU"/>
        </a:p>
      </dgm:t>
    </dgm:pt>
    <dgm:pt modelId="{2117C070-6307-48A3-99CD-9AD72DA0C51A}">
      <dgm:prSet/>
      <dgm:spPr/>
      <dgm:t>
        <a:bodyPr/>
        <a:lstStyle/>
        <a:p>
          <a:endParaRPr lang="ru-RU"/>
        </a:p>
      </dgm:t>
    </dgm:pt>
    <dgm:pt modelId="{E25847FC-882C-4815-8FA2-C7EDEC6CA700}" type="parTrans" cxnId="{670AF3B0-143D-4F9B-8E8D-BDDDD264E2F4}">
      <dgm:prSet/>
      <dgm:spPr/>
      <dgm:t>
        <a:bodyPr/>
        <a:lstStyle/>
        <a:p>
          <a:endParaRPr lang="ru-RU"/>
        </a:p>
      </dgm:t>
    </dgm:pt>
    <dgm:pt modelId="{765BF53C-C975-4A82-9E42-D2F11B6763A0}" type="sibTrans" cxnId="{670AF3B0-143D-4F9B-8E8D-BDDDD264E2F4}">
      <dgm:prSet/>
      <dgm:spPr/>
      <dgm:t>
        <a:bodyPr/>
        <a:lstStyle/>
        <a:p>
          <a:endParaRPr lang="ru-RU"/>
        </a:p>
      </dgm:t>
    </dgm:pt>
    <dgm:pt modelId="{52686D46-890E-4AB5-97EA-679BCD3088FD}">
      <dgm:prSet/>
      <dgm:spPr/>
      <dgm:t>
        <a:bodyPr/>
        <a:lstStyle/>
        <a:p>
          <a:endParaRPr lang="ru-RU"/>
        </a:p>
      </dgm:t>
    </dgm:pt>
    <dgm:pt modelId="{E4E4D8C5-C9EE-4308-B369-E153EF2EEE22}" type="parTrans" cxnId="{4E0554B9-65F6-401B-9FCB-6E4BA80D2D1C}">
      <dgm:prSet/>
      <dgm:spPr/>
      <dgm:t>
        <a:bodyPr/>
        <a:lstStyle/>
        <a:p>
          <a:endParaRPr lang="ru-RU"/>
        </a:p>
      </dgm:t>
    </dgm:pt>
    <dgm:pt modelId="{3F352C5D-5F50-42C8-961D-10B1E7C1560A}" type="sibTrans" cxnId="{4E0554B9-65F6-401B-9FCB-6E4BA80D2D1C}">
      <dgm:prSet/>
      <dgm:spPr/>
      <dgm:t>
        <a:bodyPr/>
        <a:lstStyle/>
        <a:p>
          <a:endParaRPr lang="ru-RU"/>
        </a:p>
      </dgm:t>
    </dgm:pt>
    <dgm:pt modelId="{93425C43-2A15-4881-8F04-EC4A8783CA02}" type="pres">
      <dgm:prSet presAssocID="{86668880-0AD3-428C-BAC5-7B0D9ED171FB}" presName="linear" presStyleCnt="0">
        <dgm:presLayoutVars>
          <dgm:dir/>
          <dgm:resizeHandles val="exact"/>
        </dgm:presLayoutVars>
      </dgm:prSet>
      <dgm:spPr/>
      <dgm:t>
        <a:bodyPr/>
        <a:lstStyle/>
        <a:p>
          <a:endParaRPr lang="ru-RU"/>
        </a:p>
      </dgm:t>
    </dgm:pt>
    <dgm:pt modelId="{94B2379B-B7E9-43B3-AD5C-6537B17306F2}" type="pres">
      <dgm:prSet presAssocID="{DF211BDB-05E4-4190-BAD2-18D4113051AB}" presName="comp" presStyleCnt="0"/>
      <dgm:spPr/>
    </dgm:pt>
    <dgm:pt modelId="{50673AE5-EDF4-44AC-B812-2291CCDEBAC4}" type="pres">
      <dgm:prSet presAssocID="{DF211BDB-05E4-4190-BAD2-18D4113051AB}" presName="box" presStyleLbl="node1" presStyleIdx="0" presStyleCnt="4"/>
      <dgm:spPr/>
      <dgm:t>
        <a:bodyPr/>
        <a:lstStyle/>
        <a:p>
          <a:endParaRPr lang="ru-RU"/>
        </a:p>
      </dgm:t>
    </dgm:pt>
    <dgm:pt modelId="{B6E7FB08-7204-4F6B-81AE-9CB57093929B}" type="pres">
      <dgm:prSet presAssocID="{DF211BDB-05E4-4190-BAD2-18D4113051AB}" presName="img" presStyleLbl="fgImgPlace1" presStyleIdx="0" presStyleCnt="4"/>
      <dgm:spPr>
        <a:blipFill rotWithShape="0">
          <a:blip xmlns:r="http://schemas.openxmlformats.org/officeDocument/2006/relationships" r:embed="rId1"/>
          <a:stretch>
            <a:fillRect/>
          </a:stretch>
        </a:blipFill>
      </dgm:spPr>
    </dgm:pt>
    <dgm:pt modelId="{CC2C43F3-99E6-49D8-9D06-A5698C6DEBB8}" type="pres">
      <dgm:prSet presAssocID="{DF211BDB-05E4-4190-BAD2-18D4113051AB}" presName="text" presStyleLbl="node1" presStyleIdx="0" presStyleCnt="4">
        <dgm:presLayoutVars>
          <dgm:bulletEnabled val="1"/>
        </dgm:presLayoutVars>
      </dgm:prSet>
      <dgm:spPr/>
      <dgm:t>
        <a:bodyPr/>
        <a:lstStyle/>
        <a:p>
          <a:endParaRPr lang="ru-RU"/>
        </a:p>
      </dgm:t>
    </dgm:pt>
    <dgm:pt modelId="{68B116D2-73BD-4088-8D17-F7CEB1640BCF}" type="pres">
      <dgm:prSet presAssocID="{95CF6D0F-C476-4E9B-A117-041C06FA42B3}" presName="spacer" presStyleCnt="0"/>
      <dgm:spPr/>
    </dgm:pt>
    <dgm:pt modelId="{8FF4697A-AC41-4F4A-BAC0-1F2A19ABD2E8}" type="pres">
      <dgm:prSet presAssocID="{2117C070-6307-48A3-99CD-9AD72DA0C51A}" presName="comp" presStyleCnt="0"/>
      <dgm:spPr/>
    </dgm:pt>
    <dgm:pt modelId="{CD30AEA7-48D9-4A06-A913-E023B3160451}" type="pres">
      <dgm:prSet presAssocID="{2117C070-6307-48A3-99CD-9AD72DA0C51A}" presName="box" presStyleLbl="node1" presStyleIdx="1" presStyleCnt="4"/>
      <dgm:spPr/>
      <dgm:t>
        <a:bodyPr/>
        <a:lstStyle/>
        <a:p>
          <a:endParaRPr lang="ru-RU"/>
        </a:p>
      </dgm:t>
    </dgm:pt>
    <dgm:pt modelId="{3703FFC3-C792-4986-92EB-BACC9E0D8A8B}" type="pres">
      <dgm:prSet presAssocID="{2117C070-6307-48A3-99CD-9AD72DA0C51A}" presName="img" presStyleLbl="fgImgPlace1" presStyleIdx="1" presStyleCnt="4"/>
      <dgm:spPr>
        <a:blipFill rotWithShape="0">
          <a:blip xmlns:r="http://schemas.openxmlformats.org/officeDocument/2006/relationships" r:embed="rId2"/>
          <a:stretch>
            <a:fillRect/>
          </a:stretch>
        </a:blipFill>
      </dgm:spPr>
    </dgm:pt>
    <dgm:pt modelId="{1065B1CD-43C1-42DE-9F7A-611DB92CA3A4}" type="pres">
      <dgm:prSet presAssocID="{2117C070-6307-48A3-99CD-9AD72DA0C51A}" presName="text" presStyleLbl="node1" presStyleIdx="1" presStyleCnt="4">
        <dgm:presLayoutVars>
          <dgm:bulletEnabled val="1"/>
        </dgm:presLayoutVars>
      </dgm:prSet>
      <dgm:spPr/>
      <dgm:t>
        <a:bodyPr/>
        <a:lstStyle/>
        <a:p>
          <a:endParaRPr lang="ru-RU"/>
        </a:p>
      </dgm:t>
    </dgm:pt>
    <dgm:pt modelId="{020A6F56-5E2C-4C81-9978-D153DDDF96E7}" type="pres">
      <dgm:prSet presAssocID="{765BF53C-C975-4A82-9E42-D2F11B6763A0}" presName="spacer" presStyleCnt="0"/>
      <dgm:spPr/>
    </dgm:pt>
    <dgm:pt modelId="{0F4EA944-DADA-4423-BDE6-A2DB71C93450}" type="pres">
      <dgm:prSet presAssocID="{4863973B-C57A-44B5-AE7B-35AD9DFECF1B}" presName="comp" presStyleCnt="0"/>
      <dgm:spPr/>
    </dgm:pt>
    <dgm:pt modelId="{C9AA4B85-E0C8-4B05-80DE-3F33E13D1E7D}" type="pres">
      <dgm:prSet presAssocID="{4863973B-C57A-44B5-AE7B-35AD9DFECF1B}" presName="box" presStyleLbl="node1" presStyleIdx="2" presStyleCnt="4"/>
      <dgm:spPr/>
      <dgm:t>
        <a:bodyPr/>
        <a:lstStyle/>
        <a:p>
          <a:endParaRPr lang="ru-RU"/>
        </a:p>
      </dgm:t>
    </dgm:pt>
    <dgm:pt modelId="{61A94CE6-25C7-4DAD-A21A-7A60367C3C7E}" type="pres">
      <dgm:prSet presAssocID="{4863973B-C57A-44B5-AE7B-35AD9DFECF1B}" presName="img" presStyleLbl="fgImgPlace1" presStyleIdx="2" presStyleCnt="4"/>
      <dgm:spPr>
        <a:blipFill rotWithShape="0">
          <a:blip xmlns:r="http://schemas.openxmlformats.org/officeDocument/2006/relationships" r:embed="rId3"/>
          <a:stretch>
            <a:fillRect/>
          </a:stretch>
        </a:blipFill>
      </dgm:spPr>
    </dgm:pt>
    <dgm:pt modelId="{554F807B-5962-4089-81FD-DE434D05C241}" type="pres">
      <dgm:prSet presAssocID="{4863973B-C57A-44B5-AE7B-35AD9DFECF1B}" presName="text" presStyleLbl="node1" presStyleIdx="2" presStyleCnt="4">
        <dgm:presLayoutVars>
          <dgm:bulletEnabled val="1"/>
        </dgm:presLayoutVars>
      </dgm:prSet>
      <dgm:spPr/>
      <dgm:t>
        <a:bodyPr/>
        <a:lstStyle/>
        <a:p>
          <a:endParaRPr lang="ru-RU"/>
        </a:p>
      </dgm:t>
    </dgm:pt>
    <dgm:pt modelId="{06F60C7C-8BBE-4E91-82D4-CF6D3B8C887B}" type="pres">
      <dgm:prSet presAssocID="{C831EB15-0EC8-474B-AC62-48CB211FF8A9}" presName="spacer" presStyleCnt="0"/>
      <dgm:spPr/>
    </dgm:pt>
    <dgm:pt modelId="{CF824269-B8F0-4B08-A055-4F3C4BDDC324}" type="pres">
      <dgm:prSet presAssocID="{8D31488D-FD9B-43F8-A605-36AA8427946A}" presName="comp" presStyleCnt="0"/>
      <dgm:spPr/>
    </dgm:pt>
    <dgm:pt modelId="{E6E97057-4D96-428F-AB50-9A3A45533DF0}" type="pres">
      <dgm:prSet presAssocID="{8D31488D-FD9B-43F8-A605-36AA8427946A}" presName="box" presStyleLbl="node1" presStyleIdx="3" presStyleCnt="4"/>
      <dgm:spPr/>
      <dgm:t>
        <a:bodyPr/>
        <a:lstStyle/>
        <a:p>
          <a:endParaRPr lang="ru-RU"/>
        </a:p>
      </dgm:t>
    </dgm:pt>
    <dgm:pt modelId="{F86F94B7-D1D4-49E8-917E-FAD1679B6E71}" type="pres">
      <dgm:prSet presAssocID="{8D31488D-FD9B-43F8-A605-36AA8427946A}" presName="img" presStyleLbl="fgImgPlace1" presStyleIdx="3" presStyleCnt="4"/>
      <dgm:spPr>
        <a:blipFill rotWithShape="0">
          <a:blip xmlns:r="http://schemas.openxmlformats.org/officeDocument/2006/relationships" r:embed="rId4"/>
          <a:stretch>
            <a:fillRect/>
          </a:stretch>
        </a:blipFill>
      </dgm:spPr>
    </dgm:pt>
    <dgm:pt modelId="{C42A62D6-2299-426F-ADB4-E6C57E4D787C}" type="pres">
      <dgm:prSet presAssocID="{8D31488D-FD9B-43F8-A605-36AA8427946A}" presName="text" presStyleLbl="node1" presStyleIdx="3" presStyleCnt="4">
        <dgm:presLayoutVars>
          <dgm:bulletEnabled val="1"/>
        </dgm:presLayoutVars>
      </dgm:prSet>
      <dgm:spPr/>
      <dgm:t>
        <a:bodyPr/>
        <a:lstStyle/>
        <a:p>
          <a:endParaRPr lang="ru-RU"/>
        </a:p>
      </dgm:t>
    </dgm:pt>
  </dgm:ptLst>
  <dgm:cxnLst>
    <dgm:cxn modelId="{7B9B7F55-5454-43F9-940F-91E54946CA3F}" type="presOf" srcId="{DF211BDB-05E4-4190-BAD2-18D4113051AB}" destId="{CC2C43F3-99E6-49D8-9D06-A5698C6DEBB8}" srcOrd="1" destOrd="0" presId="urn:microsoft.com/office/officeart/2005/8/layout/vList4"/>
    <dgm:cxn modelId="{9C7BE138-B457-46CD-A9E6-752174E7AF43}" type="presOf" srcId="{8D31488D-FD9B-43F8-A605-36AA8427946A}" destId="{E6E97057-4D96-428F-AB50-9A3A45533DF0}" srcOrd="0" destOrd="0" presId="urn:microsoft.com/office/officeart/2005/8/layout/vList4"/>
    <dgm:cxn modelId="{670AF3B0-143D-4F9B-8E8D-BDDDD264E2F4}" srcId="{86668880-0AD3-428C-BAC5-7B0D9ED171FB}" destId="{2117C070-6307-48A3-99CD-9AD72DA0C51A}" srcOrd="1" destOrd="0" parTransId="{E25847FC-882C-4815-8FA2-C7EDEC6CA700}" sibTransId="{765BF53C-C975-4A82-9E42-D2F11B6763A0}"/>
    <dgm:cxn modelId="{26FDD7C5-B3CE-403C-80A8-F81916A21258}" type="presOf" srcId="{2117C070-6307-48A3-99CD-9AD72DA0C51A}" destId="{1065B1CD-43C1-42DE-9F7A-611DB92CA3A4}" srcOrd="1" destOrd="0" presId="urn:microsoft.com/office/officeart/2005/8/layout/vList4"/>
    <dgm:cxn modelId="{990D32C1-E84B-4BCD-8A7A-9264504FCE9D}" type="presOf" srcId="{52686D46-890E-4AB5-97EA-679BCD3088FD}" destId="{CD30AEA7-48D9-4A06-A913-E023B3160451}" srcOrd="0" destOrd="1" presId="urn:microsoft.com/office/officeart/2005/8/layout/vList4"/>
    <dgm:cxn modelId="{23C98DA6-E7BD-4C73-A56F-848748088C4B}" srcId="{86668880-0AD3-428C-BAC5-7B0D9ED171FB}" destId="{4863973B-C57A-44B5-AE7B-35AD9DFECF1B}" srcOrd="2" destOrd="0" parTransId="{FE8F254E-DC03-44BA-A91F-B00F7A7FB8C4}" sibTransId="{C831EB15-0EC8-474B-AC62-48CB211FF8A9}"/>
    <dgm:cxn modelId="{46E4D034-86E8-450C-B833-F635CE7C9EDB}" type="presOf" srcId="{4863973B-C57A-44B5-AE7B-35AD9DFECF1B}" destId="{554F807B-5962-4089-81FD-DE434D05C241}" srcOrd="1" destOrd="0" presId="urn:microsoft.com/office/officeart/2005/8/layout/vList4"/>
    <dgm:cxn modelId="{6BD5AA6F-490B-4536-9CAA-5962F02FA683}" type="presOf" srcId="{4863973B-C57A-44B5-AE7B-35AD9DFECF1B}" destId="{C9AA4B85-E0C8-4B05-80DE-3F33E13D1E7D}" srcOrd="0" destOrd="0" presId="urn:microsoft.com/office/officeart/2005/8/layout/vList4"/>
    <dgm:cxn modelId="{4E0554B9-65F6-401B-9FCB-6E4BA80D2D1C}" srcId="{2117C070-6307-48A3-99CD-9AD72DA0C51A}" destId="{52686D46-890E-4AB5-97EA-679BCD3088FD}" srcOrd="0" destOrd="0" parTransId="{E4E4D8C5-C9EE-4308-B369-E153EF2EEE22}" sibTransId="{3F352C5D-5F50-42C8-961D-10B1E7C1560A}"/>
    <dgm:cxn modelId="{DE93C46F-785F-4726-B1D4-4F32565755AA}" type="presOf" srcId="{52686D46-890E-4AB5-97EA-679BCD3088FD}" destId="{1065B1CD-43C1-42DE-9F7A-611DB92CA3A4}" srcOrd="1" destOrd="1" presId="urn:microsoft.com/office/officeart/2005/8/layout/vList4"/>
    <dgm:cxn modelId="{F48B952E-3041-49C4-940D-69D5C678FFCC}" type="presOf" srcId="{2117C070-6307-48A3-99CD-9AD72DA0C51A}" destId="{CD30AEA7-48D9-4A06-A913-E023B3160451}" srcOrd="0" destOrd="0" presId="urn:microsoft.com/office/officeart/2005/8/layout/vList4"/>
    <dgm:cxn modelId="{325C20F7-6F8A-4935-B6DD-091A1A5A9196}" type="presOf" srcId="{8D31488D-FD9B-43F8-A605-36AA8427946A}" destId="{C42A62D6-2299-426F-ADB4-E6C57E4D787C}" srcOrd="1" destOrd="0" presId="urn:microsoft.com/office/officeart/2005/8/layout/vList4"/>
    <dgm:cxn modelId="{EE9332AC-7511-4051-B899-16980D0F285D}" srcId="{86668880-0AD3-428C-BAC5-7B0D9ED171FB}" destId="{8D31488D-FD9B-43F8-A605-36AA8427946A}" srcOrd="3" destOrd="0" parTransId="{5AA21BB7-4E46-4640-A06C-339417F95722}" sibTransId="{F1AFFCB3-78E8-4475-B22F-A19B60998F7C}"/>
    <dgm:cxn modelId="{777CF5AC-BE23-4C8F-A574-491BBA2E9043}" type="presOf" srcId="{86668880-0AD3-428C-BAC5-7B0D9ED171FB}" destId="{93425C43-2A15-4881-8F04-EC4A8783CA02}" srcOrd="0" destOrd="0" presId="urn:microsoft.com/office/officeart/2005/8/layout/vList4"/>
    <dgm:cxn modelId="{41E8A93D-A112-4642-8EEB-9DF2EF1A6B0B}" srcId="{86668880-0AD3-428C-BAC5-7B0D9ED171FB}" destId="{DF211BDB-05E4-4190-BAD2-18D4113051AB}" srcOrd="0" destOrd="0" parTransId="{D421F5CC-BE5B-4E3D-BA44-7FFF0F074EB0}" sibTransId="{95CF6D0F-C476-4E9B-A117-041C06FA42B3}"/>
    <dgm:cxn modelId="{183F27B6-E371-4B9B-A5C6-0C19E4F605AE}" type="presOf" srcId="{DF211BDB-05E4-4190-BAD2-18D4113051AB}" destId="{50673AE5-EDF4-44AC-B812-2291CCDEBAC4}" srcOrd="0" destOrd="0" presId="urn:microsoft.com/office/officeart/2005/8/layout/vList4"/>
    <dgm:cxn modelId="{CF82D7A9-FAE1-495D-A96D-FBEBFD5713A6}" type="presParOf" srcId="{93425C43-2A15-4881-8F04-EC4A8783CA02}" destId="{94B2379B-B7E9-43B3-AD5C-6537B17306F2}" srcOrd="0" destOrd="0" presId="urn:microsoft.com/office/officeart/2005/8/layout/vList4"/>
    <dgm:cxn modelId="{E8F9C67D-01CA-4C19-87C9-941B96676496}" type="presParOf" srcId="{94B2379B-B7E9-43B3-AD5C-6537B17306F2}" destId="{50673AE5-EDF4-44AC-B812-2291CCDEBAC4}" srcOrd="0" destOrd="0" presId="urn:microsoft.com/office/officeart/2005/8/layout/vList4"/>
    <dgm:cxn modelId="{30CD677D-744C-4DFA-AD29-AB80459612F6}" type="presParOf" srcId="{94B2379B-B7E9-43B3-AD5C-6537B17306F2}" destId="{B6E7FB08-7204-4F6B-81AE-9CB57093929B}" srcOrd="1" destOrd="0" presId="urn:microsoft.com/office/officeart/2005/8/layout/vList4"/>
    <dgm:cxn modelId="{F4F352A0-A30A-4265-8EB7-02E59C777147}" type="presParOf" srcId="{94B2379B-B7E9-43B3-AD5C-6537B17306F2}" destId="{CC2C43F3-99E6-49D8-9D06-A5698C6DEBB8}" srcOrd="2" destOrd="0" presId="urn:microsoft.com/office/officeart/2005/8/layout/vList4"/>
    <dgm:cxn modelId="{423D0E8E-9BEF-45A7-AE4A-506321BD1521}" type="presParOf" srcId="{93425C43-2A15-4881-8F04-EC4A8783CA02}" destId="{68B116D2-73BD-4088-8D17-F7CEB1640BCF}" srcOrd="1" destOrd="0" presId="urn:microsoft.com/office/officeart/2005/8/layout/vList4"/>
    <dgm:cxn modelId="{330B5A62-1356-4098-BFD1-1C1E24AC9C68}" type="presParOf" srcId="{93425C43-2A15-4881-8F04-EC4A8783CA02}" destId="{8FF4697A-AC41-4F4A-BAC0-1F2A19ABD2E8}" srcOrd="2" destOrd="0" presId="urn:microsoft.com/office/officeart/2005/8/layout/vList4"/>
    <dgm:cxn modelId="{4EA08DC4-A1F5-44FE-8E08-C2192FCCE791}" type="presParOf" srcId="{8FF4697A-AC41-4F4A-BAC0-1F2A19ABD2E8}" destId="{CD30AEA7-48D9-4A06-A913-E023B3160451}" srcOrd="0" destOrd="0" presId="urn:microsoft.com/office/officeart/2005/8/layout/vList4"/>
    <dgm:cxn modelId="{103F6353-4CF6-4BF6-9796-7253E3C9C273}" type="presParOf" srcId="{8FF4697A-AC41-4F4A-BAC0-1F2A19ABD2E8}" destId="{3703FFC3-C792-4986-92EB-BACC9E0D8A8B}" srcOrd="1" destOrd="0" presId="urn:microsoft.com/office/officeart/2005/8/layout/vList4"/>
    <dgm:cxn modelId="{AA157783-03FA-4FA9-8120-2DD591B4205A}" type="presParOf" srcId="{8FF4697A-AC41-4F4A-BAC0-1F2A19ABD2E8}" destId="{1065B1CD-43C1-42DE-9F7A-611DB92CA3A4}" srcOrd="2" destOrd="0" presId="urn:microsoft.com/office/officeart/2005/8/layout/vList4"/>
    <dgm:cxn modelId="{6BA41CDC-B5E9-4644-81BD-1A897DEE32CA}" type="presParOf" srcId="{93425C43-2A15-4881-8F04-EC4A8783CA02}" destId="{020A6F56-5E2C-4C81-9978-D153DDDF96E7}" srcOrd="3" destOrd="0" presId="urn:microsoft.com/office/officeart/2005/8/layout/vList4"/>
    <dgm:cxn modelId="{767BA00B-C33B-4D1F-9265-74047859FC30}" type="presParOf" srcId="{93425C43-2A15-4881-8F04-EC4A8783CA02}" destId="{0F4EA944-DADA-4423-BDE6-A2DB71C93450}" srcOrd="4" destOrd="0" presId="urn:microsoft.com/office/officeart/2005/8/layout/vList4"/>
    <dgm:cxn modelId="{1F5BEB46-8A67-4322-8087-09025710D4D6}" type="presParOf" srcId="{0F4EA944-DADA-4423-BDE6-A2DB71C93450}" destId="{C9AA4B85-E0C8-4B05-80DE-3F33E13D1E7D}" srcOrd="0" destOrd="0" presId="urn:microsoft.com/office/officeart/2005/8/layout/vList4"/>
    <dgm:cxn modelId="{727023D6-2CEE-4F39-9E51-287DCB39EE1E}" type="presParOf" srcId="{0F4EA944-DADA-4423-BDE6-A2DB71C93450}" destId="{61A94CE6-25C7-4DAD-A21A-7A60367C3C7E}" srcOrd="1" destOrd="0" presId="urn:microsoft.com/office/officeart/2005/8/layout/vList4"/>
    <dgm:cxn modelId="{62C742F1-1112-41CB-959B-F69FAF91C82A}" type="presParOf" srcId="{0F4EA944-DADA-4423-BDE6-A2DB71C93450}" destId="{554F807B-5962-4089-81FD-DE434D05C241}" srcOrd="2" destOrd="0" presId="urn:microsoft.com/office/officeart/2005/8/layout/vList4"/>
    <dgm:cxn modelId="{8073FEEF-6652-4780-84A1-CBDBDAA6DA65}" type="presParOf" srcId="{93425C43-2A15-4881-8F04-EC4A8783CA02}" destId="{06F60C7C-8BBE-4E91-82D4-CF6D3B8C887B}" srcOrd="5" destOrd="0" presId="urn:microsoft.com/office/officeart/2005/8/layout/vList4"/>
    <dgm:cxn modelId="{F682A111-A9F2-40A6-8CC7-AE1B0457588E}" type="presParOf" srcId="{93425C43-2A15-4881-8F04-EC4A8783CA02}" destId="{CF824269-B8F0-4B08-A055-4F3C4BDDC324}" srcOrd="6" destOrd="0" presId="urn:microsoft.com/office/officeart/2005/8/layout/vList4"/>
    <dgm:cxn modelId="{8C551255-DA03-4AA5-AD3E-2D46FBA40D24}" type="presParOf" srcId="{CF824269-B8F0-4B08-A055-4F3C4BDDC324}" destId="{E6E97057-4D96-428F-AB50-9A3A45533DF0}" srcOrd="0" destOrd="0" presId="urn:microsoft.com/office/officeart/2005/8/layout/vList4"/>
    <dgm:cxn modelId="{F2C363D8-1F0F-48C6-9C42-3DBD87E77A71}" type="presParOf" srcId="{CF824269-B8F0-4B08-A055-4F3C4BDDC324}" destId="{F86F94B7-D1D4-49E8-917E-FAD1679B6E71}" srcOrd="1" destOrd="0" presId="urn:microsoft.com/office/officeart/2005/8/layout/vList4"/>
    <dgm:cxn modelId="{E6A92984-BBAA-4DE8-9E2C-777E999E9CCA}" type="presParOf" srcId="{CF824269-B8F0-4B08-A055-4F3C4BDDC324}" destId="{C42A62D6-2299-426F-ADB4-E6C57E4D787C}"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673AE5-EDF4-44AC-B812-2291CCDEBAC4}">
      <dsp:nvSpPr>
        <dsp:cNvPr id="0" name=""/>
        <dsp:cNvSpPr/>
      </dsp:nvSpPr>
      <dsp:spPr>
        <a:xfrm>
          <a:off x="0" y="0"/>
          <a:ext cx="9144000" cy="1099817"/>
        </a:xfrm>
        <a:prstGeom prst="roundRect">
          <a:avLst>
            <a:gd name="adj" fmla="val 10000"/>
          </a:avLst>
        </a:prstGeom>
        <a:solidFill>
          <a:schemeClr val="accent5">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kk-KZ" sz="2000" b="1" kern="1200" smtClean="0">
              <a:latin typeface="Times New Roman" pitchFamily="18" charset="0"/>
              <a:cs typeface="Times New Roman" pitchFamily="18" charset="0"/>
            </a:rPr>
            <a:t>Физикалық зорлық-зомбылық- бұл физикалық күш қолдану және физикалық ауырсыну арқылы денсаулыққа зиян келтіру</a:t>
          </a:r>
          <a:r>
            <a:rPr lang="kk-KZ" sz="2000" b="1" kern="1200" dirty="0" smtClean="0">
              <a:latin typeface="Times New Roman" pitchFamily="18" charset="0"/>
              <a:cs typeface="Times New Roman" pitchFamily="18" charset="0"/>
            </a:rPr>
            <a:t>.</a:t>
          </a:r>
          <a:endParaRPr lang="ru-RU" sz="2000" b="1" kern="1200" dirty="0">
            <a:latin typeface="Times New Roman" pitchFamily="18" charset="0"/>
            <a:cs typeface="Times New Roman" pitchFamily="18" charset="0"/>
          </a:endParaRPr>
        </a:p>
      </dsp:txBody>
      <dsp:txXfrm>
        <a:off x="1938781" y="0"/>
        <a:ext cx="7205218" cy="1099817"/>
      </dsp:txXfrm>
    </dsp:sp>
    <dsp:sp modelId="{B6E7FB08-7204-4F6B-81AE-9CB57093929B}">
      <dsp:nvSpPr>
        <dsp:cNvPr id="0" name=""/>
        <dsp:cNvSpPr/>
      </dsp:nvSpPr>
      <dsp:spPr>
        <a:xfrm>
          <a:off x="109981" y="109981"/>
          <a:ext cx="1828800" cy="879854"/>
        </a:xfrm>
        <a:prstGeom prst="roundRect">
          <a:avLst>
            <a:gd name="adj" fmla="val 10000"/>
          </a:avLst>
        </a:prstGeom>
        <a:blipFill rotWithShape="0">
          <a:blip xmlns:r="http://schemas.openxmlformats.org/officeDocument/2006/relationships" r:embed="rId1"/>
          <a:stretch>
            <a:fillRect/>
          </a:stretch>
        </a:blip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D30AEA7-48D9-4A06-A913-E023B3160451}">
      <dsp:nvSpPr>
        <dsp:cNvPr id="0" name=""/>
        <dsp:cNvSpPr/>
      </dsp:nvSpPr>
      <dsp:spPr>
        <a:xfrm>
          <a:off x="0" y="1209799"/>
          <a:ext cx="9144000" cy="1099817"/>
        </a:xfrm>
        <a:prstGeom prst="roundRect">
          <a:avLst>
            <a:gd name="adj" fmla="val 10000"/>
          </a:avLst>
        </a:prstGeom>
        <a:solidFill>
          <a:schemeClr val="accent5">
            <a:hueOff val="2239518"/>
            <a:satOff val="3160"/>
            <a:lumOff val="-392"/>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endParaRPr lang="ru-RU" sz="2300" kern="1200"/>
        </a:p>
        <a:p>
          <a:pPr marL="171450" lvl="1" indent="-171450" algn="l" defTabSz="800100">
            <a:lnSpc>
              <a:spcPct val="90000"/>
            </a:lnSpc>
            <a:spcBef>
              <a:spcPct val="0"/>
            </a:spcBef>
            <a:spcAft>
              <a:spcPct val="15000"/>
            </a:spcAft>
            <a:buChar char="••"/>
          </a:pPr>
          <a:endParaRPr lang="ru-RU" sz="1800" kern="1200"/>
        </a:p>
      </dsp:txBody>
      <dsp:txXfrm>
        <a:off x="1938781" y="1209799"/>
        <a:ext cx="7205218" cy="1099817"/>
      </dsp:txXfrm>
    </dsp:sp>
    <dsp:sp modelId="{3703FFC3-C792-4986-92EB-BACC9E0D8A8B}">
      <dsp:nvSpPr>
        <dsp:cNvPr id="0" name=""/>
        <dsp:cNvSpPr/>
      </dsp:nvSpPr>
      <dsp:spPr>
        <a:xfrm>
          <a:off x="109981" y="1319781"/>
          <a:ext cx="1828800" cy="879854"/>
        </a:xfrm>
        <a:prstGeom prst="roundRect">
          <a:avLst>
            <a:gd name="adj" fmla="val 10000"/>
          </a:avLst>
        </a:prstGeom>
        <a:blipFill rotWithShape="0">
          <a:blip xmlns:r="http://schemas.openxmlformats.org/officeDocument/2006/relationships" r:embed="rId2"/>
          <a:stretch>
            <a:fillRect/>
          </a:stretch>
        </a:blip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9AA4B85-E0C8-4B05-80DE-3F33E13D1E7D}">
      <dsp:nvSpPr>
        <dsp:cNvPr id="0" name=""/>
        <dsp:cNvSpPr/>
      </dsp:nvSpPr>
      <dsp:spPr>
        <a:xfrm>
          <a:off x="0" y="2419599"/>
          <a:ext cx="9144000" cy="1099817"/>
        </a:xfrm>
        <a:prstGeom prst="roundRect">
          <a:avLst>
            <a:gd name="adj" fmla="val 10000"/>
          </a:avLst>
        </a:prstGeom>
        <a:solidFill>
          <a:schemeClr val="accent5">
            <a:hueOff val="4479036"/>
            <a:satOff val="6319"/>
            <a:lumOff val="-784"/>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kk-KZ" sz="2000" b="1" kern="1200" smtClean="0">
              <a:latin typeface="Times New Roman" pitchFamily="18" charset="0"/>
              <a:cs typeface="Times New Roman" pitchFamily="18" charset="0"/>
            </a:rPr>
            <a:t>Психологиялық зорлық-зомбылық- бұл адамның эмоцияларына немесе психикасына әсер ету нысаны. Бұл психологиялық жарақатқа, соның ішінде депрессия мен күйзеліске әкелетін зорлық-зомбылық түрі</a:t>
          </a:r>
          <a:r>
            <a:rPr lang="kk-KZ" sz="2000" b="1" kern="1200" dirty="0" smtClean="0">
              <a:latin typeface="Times New Roman" pitchFamily="18" charset="0"/>
              <a:cs typeface="Times New Roman" pitchFamily="18" charset="0"/>
            </a:rPr>
            <a:t>.</a:t>
          </a:r>
          <a:endParaRPr lang="ru-RU" sz="2000" b="1" kern="1200" dirty="0">
            <a:latin typeface="Times New Roman" pitchFamily="18" charset="0"/>
            <a:cs typeface="Times New Roman" pitchFamily="18" charset="0"/>
          </a:endParaRPr>
        </a:p>
      </dsp:txBody>
      <dsp:txXfrm>
        <a:off x="1938781" y="2419599"/>
        <a:ext cx="7205218" cy="1099817"/>
      </dsp:txXfrm>
    </dsp:sp>
    <dsp:sp modelId="{61A94CE6-25C7-4DAD-A21A-7A60367C3C7E}">
      <dsp:nvSpPr>
        <dsp:cNvPr id="0" name=""/>
        <dsp:cNvSpPr/>
      </dsp:nvSpPr>
      <dsp:spPr>
        <a:xfrm>
          <a:off x="109981" y="2529581"/>
          <a:ext cx="1828800" cy="879854"/>
        </a:xfrm>
        <a:prstGeom prst="roundRect">
          <a:avLst>
            <a:gd name="adj" fmla="val 10000"/>
          </a:avLst>
        </a:prstGeom>
        <a:blipFill rotWithShape="0">
          <a:blip xmlns:r="http://schemas.openxmlformats.org/officeDocument/2006/relationships" r:embed="rId3"/>
          <a:stretch>
            <a:fillRect/>
          </a:stretch>
        </a:blip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6E97057-4D96-428F-AB50-9A3A45533DF0}">
      <dsp:nvSpPr>
        <dsp:cNvPr id="0" name=""/>
        <dsp:cNvSpPr/>
      </dsp:nvSpPr>
      <dsp:spPr>
        <a:xfrm>
          <a:off x="0" y="3629399"/>
          <a:ext cx="9144000" cy="1099817"/>
        </a:xfrm>
        <a:prstGeom prst="roundRect">
          <a:avLst>
            <a:gd name="adj" fmla="val 10000"/>
          </a:avLst>
        </a:prstGeom>
        <a:solidFill>
          <a:schemeClr val="accent5">
            <a:hueOff val="6718553"/>
            <a:satOff val="9479"/>
            <a:lumOff val="-1176"/>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kk-KZ" sz="2000" b="1" kern="1200" smtClean="0">
              <a:latin typeface="Times New Roman" pitchFamily="18" charset="0"/>
              <a:cs typeface="Times New Roman" pitchFamily="18" charset="0"/>
            </a:rPr>
            <a:t>Экономикалық зорлық-зомбылық- бұл бір адамның екінші біреудің ақшасын және басқа да материалдық қорларын пайдалануын бақылау</a:t>
          </a:r>
          <a:endParaRPr lang="ru-RU" sz="2000" b="1" kern="1200" dirty="0">
            <a:latin typeface="Times New Roman" pitchFamily="18" charset="0"/>
            <a:cs typeface="Times New Roman" pitchFamily="18" charset="0"/>
          </a:endParaRPr>
        </a:p>
      </dsp:txBody>
      <dsp:txXfrm>
        <a:off x="1938781" y="3629399"/>
        <a:ext cx="7205218" cy="1099817"/>
      </dsp:txXfrm>
    </dsp:sp>
    <dsp:sp modelId="{F86F94B7-D1D4-49E8-917E-FAD1679B6E71}">
      <dsp:nvSpPr>
        <dsp:cNvPr id="0" name=""/>
        <dsp:cNvSpPr/>
      </dsp:nvSpPr>
      <dsp:spPr>
        <a:xfrm>
          <a:off x="109981" y="3739381"/>
          <a:ext cx="1828800" cy="879854"/>
        </a:xfrm>
        <a:prstGeom prst="roundRect">
          <a:avLst>
            <a:gd name="adj" fmla="val 10000"/>
          </a:avLst>
        </a:prstGeom>
        <a:blipFill rotWithShape="0">
          <a:blip xmlns:r="http://schemas.openxmlformats.org/officeDocument/2006/relationships" r:embed="rId4"/>
          <a:stretch>
            <a:fillRect/>
          </a:stretch>
        </a:blip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314451"/>
            <a:ext cx="7772400" cy="137232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2708705"/>
            <a:ext cx="7772400" cy="899778"/>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3714750"/>
            <a:ext cx="9147765" cy="1434066"/>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B106E36-FD25-4E2D-B0AA-010F637433A0}" type="datetimeFigureOut">
              <a:rPr lang="ru-RU" smtClean="0"/>
              <a:pPr/>
              <a:t>16.01.2021</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10997"/>
            <a:ext cx="8229600" cy="3289553"/>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16.01.2021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05980"/>
            <a:ext cx="1777470" cy="419457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05981"/>
            <a:ext cx="6324600" cy="419457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16.01.2021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16.01.2021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198784"/>
            <a:ext cx="4572000" cy="1091166"/>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16.01.2021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Нашивка 6"/>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16.01.2021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4788"/>
            <a:ext cx="8229600" cy="85725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7" y="4057650"/>
            <a:ext cx="4041775"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083221"/>
            <a:ext cx="4040188" cy="2956322"/>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6" y="1083221"/>
            <a:ext cx="4041775" cy="295632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16.01.2021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5B106E36-FD25-4E2D-B0AA-010F637433A0}" type="datetimeFigureOut">
              <a:rPr lang="ru-RU" smtClean="0"/>
              <a:pPr/>
              <a:t>16.01.2021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16.01.2021</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4805958"/>
            <a:ext cx="1920240" cy="274320"/>
          </a:xfrm>
        </p:spPr>
        <p:txBody>
          <a:bodyPr/>
          <a:lstStyle>
            <a:extLst/>
          </a:lstStyle>
          <a:p>
            <a:fld id="{5B106E36-FD25-4E2D-B0AA-010F637433A0}" type="datetimeFigureOut">
              <a:rPr lang="ru-RU" smtClean="0"/>
              <a:pPr/>
              <a:t>16.01.2021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4082552"/>
            <a:ext cx="7162800" cy="486174"/>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B106E36-FD25-4E2D-B0AA-010F637433A0}" type="datetimeFigureOut">
              <a:rPr lang="ru-RU" smtClean="0"/>
              <a:pPr/>
              <a:t>16.01.2021</a:t>
            </a:fld>
            <a:endParaRPr lang="ru-RU"/>
          </a:p>
        </p:txBody>
      </p:sp>
      <p:sp>
        <p:nvSpPr>
          <p:cNvPr id="6" name="Нижний колонтитул 5"/>
          <p:cNvSpPr>
            <a:spLocks noGrp="1"/>
          </p:cNvSpPr>
          <p:nvPr>
            <p:ph type="ftr" sz="quarter" idx="11"/>
          </p:nvPr>
        </p:nvSpPr>
        <p:spPr>
          <a:xfrm>
            <a:off x="4380073" y="4805958"/>
            <a:ext cx="2350681" cy="273844"/>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25C68B6-61C2-468F-89AB-4B9F7531AA68}" type="slidenum">
              <a:rPr lang="ru-RU" smtClean="0"/>
              <a:pPr/>
              <a:t>‹#›</a:t>
            </a:fld>
            <a:endParaRPr lang="ru-RU"/>
          </a:p>
        </p:txBody>
      </p:sp>
      <p:sp>
        <p:nvSpPr>
          <p:cNvPr id="2" name="Заголовок 1"/>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4343440"/>
            <a:ext cx="3402314" cy="810651"/>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4343440"/>
            <a:ext cx="3402314" cy="810651"/>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110997"/>
            <a:ext cx="8229600" cy="3394472"/>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4805958"/>
            <a:ext cx="1920240" cy="274320"/>
          </a:xfrm>
          <a:prstGeom prst="rect">
            <a:avLst/>
          </a:prstGeom>
        </p:spPr>
        <p:txBody>
          <a:bodyPr vert="horz" anchor="b"/>
          <a:lstStyle>
            <a:lvl1pPr algn="l" eaLnBrk="1" latinLnBrk="0" hangingPunct="1">
              <a:defRPr kumimoji="0" sz="1000">
                <a:solidFill>
                  <a:schemeClr val="tx1"/>
                </a:solidFill>
              </a:defRPr>
            </a:lvl1pPr>
            <a:extLst/>
          </a:lstStyle>
          <a:p>
            <a:fld id="{5B106E36-FD25-4E2D-B0AA-010F637433A0}" type="datetimeFigureOut">
              <a:rPr lang="ru-RU" smtClean="0"/>
              <a:pPr/>
              <a:t>16.01.2021</a:t>
            </a:fld>
            <a:endParaRPr lang="ru-RU"/>
          </a:p>
        </p:txBody>
      </p:sp>
      <p:sp>
        <p:nvSpPr>
          <p:cNvPr id="22" name="Нижний колонтитул 21"/>
          <p:cNvSpPr>
            <a:spLocks noGrp="1"/>
          </p:cNvSpPr>
          <p:nvPr>
            <p:ph type="ftr" sz="quarter" idx="3"/>
          </p:nvPr>
        </p:nvSpPr>
        <p:spPr>
          <a:xfrm>
            <a:off x="4380073" y="4805958"/>
            <a:ext cx="2350681" cy="273844"/>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4805958"/>
            <a:ext cx="365760" cy="273844"/>
          </a:xfrm>
          <a:prstGeom prst="rect">
            <a:avLst/>
          </a:prstGeom>
        </p:spPr>
        <p:txBody>
          <a:bodyPr vert="horz" anchor="b"/>
          <a:lstStyle>
            <a:lvl1pPr algn="r" eaLnBrk="1" latinLnBrk="0" hangingPunct="1">
              <a:defRPr kumimoji="0" sz="1000" b="0">
                <a:solidFill>
                  <a:schemeClr val="tx1"/>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699542"/>
            <a:ext cx="8435280" cy="3805927"/>
          </a:xfrm>
        </p:spPr>
        <p:txBody>
          <a:bodyPr>
            <a:normAutofit/>
          </a:bodyPr>
          <a:lstStyle/>
          <a:p>
            <a:pPr algn="r">
              <a:buNone/>
            </a:pPr>
            <a:r>
              <a:rPr lang="ru-RU" sz="3200" b="1" i="1" dirty="0" smtClean="0">
                <a:latin typeface="Times New Roman" pitchFamily="18" charset="0"/>
                <a:cs typeface="Times New Roman" pitchFamily="18" charset="0"/>
              </a:rPr>
              <a:t>«</a:t>
            </a:r>
            <a:r>
              <a:rPr lang="ru-RU" sz="3200" b="1" i="1" dirty="0" err="1" smtClean="0">
                <a:latin typeface="Times New Roman" pitchFamily="18" charset="0"/>
                <a:cs typeface="Times New Roman" pitchFamily="18" charset="0"/>
              </a:rPr>
              <a:t>Ешкім</a:t>
            </a:r>
            <a:r>
              <a:rPr lang="ru-RU" sz="3200" b="1" i="1" dirty="0" smtClean="0">
                <a:latin typeface="Times New Roman" pitchFamily="18" charset="0"/>
                <a:cs typeface="Times New Roman" pitchFamily="18" charset="0"/>
              </a:rPr>
              <a:t> </a:t>
            </a:r>
            <a:r>
              <a:rPr lang="ru-RU" sz="3200" b="1" i="1" dirty="0" err="1" smtClean="0">
                <a:latin typeface="Times New Roman" pitchFamily="18" charset="0"/>
                <a:cs typeface="Times New Roman" pitchFamily="18" charset="0"/>
              </a:rPr>
              <a:t>зорлықты, азапты</a:t>
            </a:r>
            <a:r>
              <a:rPr lang="ru-RU" sz="3200" b="1" i="1" dirty="0" smtClean="0">
                <a:latin typeface="Times New Roman" pitchFamily="18" charset="0"/>
                <a:cs typeface="Times New Roman" pitchFamily="18" charset="0"/>
              </a:rPr>
              <a:t>, </a:t>
            </a:r>
            <a:r>
              <a:rPr lang="ru-RU" sz="3200" b="1" i="1" dirty="0" err="1" smtClean="0">
                <a:latin typeface="Times New Roman" pitchFamily="18" charset="0"/>
                <a:cs typeface="Times New Roman" pitchFamily="18" charset="0"/>
              </a:rPr>
              <a:t>басқа </a:t>
            </a:r>
            <a:r>
              <a:rPr lang="ru-RU" sz="3200" b="1" i="1" dirty="0" smtClean="0">
                <a:latin typeface="Times New Roman" pitchFamily="18" charset="0"/>
                <a:cs typeface="Times New Roman" pitchFamily="18" charset="0"/>
              </a:rPr>
              <a:t>да </a:t>
            </a:r>
            <a:r>
              <a:rPr lang="ru-RU" sz="3200" b="1" i="1" dirty="0" err="1" smtClean="0">
                <a:latin typeface="Times New Roman" pitchFamily="18" charset="0"/>
                <a:cs typeface="Times New Roman" pitchFamily="18" charset="0"/>
              </a:rPr>
              <a:t>қатаң адамның абыройына</a:t>
            </a:r>
            <a:r>
              <a:rPr lang="ru-RU" sz="3200" b="1" i="1" dirty="0" smtClean="0">
                <a:latin typeface="Times New Roman" pitchFamily="18" charset="0"/>
                <a:cs typeface="Times New Roman" pitchFamily="18" charset="0"/>
              </a:rPr>
              <a:t> </a:t>
            </a:r>
            <a:r>
              <a:rPr lang="ru-RU" sz="3200" b="1" i="1" dirty="0" err="1" smtClean="0">
                <a:latin typeface="Times New Roman" pitchFamily="18" charset="0"/>
                <a:cs typeface="Times New Roman" pitchFamily="18" charset="0"/>
              </a:rPr>
              <a:t>кір</a:t>
            </a:r>
            <a:r>
              <a:rPr lang="ru-RU" sz="3200" b="1" i="1" dirty="0" smtClean="0">
                <a:latin typeface="Times New Roman" pitchFamily="18" charset="0"/>
                <a:cs typeface="Times New Roman" pitchFamily="18" charset="0"/>
              </a:rPr>
              <a:t> </a:t>
            </a:r>
            <a:r>
              <a:rPr lang="ru-RU" sz="3200" b="1" i="1" dirty="0" err="1" smtClean="0">
                <a:latin typeface="Times New Roman" pitchFamily="18" charset="0"/>
                <a:cs typeface="Times New Roman" pitchFamily="18" charset="0"/>
              </a:rPr>
              <a:t>келтіретін</a:t>
            </a:r>
            <a:r>
              <a:rPr lang="ru-RU" sz="3200" b="1" i="1" dirty="0" smtClean="0">
                <a:latin typeface="Times New Roman" pitchFamily="18" charset="0"/>
                <a:cs typeface="Times New Roman" pitchFamily="18" charset="0"/>
              </a:rPr>
              <a:t> </a:t>
            </a:r>
            <a:r>
              <a:rPr lang="ru-RU" sz="3200" b="1" i="1" dirty="0" err="1" smtClean="0">
                <a:latin typeface="Times New Roman" pitchFamily="18" charset="0"/>
                <a:cs typeface="Times New Roman" pitchFamily="18" charset="0"/>
              </a:rPr>
              <a:t>қарым-қатынасты немесе</a:t>
            </a:r>
            <a:r>
              <a:rPr lang="ru-RU" sz="3200" b="1" i="1" dirty="0" smtClean="0">
                <a:latin typeface="Times New Roman" pitchFamily="18" charset="0"/>
                <a:cs typeface="Times New Roman" pitchFamily="18" charset="0"/>
              </a:rPr>
              <a:t> </a:t>
            </a:r>
            <a:r>
              <a:rPr lang="ru-RU" sz="3200" b="1" i="1" dirty="0" err="1" smtClean="0">
                <a:latin typeface="Times New Roman" pitchFamily="18" charset="0"/>
                <a:cs typeface="Times New Roman" pitchFamily="18" charset="0"/>
              </a:rPr>
              <a:t>жазаны</a:t>
            </a:r>
            <a:r>
              <a:rPr lang="ru-RU" sz="3200" b="1" i="1" dirty="0" smtClean="0">
                <a:latin typeface="Times New Roman" pitchFamily="18" charset="0"/>
                <a:cs typeface="Times New Roman" pitchFamily="18" charset="0"/>
              </a:rPr>
              <a:t> </a:t>
            </a:r>
            <a:r>
              <a:rPr lang="ru-RU" sz="3200" b="1" i="1" dirty="0" err="1" smtClean="0">
                <a:latin typeface="Times New Roman" pitchFamily="18" charset="0"/>
                <a:cs typeface="Times New Roman" pitchFamily="18" charset="0"/>
              </a:rPr>
              <a:t>шекпеуі</a:t>
            </a:r>
            <a:r>
              <a:rPr lang="ru-RU" sz="3200" b="1" i="1" dirty="0" smtClean="0">
                <a:latin typeface="Times New Roman" pitchFamily="18" charset="0"/>
                <a:cs typeface="Times New Roman" pitchFamily="18" charset="0"/>
              </a:rPr>
              <a:t> </a:t>
            </a:r>
            <a:r>
              <a:rPr lang="ru-RU" sz="3200" b="1" i="1" dirty="0" err="1" smtClean="0">
                <a:latin typeface="Times New Roman" pitchFamily="18" charset="0"/>
                <a:cs typeface="Times New Roman" pitchFamily="18" charset="0"/>
              </a:rPr>
              <a:t>тиіс</a:t>
            </a:r>
            <a:r>
              <a:rPr lang="ru-RU" sz="3200" b="1" i="1" dirty="0" smtClean="0">
                <a:latin typeface="Times New Roman" pitchFamily="18" charset="0"/>
                <a:cs typeface="Times New Roman" pitchFamily="18" charset="0"/>
              </a:rPr>
              <a:t>».</a:t>
            </a:r>
          </a:p>
          <a:p>
            <a:pPr algn="r">
              <a:buNone/>
            </a:pPr>
            <a:r>
              <a:rPr lang="kk-KZ" sz="1600" b="1" i="1" dirty="0" smtClean="0">
                <a:latin typeface="Times New Roman" pitchFamily="18" charset="0"/>
                <a:cs typeface="Times New Roman" pitchFamily="18" charset="0"/>
              </a:rPr>
              <a:t>Қазақстан Республикасының Конституциясының 17- бабы</a:t>
            </a:r>
          </a:p>
          <a:p>
            <a:pPr algn="r">
              <a:buNone/>
            </a:pPr>
            <a:r>
              <a:rPr lang="kk-KZ" sz="1600" b="1" i="1" dirty="0" smtClean="0">
                <a:latin typeface="Times New Roman" pitchFamily="18" charset="0"/>
                <a:cs typeface="Times New Roman" pitchFamily="18" charset="0"/>
              </a:rPr>
              <a:t> </a:t>
            </a:r>
            <a:endParaRPr lang="ru-RU" sz="1600" b="1"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483518"/>
            <a:ext cx="8229600" cy="4021951"/>
          </a:xfrm>
        </p:spPr>
        <p:txBody>
          <a:bodyPr>
            <a:normAutofit lnSpcReduction="10000"/>
          </a:bodyPr>
          <a:lstStyle/>
          <a:p>
            <a:pPr algn="just">
              <a:tabLst>
                <a:tab pos="7264400" algn="l"/>
              </a:tabLst>
            </a:pPr>
            <a:r>
              <a:rPr lang="ru-RU" dirty="0" err="1" smtClean="0">
                <a:latin typeface="Times New Roman" pitchFamily="18" charset="0"/>
                <a:cs typeface="Times New Roman" pitchFamily="18" charset="0"/>
              </a:rPr>
              <a:t>Мамандандырылған дағдарыс орталықтары тұрмыстық зорлық-зомбылықтан зардап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шеккен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тұлғаларға көмек көрсетеді, консультативті-психологилық және заңгерлік көмекті тегін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ұсынып, қажет болған жағдайда жәбірленушілерді медициналық көмек көрсетілу үшін медициналық мекемелерге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жібереді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уақытша баспана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береді</a:t>
            </a:r>
            <a:r>
              <a:rPr lang="ru-RU" dirty="0" smtClean="0">
                <a:latin typeface="Times New Roman" pitchFamily="18" charset="0"/>
                <a:cs typeface="Times New Roman" pitchFamily="18" charset="0"/>
              </a:rPr>
              <a:t>, осы </a:t>
            </a:r>
            <a:r>
              <a:rPr lang="ru-RU" dirty="0" err="1" smtClean="0">
                <a:latin typeface="Times New Roman" pitchFamily="18" charset="0"/>
                <a:cs typeface="Times New Roman" pitchFamily="18" charset="0"/>
              </a:rPr>
              <a:t>ретте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тұрмыстық зорлық-зомбылық құрбандарының толық қауіпсіздігі </a:t>
            </a:r>
            <a:r>
              <a:rPr lang="ru-RU" dirty="0" smtClean="0">
                <a:latin typeface="Times New Roman" pitchFamily="18" charset="0"/>
                <a:cs typeface="Times New Roman" pitchFamily="18" charset="0"/>
              </a:rPr>
              <a:t>мен </a:t>
            </a:r>
            <a:r>
              <a:rPr lang="ru-RU" dirty="0" err="1" smtClean="0">
                <a:latin typeface="Times New Roman" pitchFamily="18" charset="0"/>
                <a:cs typeface="Times New Roman" pitchFamily="18" charset="0"/>
              </a:rPr>
              <a:t>анонимділігін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қамтамасыз ететін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орталықтарға хабарласу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қажет</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a:xfrm>
            <a:off x="467544" y="0"/>
            <a:ext cx="8229600" cy="579711"/>
          </a:xfrm>
        </p:spPr>
        <p:txBody>
          <a:bodyPr>
            <a:noAutofit/>
          </a:bodyPr>
          <a:lstStyle/>
          <a:p>
            <a:pPr algn="ctr"/>
            <a:r>
              <a:rPr lang="kk-KZ" sz="2400" i="1" dirty="0" smtClean="0">
                <a:solidFill>
                  <a:schemeClr val="tx1"/>
                </a:solidFill>
                <a:latin typeface="Times New Roman" pitchFamily="18" charset="0"/>
                <a:cs typeface="Times New Roman" pitchFamily="18" charset="0"/>
              </a:rPr>
              <a:t>Тұрмыстық зорлық-зомбылыққа қарсы ұсыныстар</a:t>
            </a:r>
            <a:endParaRPr lang="ru-RU" sz="2400"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7544" y="843558"/>
            <a:ext cx="8229600" cy="3394472"/>
          </a:xfrm>
        </p:spPr>
        <p:txBody>
          <a:bodyPr>
            <a:noAutofit/>
          </a:bodyPr>
          <a:lstStyle/>
          <a:p>
            <a:pPr algn="just"/>
            <a:r>
              <a:rPr lang="ru-RU" sz="2000" b="1" dirty="0" smtClean="0">
                <a:latin typeface="Times New Roman" pitchFamily="18" charset="0"/>
                <a:cs typeface="Times New Roman" pitchFamily="18" charset="0"/>
              </a:rPr>
              <a:t>Полиция 102 </a:t>
            </a:r>
            <a:r>
              <a:rPr lang="ru-RU" sz="1800" b="1" dirty="0" smtClean="0">
                <a:latin typeface="Times New Roman" pitchFamily="18" charset="0"/>
                <a:cs typeface="Times New Roman" pitchFamily="18" charset="0"/>
              </a:rPr>
              <a:t>(</a:t>
            </a:r>
            <a:r>
              <a:rPr lang="ru-RU" sz="1800" dirty="0" smtClean="0">
                <a:latin typeface="Times New Roman" pitchFamily="18" charset="0"/>
                <a:cs typeface="Times New Roman" pitchFamily="18" charset="0"/>
              </a:rPr>
              <a:t>1998 </a:t>
            </a:r>
            <a:r>
              <a:rPr lang="ru-RU" sz="1800" dirty="0" err="1" smtClean="0">
                <a:latin typeface="Times New Roman" pitchFamily="18" charset="0"/>
                <a:cs typeface="Times New Roman" pitchFamily="18" charset="0"/>
              </a:rPr>
              <a:t>жылы</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Қазақстан полициясы</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әйелдерді кемсітудің барлық түрлерінен қорғау туралы</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конвенцияға қосылды</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Әйелдерді зорлық-зомбылықтан қорғау жөніндегі бөлімше </a:t>
            </a:r>
            <a:r>
              <a:rPr lang="ru-RU" sz="1800" dirty="0" smtClean="0">
                <a:latin typeface="Times New Roman" pitchFamily="18" charset="0"/>
                <a:cs typeface="Times New Roman" pitchFamily="18" charset="0"/>
              </a:rPr>
              <a:t>1999 </a:t>
            </a:r>
            <a:r>
              <a:rPr lang="ru-RU" sz="1800" dirty="0" err="1" smtClean="0">
                <a:latin typeface="Times New Roman" pitchFamily="18" charset="0"/>
                <a:cs typeface="Times New Roman" pitchFamily="18" charset="0"/>
              </a:rPr>
              <a:t>жылғы </a:t>
            </a:r>
            <a:r>
              <a:rPr lang="ru-RU" sz="1800" dirty="0" smtClean="0">
                <a:latin typeface="Times New Roman" pitchFamily="18" charset="0"/>
                <a:cs typeface="Times New Roman" pitchFamily="18" charset="0"/>
              </a:rPr>
              <a:t>19 </a:t>
            </a:r>
            <a:r>
              <a:rPr lang="ru-RU" sz="1800" dirty="0" err="1" smtClean="0">
                <a:latin typeface="Times New Roman" pitchFamily="18" charset="0"/>
                <a:cs typeface="Times New Roman" pitchFamily="18" charset="0"/>
              </a:rPr>
              <a:t>ақпанда құрылды</a:t>
            </a:r>
            <a:r>
              <a:rPr lang="ru-RU" sz="1800" b="1" dirty="0" smtClean="0">
                <a:latin typeface="Times New Roman" pitchFamily="18" charset="0"/>
                <a:cs typeface="Times New Roman" pitchFamily="18" charset="0"/>
              </a:rPr>
              <a:t>).</a:t>
            </a:r>
            <a:endParaRPr lang="ru-RU" sz="2000" b="1" dirty="0" smtClean="0">
              <a:latin typeface="Times New Roman" pitchFamily="18" charset="0"/>
              <a:cs typeface="Times New Roman" pitchFamily="18" charset="0"/>
            </a:endParaRPr>
          </a:p>
          <a:p>
            <a:pPr algn="just"/>
            <a:r>
              <a:rPr lang="ru-RU" sz="2000" b="1" dirty="0" err="1" smtClean="0">
                <a:latin typeface="Times New Roman" pitchFamily="18" charset="0"/>
                <a:cs typeface="Times New Roman" pitchFamily="18" charset="0"/>
              </a:rPr>
              <a:t>Әкімдік- Әйелдер істері</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және отбасылық-демографиялық саясат</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жөніндегі </a:t>
            </a:r>
            <a:r>
              <a:rPr lang="ru-RU" sz="2000" b="1" dirty="0" smtClean="0">
                <a:latin typeface="Times New Roman" pitchFamily="18" charset="0"/>
                <a:cs typeface="Times New Roman" pitchFamily="18" charset="0"/>
              </a:rPr>
              <a:t>Комиссия </a:t>
            </a:r>
          </a:p>
          <a:p>
            <a:pPr algn="just"/>
            <a:r>
              <a:rPr lang="ru-RU" sz="2000" b="1" dirty="0" err="1" smtClean="0">
                <a:latin typeface="Times New Roman" pitchFamily="18" charset="0"/>
                <a:cs typeface="Times New Roman" pitchFamily="18" charset="0"/>
              </a:rPr>
              <a:t>Әйелдерге арналған баспаналар</a:t>
            </a:r>
            <a:r>
              <a:rPr lang="ru-RU" sz="2000" b="1" dirty="0" smtClean="0">
                <a:latin typeface="Times New Roman" pitchFamily="18" charset="0"/>
                <a:cs typeface="Times New Roman" pitchFamily="18" charset="0"/>
              </a:rPr>
              <a:t> ,</a:t>
            </a:r>
            <a:r>
              <a:rPr lang="ru-RU" sz="2000" dirty="0" smtClean="0"/>
              <a:t> </a:t>
            </a:r>
            <a:r>
              <a:rPr lang="ru-RU" sz="2000" dirty="0" err="1" smtClean="0">
                <a:latin typeface="Times New Roman" pitchFamily="18" charset="0"/>
                <a:cs typeface="Times New Roman" pitchFamily="18" charset="0"/>
              </a:rPr>
              <a:t>Мамандандырылған дағдарыс орталығында орналасу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үшін </a:t>
            </a:r>
            <a:r>
              <a:rPr lang="ru-RU" sz="2000" b="1" dirty="0" smtClean="0">
                <a:latin typeface="Times New Roman" pitchFamily="18" charset="0"/>
                <a:cs typeface="Times New Roman" pitchFamily="18" charset="0"/>
              </a:rPr>
              <a:t>+7 (727) 263-36-36, +7 (727) 261-06-06</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телефондары</a:t>
            </a:r>
            <a:r>
              <a:rPr lang="ru-RU" sz="2000" dirty="0" smtClean="0">
                <a:latin typeface="Times New Roman" pitchFamily="18" charset="0"/>
                <a:cs typeface="Times New Roman" pitchFamily="18" charset="0"/>
              </a:rPr>
              <a:t> </a:t>
            </a:r>
            <a:endParaRPr lang="ru-RU" sz="2000" b="1" dirty="0" smtClean="0">
              <a:latin typeface="Times New Roman" pitchFamily="18" charset="0"/>
              <a:cs typeface="Times New Roman" pitchFamily="18" charset="0"/>
            </a:endParaRPr>
          </a:p>
          <a:p>
            <a:pPr algn="just"/>
            <a:r>
              <a:rPr lang="ru-RU" sz="2000" b="1" dirty="0" err="1" smtClean="0">
                <a:latin typeface="Times New Roman" pitchFamily="18" charset="0"/>
                <a:cs typeface="Times New Roman" pitchFamily="18" charset="0"/>
              </a:rPr>
              <a:t>Сенім</a:t>
            </a:r>
            <a:r>
              <a:rPr lang="ru-RU" sz="2000" b="1" dirty="0" smtClean="0">
                <a:latin typeface="Times New Roman" pitchFamily="18" charset="0"/>
                <a:cs typeface="Times New Roman" pitchFamily="18" charset="0"/>
              </a:rPr>
              <a:t> телефоны (</a:t>
            </a:r>
            <a:r>
              <a:rPr lang="ru-RU" sz="2000" b="1" dirty="0" err="1" smtClean="0">
                <a:latin typeface="Times New Roman" pitchFamily="18" charset="0"/>
                <a:cs typeface="Times New Roman" pitchFamily="18" charset="0"/>
              </a:rPr>
              <a:t>жасырын</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тәулік бойы</a:t>
            </a:r>
            <a:r>
              <a:rPr lang="ru-RU" sz="2000" b="1" dirty="0" smtClean="0">
                <a:latin typeface="Times New Roman" pitchFamily="18" charset="0"/>
                <a:cs typeface="Times New Roman" pitchFamily="18" charset="0"/>
              </a:rPr>
              <a:t>) - 150. </a:t>
            </a:r>
            <a:r>
              <a:rPr lang="ru-RU" sz="2000" dirty="0" err="1" smtClean="0">
                <a:latin typeface="Times New Roman" pitchFamily="18" charset="0"/>
                <a:cs typeface="Times New Roman" pitchFamily="18" charset="0"/>
              </a:rPr>
              <a:t>Құқықтық және психологиялық кеңес </a:t>
            </a:r>
            <a:r>
              <a:rPr lang="ru-RU" sz="2000" dirty="0" smtClean="0">
                <a:latin typeface="Times New Roman" pitchFamily="18" charset="0"/>
                <a:cs typeface="Times New Roman" pitchFamily="18" charset="0"/>
              </a:rPr>
              <a:t>беру, </a:t>
            </a:r>
            <a:r>
              <a:rPr lang="ru-RU" sz="2000" dirty="0" err="1" smtClean="0">
                <a:latin typeface="Times New Roman" pitchFamily="18" charset="0"/>
                <a:cs typeface="Times New Roman" pitchFamily="18" charset="0"/>
              </a:rPr>
              <a:t>әлеуметтік қолдау, қауіпсіз өмір сүру жағдайы, біліктілікті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арттыру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курстарынан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өтуге жәрдемдесу.</a:t>
            </a:r>
            <a:endParaRPr lang="ru-RU" sz="2000" dirty="0">
              <a:latin typeface="Times New Roman" pitchFamily="18" charset="0"/>
              <a:cs typeface="Times New Roman" pitchFamily="18" charset="0"/>
            </a:endParaRPr>
          </a:p>
        </p:txBody>
      </p:sp>
      <p:sp>
        <p:nvSpPr>
          <p:cNvPr id="3" name="Заголовок 2"/>
          <p:cNvSpPr>
            <a:spLocks noGrp="1"/>
          </p:cNvSpPr>
          <p:nvPr>
            <p:ph type="title"/>
          </p:nvPr>
        </p:nvSpPr>
        <p:spPr>
          <a:xfrm>
            <a:off x="457200" y="205979"/>
            <a:ext cx="8229600" cy="637579"/>
          </a:xfrm>
        </p:spPr>
        <p:style>
          <a:lnRef idx="2">
            <a:schemeClr val="dk1"/>
          </a:lnRef>
          <a:fillRef idx="1">
            <a:schemeClr val="lt1"/>
          </a:fillRef>
          <a:effectRef idx="0">
            <a:schemeClr val="dk1"/>
          </a:effectRef>
          <a:fontRef idx="minor">
            <a:schemeClr val="dk1"/>
          </a:fontRef>
        </p:style>
        <p:txBody>
          <a:bodyPr>
            <a:normAutofit/>
          </a:bodyPr>
          <a:lstStyle/>
          <a:p>
            <a:pPr algn="ctr"/>
            <a:r>
              <a:rPr lang="kk-KZ" sz="2400" i="1" smtClean="0">
                <a:effectLst/>
                <a:latin typeface="Times New Roman" pitchFamily="18" charset="0"/>
                <a:cs typeface="Times New Roman" pitchFamily="18" charset="0"/>
              </a:rPr>
              <a:t>КӨМЕК ОРТАЛЫҚТАРЫ</a:t>
            </a:r>
            <a:endParaRPr lang="ru-RU" sz="2400" i="1" dirty="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95486"/>
            <a:ext cx="8229600" cy="4309983"/>
          </a:xfrm>
        </p:spPr>
        <p:txBody>
          <a:bodyPr>
            <a:noAutofit/>
          </a:bodyPr>
          <a:lstStyle/>
          <a:p>
            <a:pPr algn="just"/>
            <a:r>
              <a:rPr lang="kk-KZ" sz="3600" b="1" i="1" dirty="0" smtClean="0">
                <a:solidFill>
                  <a:srgbClr val="FF0000"/>
                </a:solidFill>
                <a:latin typeface="Times New Roman" pitchFamily="18" charset="0"/>
                <a:cs typeface="Times New Roman" pitchFamily="18" charset="0"/>
              </a:rPr>
              <a:t>Тұрмыстық зорлық –зомбылықсыз өмір- бақыт мекені.</a:t>
            </a:r>
          </a:p>
          <a:p>
            <a:pPr algn="just"/>
            <a:r>
              <a:rPr lang="ru-RU" sz="3600" b="1" i="1" dirty="0" smtClean="0">
                <a:solidFill>
                  <a:srgbClr val="00B050"/>
                </a:solidFill>
                <a:latin typeface="Times New Roman" pitchFamily="18" charset="0"/>
                <a:cs typeface="Times New Roman" pitchFamily="18" charset="0"/>
              </a:rPr>
              <a:t>Жизнь без насилия- это место счастья.</a:t>
            </a:r>
          </a:p>
          <a:p>
            <a:pPr algn="just"/>
            <a:r>
              <a:rPr lang="en-US" sz="3600" b="1" i="1" dirty="0" smtClean="0">
                <a:solidFill>
                  <a:srgbClr val="7030A0"/>
                </a:solidFill>
                <a:latin typeface="Times New Roman" pitchFamily="18" charset="0"/>
                <a:cs typeface="Times New Roman" pitchFamily="18" charset="0"/>
              </a:rPr>
              <a:t>Life without violence is a place of happiness</a:t>
            </a:r>
            <a:r>
              <a:rPr lang="kk-KZ" sz="3600" b="1" i="1" dirty="0" smtClean="0">
                <a:solidFill>
                  <a:srgbClr val="7030A0"/>
                </a:solidFill>
                <a:latin typeface="Times New Roman" pitchFamily="18" charset="0"/>
                <a:cs typeface="Times New Roman" pitchFamily="18" charset="0"/>
              </a:rPr>
              <a:t>.</a:t>
            </a:r>
            <a:endParaRPr lang="ru-RU" sz="3600" b="1" i="1" dirty="0" smtClean="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55000" lnSpcReduction="20000"/>
          </a:bodyPr>
          <a:lstStyle/>
          <a:p>
            <a:pPr algn="just"/>
            <a:r>
              <a:rPr lang="kk-KZ" sz="3800" b="1" i="1" dirty="0" smtClean="0">
                <a:latin typeface="Times New Roman" pitchFamily="18" charset="0"/>
                <a:cs typeface="Times New Roman" pitchFamily="18" charset="0"/>
              </a:rPr>
              <a:t>Қазақстан Республикасының Конституциясы. Алматы, Жеті Жарғы, 2018.-27бет.</a:t>
            </a:r>
          </a:p>
          <a:p>
            <a:pPr algn="just"/>
            <a:r>
              <a:rPr lang="kk-KZ" sz="3800" b="1" i="1" dirty="0" smtClean="0">
                <a:latin typeface="Times New Roman" pitchFamily="18" charset="0"/>
                <a:cs typeface="Times New Roman" pitchFamily="18" charset="0"/>
              </a:rPr>
              <a:t>Зорлық-зомбылық тыйылмай тұр. «Айқын» ақпарат. </a:t>
            </a:r>
            <a:r>
              <a:rPr lang="ru-RU" sz="3800" b="1" i="1" dirty="0" smtClean="0">
                <a:latin typeface="Times New Roman" pitchFamily="18" charset="0"/>
                <a:cs typeface="Times New Roman" pitchFamily="18" charset="0"/>
              </a:rPr>
              <a:t>[</a:t>
            </a:r>
            <a:r>
              <a:rPr lang="ru-RU" sz="3800" b="1" i="1" dirty="0" err="1" smtClean="0">
                <a:latin typeface="Times New Roman" pitchFamily="18" charset="0"/>
                <a:cs typeface="Times New Roman" pitchFamily="18" charset="0"/>
              </a:rPr>
              <a:t>Элек-трон</a:t>
            </a:r>
            <a:r>
              <a:rPr lang="ru-RU" sz="3800" b="1" i="1" dirty="0" smtClean="0">
                <a:latin typeface="Times New Roman" pitchFamily="18" charset="0"/>
                <a:cs typeface="Times New Roman" pitchFamily="18" charset="0"/>
              </a:rPr>
              <a:t>. ресурс].</a:t>
            </a:r>
            <a:r>
              <a:rPr lang="kk-KZ" sz="3800" b="1" i="1" dirty="0" smtClean="0">
                <a:latin typeface="Times New Roman" pitchFamily="18" charset="0"/>
                <a:cs typeface="Times New Roman" pitchFamily="18" charset="0"/>
              </a:rPr>
              <a:t> 01.02.2020ж. – URL: https://aikyn.kz/zorlyq-zombylyq-tyjylmaj-tur/. </a:t>
            </a:r>
          </a:p>
          <a:p>
            <a:pPr algn="just"/>
            <a:r>
              <a:rPr lang="ru-RU" sz="3800" b="1" i="1" dirty="0" smtClean="0">
                <a:latin typeface="Times New Roman" pitchFamily="18" charset="0"/>
                <a:cs typeface="Times New Roman" pitchFamily="18" charset="0"/>
              </a:rPr>
              <a:t>"Я стал(а) жертвой домашнего насилия". Что делать?. </a:t>
            </a:r>
            <a:r>
              <a:rPr lang="kk-KZ" sz="3800" b="1" i="1" dirty="0" smtClean="0">
                <a:latin typeface="Times New Roman" pitchFamily="18" charset="0"/>
                <a:cs typeface="Times New Roman" pitchFamily="18" charset="0"/>
              </a:rPr>
              <a:t>[Элек-трон. ресурс]. </a:t>
            </a:r>
            <a:r>
              <a:rPr lang="ru-RU" sz="3800" b="1" i="1" dirty="0" smtClean="0">
                <a:latin typeface="Times New Roman" pitchFamily="18" charset="0"/>
                <a:cs typeface="Times New Roman" pitchFamily="18" charset="0"/>
              </a:rPr>
              <a:t>30.03.2018ж. </a:t>
            </a:r>
            <a:r>
              <a:rPr lang="kk-KZ" sz="3800" b="1" i="1" dirty="0" smtClean="0">
                <a:latin typeface="Times New Roman" pitchFamily="18" charset="0"/>
                <a:cs typeface="Times New Roman" pitchFamily="18" charset="0"/>
              </a:rPr>
              <a:t>– URL: </a:t>
            </a:r>
            <a:r>
              <a:rPr lang="en-US" sz="3800" b="1" i="1" dirty="0" smtClean="0">
                <a:latin typeface="Times New Roman" pitchFamily="18" charset="0"/>
                <a:cs typeface="Times New Roman" pitchFamily="18" charset="0"/>
              </a:rPr>
              <a:t>https://</a:t>
            </a:r>
            <a:r>
              <a:rPr lang="en-US" sz="3800" b="1" i="1" smtClean="0">
                <a:latin typeface="Times New Roman" pitchFamily="18" charset="0"/>
                <a:cs typeface="Times New Roman" pitchFamily="18" charset="0"/>
              </a:rPr>
              <a:t>tengrinews.kz/article/ya-stala-jertvoy-domashnego-nasiliya-chto-delat-736/</a:t>
            </a:r>
            <a:endParaRPr lang="kk-KZ" sz="3800" b="1" i="1" dirty="0" smtClean="0">
              <a:latin typeface="Times New Roman" pitchFamily="18" charset="0"/>
              <a:cs typeface="Times New Roman" pitchFamily="18" charset="0"/>
            </a:endParaRPr>
          </a:p>
          <a:p>
            <a:pPr algn="just"/>
            <a:r>
              <a:rPr lang="ru-RU" sz="3800" b="1" i="1" dirty="0" err="1" smtClean="0">
                <a:latin typeface="Times New Roman" pitchFamily="18" charset="0"/>
                <a:cs typeface="Times New Roman" pitchFamily="18" charset="0"/>
              </a:rPr>
              <a:t>С.Бишекова,Тұрмыстық зорлық-зомбылық туралы</a:t>
            </a:r>
            <a:r>
              <a:rPr lang="ru-RU" sz="3800" b="1" i="1" dirty="0" smtClean="0">
                <a:latin typeface="Times New Roman" pitchFamily="18" charset="0"/>
                <a:cs typeface="Times New Roman" pitchFamily="18" charset="0"/>
              </a:rPr>
              <a:t> не </a:t>
            </a:r>
            <a:r>
              <a:rPr lang="ru-RU" sz="3800" b="1" i="1" dirty="0" err="1" smtClean="0">
                <a:latin typeface="Times New Roman" pitchFamily="18" charset="0"/>
                <a:cs typeface="Times New Roman" pitchFamily="18" charset="0"/>
              </a:rPr>
              <a:t>білеміз</a:t>
            </a:r>
            <a:r>
              <a:rPr lang="ru-RU" sz="3800" b="1" i="1" dirty="0" smtClean="0">
                <a:latin typeface="Times New Roman" pitchFamily="18" charset="0"/>
                <a:cs typeface="Times New Roman" pitchFamily="18" charset="0"/>
              </a:rPr>
              <a:t>? </a:t>
            </a:r>
            <a:r>
              <a:rPr lang="kk-KZ" sz="3800" b="1" i="1" dirty="0" smtClean="0">
                <a:latin typeface="Times New Roman" pitchFamily="18" charset="0"/>
                <a:cs typeface="Times New Roman" pitchFamily="18" charset="0"/>
              </a:rPr>
              <a:t>[Элек-трон. ресурс]. </a:t>
            </a:r>
            <a:r>
              <a:rPr lang="ru-RU" sz="3800" b="1" i="1" dirty="0" smtClean="0">
                <a:latin typeface="Times New Roman" pitchFamily="18" charset="0"/>
                <a:cs typeface="Times New Roman" pitchFamily="18" charset="0"/>
              </a:rPr>
              <a:t>13.04.2019ж. </a:t>
            </a:r>
            <a:r>
              <a:rPr lang="kk-KZ" sz="3800" b="1" i="1" dirty="0" smtClean="0">
                <a:latin typeface="Times New Roman" pitchFamily="18" charset="0"/>
                <a:cs typeface="Times New Roman" pitchFamily="18" charset="0"/>
              </a:rPr>
              <a:t>– URL: </a:t>
            </a:r>
            <a:r>
              <a:rPr lang="en-US" sz="3800" b="1" i="1" dirty="0" smtClean="0">
                <a:latin typeface="Times New Roman" pitchFamily="18" charset="0"/>
                <a:cs typeface="Times New Roman" pitchFamily="18" charset="0"/>
              </a:rPr>
              <a:t>https://tirshilik-tynysy.kz/okigalar/7977-trmysty-zorly-zombyly-turaly-ne-blemz.html</a:t>
            </a:r>
            <a:endParaRPr lang="ru-RU" sz="3800" b="1" i="1" dirty="0" smtClean="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a:bodyPr>
          <a:lstStyle/>
          <a:p>
            <a:pPr algn="ctr"/>
            <a:r>
              <a:rPr lang="kk-KZ" dirty="0" smtClean="0">
                <a:solidFill>
                  <a:srgbClr val="7030A0"/>
                </a:solidFill>
                <a:latin typeface="Times New Roman" pitchFamily="18" charset="0"/>
                <a:cs typeface="Times New Roman" pitchFamily="18" charset="0"/>
              </a:rPr>
              <a:t>Пайдаланған әдебиеттер тізімі:</a:t>
            </a:r>
            <a:endParaRPr lang="ru-RU"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987574"/>
            <a:ext cx="7772400" cy="1372321"/>
          </a:xfrm>
        </p:spPr>
        <p:txBody>
          <a:bodyPr>
            <a:noAutofit/>
          </a:bodyPr>
          <a:lstStyle/>
          <a:p>
            <a:pPr algn="ctr"/>
            <a:r>
              <a:rPr lang="kk-KZ" sz="2400" smtClean="0">
                <a:solidFill>
                  <a:schemeClr val="tx1"/>
                </a:solidFill>
                <a:latin typeface="Times New Roman" pitchFamily="18" charset="0"/>
                <a:cs typeface="Times New Roman" pitchFamily="18" charset="0"/>
              </a:rPr>
              <a:t>ТҰРМЫСТЫҚ </a:t>
            </a:r>
            <a:r>
              <a:rPr lang="kk-KZ" sz="2400" smtClean="0">
                <a:solidFill>
                  <a:schemeClr val="tx1"/>
                </a:solidFill>
                <a:latin typeface="Times New Roman" pitchFamily="18" charset="0"/>
                <a:cs typeface="Times New Roman" pitchFamily="18" charset="0"/>
              </a:rPr>
              <a:t>ЗОРЛЫҚ-ЗОМБЫЛЫҚТЫҢ </a:t>
            </a:r>
            <a:r>
              <a:rPr lang="kk-KZ" sz="2400" dirty="0" smtClean="0">
                <a:solidFill>
                  <a:schemeClr val="tx1"/>
                </a:solidFill>
                <a:latin typeface="Times New Roman" pitchFamily="18" charset="0"/>
                <a:cs typeface="Times New Roman" pitchFamily="18" charset="0"/>
              </a:rPr>
              <a:t>ҚҰҚЫҚТЫҚ АСПЕКТІЛЕРІ</a:t>
            </a:r>
            <a:r>
              <a:rPr lang="ru-RU" sz="2400" dirty="0" smtClean="0">
                <a:solidFill>
                  <a:schemeClr val="tx1"/>
                </a:solidFill>
                <a:latin typeface="Times New Roman" pitchFamily="18" charset="0"/>
                <a:cs typeface="Times New Roman" pitchFamily="18" charset="0"/>
              </a:rPr>
              <a:t/>
            </a:r>
            <a:br>
              <a:rPr lang="ru-RU" sz="2400" dirty="0" smtClean="0">
                <a:solidFill>
                  <a:schemeClr val="tx1"/>
                </a:solidFill>
                <a:latin typeface="Times New Roman" pitchFamily="18" charset="0"/>
                <a:cs typeface="Times New Roman" pitchFamily="18" charset="0"/>
              </a:rPr>
            </a:br>
            <a:endParaRPr lang="ru-RU" sz="2400" dirty="0">
              <a:ln w="10541" cmpd="sng">
                <a:solidFill>
                  <a:schemeClr val="accent1">
                    <a:shade val="88000"/>
                    <a:satMod val="110000"/>
                  </a:schemeClr>
                </a:solidFill>
                <a:prstDash val="solid"/>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0"/>
            <a:ext cx="9144000" cy="4659982"/>
          </a:xfrm>
        </p:spPr>
        <p:txBody>
          <a:bodyPr>
            <a:normAutofit/>
          </a:bodyPr>
          <a:lstStyle/>
          <a:p>
            <a:pPr algn="ctr">
              <a:buNone/>
            </a:pPr>
            <a:r>
              <a:rPr lang="kk-KZ"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Ғылыми жобаның негізгі мақсаты</a:t>
            </a:r>
          </a:p>
          <a:p>
            <a:pPr algn="just"/>
            <a:r>
              <a:rPr lang="kk-KZ" dirty="0" smtClean="0">
                <a:latin typeface="Times New Roman" pitchFamily="18" charset="0"/>
                <a:cs typeface="Times New Roman" pitchFamily="18" charset="0"/>
              </a:rPr>
              <a:t> </a:t>
            </a:r>
            <a:r>
              <a:rPr lang="kk-KZ" sz="2800" dirty="0" smtClean="0">
                <a:latin typeface="Times New Roman" pitchFamily="18" charset="0"/>
                <a:cs typeface="Times New Roman" pitchFamily="18" charset="0"/>
              </a:rPr>
              <a:t>Қазіргі кездегі отбасындағы зорлық-зомбылықтың алдын алу мақсатына іс-шараларды анықтап, әдіснамалық нұсқау беру. </a:t>
            </a:r>
          </a:p>
          <a:p>
            <a:pPr algn="just"/>
            <a:r>
              <a:rPr lang="kk-KZ" sz="2800" dirty="0" smtClean="0">
                <a:latin typeface="Times New Roman" pitchFamily="18" charset="0"/>
                <a:cs typeface="Times New Roman" pitchFamily="18" charset="0"/>
              </a:rPr>
              <a:t>Отбасындағы зорлық зомбылыққа жол бермеу.  </a:t>
            </a: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maxresdefault (1).jpg"/>
          <p:cNvPicPr>
            <a:picLocks noGrp="1" noChangeAspect="1"/>
          </p:cNvPicPr>
          <p:nvPr>
            <p:ph idx="1"/>
          </p:nvPr>
        </p:nvPicPr>
        <p:blipFill>
          <a:blip r:embed="rId2" cstate="print"/>
          <a:stretch>
            <a:fillRect/>
          </a:stretch>
        </p:blipFill>
        <p:spPr>
          <a:xfrm>
            <a:off x="5596113" y="0"/>
            <a:ext cx="3547887" cy="1995686"/>
          </a:xfrm>
          <a:prstGeom prst="rect">
            <a:avLst/>
          </a:prstGeom>
          <a:ln>
            <a:noFill/>
          </a:ln>
          <a:effectLst>
            <a:softEdge rad="112500"/>
          </a:effectLst>
        </p:spPr>
      </p:pic>
      <p:sp>
        <p:nvSpPr>
          <p:cNvPr id="3" name="Заголовок 2"/>
          <p:cNvSpPr>
            <a:spLocks noGrp="1"/>
          </p:cNvSpPr>
          <p:nvPr>
            <p:ph type="title"/>
          </p:nvPr>
        </p:nvSpPr>
        <p:spPr>
          <a:xfrm>
            <a:off x="0" y="0"/>
            <a:ext cx="5652120" cy="451596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2000"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Тұрмыстық зорлық- </a:t>
            </a:r>
            <a:r>
              <a:rPr lang="kk-KZ" sz="2000" dirty="0" smtClean="0">
                <a:solidFill>
                  <a:srgbClr val="002060"/>
                </a:solidFill>
                <a:latin typeface="Times New Roman" pitchFamily="18" charset="0"/>
                <a:cs typeface="Times New Roman" pitchFamily="18" charset="0"/>
              </a:rPr>
              <a:t>құқықтық тұрғыда адамның екінші бір адамға, оның жеке басына тиіспеушілік құқығын бұзатын және психикалық ықпал жасауы деп түсіндіріледі. Ол тән азабын шектірген зорлық және жан азабын шектірген зорлық болып екіге бөлінеді. Тән азабын шектірген зорлық – адамның ағзасына тікелей әсер ету, ұрып-соғу, денесіне зақым келтіру т.б. Жан азабын шектірген зорлық- жәбірленушінің қарсылық көрсетуіне, өз құқықтары 	мен мүдделерін қорғауына деген ерік-жігерін жасыту үшін қорқыту, адамның психикасына әсер етуді айтамыз.</a:t>
            </a:r>
            <a:r>
              <a:rPr lang="ru-RU" sz="2000" dirty="0" smtClean="0">
                <a:solidFill>
                  <a:srgbClr val="002060"/>
                </a:solidFill>
                <a:latin typeface="Times New Roman" pitchFamily="18" charset="0"/>
                <a:cs typeface="Times New Roman" pitchFamily="18" charset="0"/>
              </a:rPr>
              <a:t/>
            </a:r>
            <a:br>
              <a:rPr lang="ru-RU" sz="2000" dirty="0" smtClean="0">
                <a:solidFill>
                  <a:srgbClr val="002060"/>
                </a:solidFill>
                <a:latin typeface="Times New Roman" pitchFamily="18" charset="0"/>
                <a:cs typeface="Times New Roman" pitchFamily="18" charset="0"/>
              </a:rPr>
            </a:br>
            <a:endParaRPr lang="ru-RU" sz="2000" i="1" spc="50" dirty="0">
              <a:ln w="11430"/>
              <a:solidFill>
                <a:srgbClr val="00206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p:val>
                                            <p:strVal val="#ppt_w*0.70"/>
                                          </p:val>
                                        </p:tav>
                                        <p:tav tm="100000">
                                          <p:val>
                                            <p:strVal val="#ppt_w"/>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animEffect transition="in" filter="fade">
                                      <p:cBhvr>
                                        <p:cTn id="9"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0" y="411510"/>
          <a:ext cx="9144000" cy="4731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a:xfrm>
            <a:off x="467544" y="0"/>
            <a:ext cx="8229600" cy="435695"/>
          </a:xfrm>
        </p:spPr>
        <p:txBody>
          <a:bodyPr>
            <a:noAutofit/>
          </a:bodyPr>
          <a:lstStyle/>
          <a:p>
            <a:pPr algn="ctr"/>
            <a:r>
              <a:rPr lang="kk-KZ" sz="2400" i="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Тұрмыстық зорлық- зомблылық түрлері</a:t>
            </a:r>
            <a:endParaRPr lang="ru-RU" sz="2400"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5" name="TextBox 4"/>
          <p:cNvSpPr txBox="1"/>
          <p:nvPr/>
        </p:nvSpPr>
        <p:spPr>
          <a:xfrm>
            <a:off x="2051720" y="1707654"/>
            <a:ext cx="6768752" cy="1015663"/>
          </a:xfrm>
          <a:prstGeom prst="rect">
            <a:avLst/>
          </a:prstGeom>
          <a:noFill/>
        </p:spPr>
        <p:txBody>
          <a:bodyPr wrap="square" rtlCol="0">
            <a:spAutoFit/>
          </a:bodyPr>
          <a:lstStyle/>
          <a:p>
            <a:pPr algn="just"/>
            <a:r>
              <a:rPr lang="kk-KZ" sz="2000" b="1" smtClean="0">
                <a:solidFill>
                  <a:schemeClr val="bg1"/>
                </a:solidFill>
                <a:latin typeface="Times New Roman" pitchFamily="18" charset="0"/>
                <a:cs typeface="Times New Roman" pitchFamily="18" charset="0"/>
              </a:rPr>
              <a:t>Жыныстық зорлық-зомбылық- бұл кез келген мәжбүрлі жыныстық әрекет немесе басқа адамның жыныстық сипатын пайдалану. </a:t>
            </a:r>
            <a:endParaRPr lang="ru-RU" sz="20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7504" y="123478"/>
            <a:ext cx="3168352" cy="31393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kk-KZ" dirty="0" smtClean="0">
                <a:latin typeface="Times New Roman" pitchFamily="18" charset="0"/>
                <a:cs typeface="Times New Roman" pitchFamily="18" charset="0"/>
              </a:rPr>
              <a:t>Қазақстанда 120-бап «Зорлау» 1130 құқықбұзушылық және 121-бап «Сексуалдық сипаттағы зорлық-зомбылық әрекеттері» бойынша 320 құқықбұзушылық тіркелген. Осылайша, ҚР-да 2019 жылы зорлау бойынша 1450 жағдай тіркелген (олардың 1132-і әйелдерге қатысты, 231-і балаларға қатысты</a:t>
            </a:r>
            <a:endParaRPr lang="ru-RU" dirty="0">
              <a:latin typeface="Times New Roman" pitchFamily="18" charset="0"/>
              <a:cs typeface="Times New Roman" pitchFamily="18" charset="0"/>
            </a:endParaRPr>
          </a:p>
        </p:txBody>
      </p:sp>
      <p:graphicFrame>
        <p:nvGraphicFramePr>
          <p:cNvPr id="11" name="Диаграмма 10"/>
          <p:cNvGraphicFramePr/>
          <p:nvPr/>
        </p:nvGraphicFramePr>
        <p:xfrm>
          <a:off x="3275856" y="0"/>
          <a:ext cx="5868144" cy="51435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regnum_picture_1487023909_normal.jpg"/>
          <p:cNvPicPr>
            <a:picLocks noGrp="1" noChangeAspect="1"/>
          </p:cNvPicPr>
          <p:nvPr>
            <p:ph idx="1"/>
          </p:nvPr>
        </p:nvPicPr>
        <p:blipFill>
          <a:blip r:embed="rId2" cstate="print"/>
          <a:stretch>
            <a:fillRect/>
          </a:stretch>
        </p:blipFill>
        <p:spPr>
          <a:xfrm>
            <a:off x="0" y="195486"/>
            <a:ext cx="3590073" cy="2468175"/>
          </a:xfrm>
          <a:prstGeom prst="roundRect">
            <a:avLst>
              <a:gd name="adj" fmla="val 8594"/>
            </a:avLst>
          </a:prstGeom>
          <a:solidFill>
            <a:srgbClr val="FFFFFF">
              <a:shade val="85000"/>
            </a:srgbClr>
          </a:solidFill>
          <a:ln>
            <a:solidFill>
              <a:srgbClr val="00B0F0"/>
            </a:solidFill>
          </a:ln>
          <a:effectLst>
            <a:reflection blurRad="12700" stA="38000" endPos="28000" dist="5000" dir="5400000" sy="-100000" algn="bl" rotWithShape="0"/>
          </a:effectLst>
        </p:spPr>
      </p:pic>
      <p:sp>
        <p:nvSpPr>
          <p:cNvPr id="5" name="Вертикальный свиток 4"/>
          <p:cNvSpPr/>
          <p:nvPr/>
        </p:nvSpPr>
        <p:spPr>
          <a:xfrm>
            <a:off x="3779912" y="123478"/>
            <a:ext cx="5364088" cy="4896544"/>
          </a:xfrm>
          <a:prstGeom prst="verticalScroll">
            <a:avLst/>
          </a:prstGeom>
        </p:spPr>
        <p:style>
          <a:lnRef idx="2">
            <a:schemeClr val="accent4"/>
          </a:lnRef>
          <a:fillRef idx="1">
            <a:schemeClr val="lt1"/>
          </a:fillRef>
          <a:effectRef idx="0">
            <a:schemeClr val="accent4"/>
          </a:effectRef>
          <a:fontRef idx="minor">
            <a:schemeClr val="dk1"/>
          </a:fontRef>
        </p:style>
        <p:txBody>
          <a:bodyPr rtlCol="0" anchor="ctr"/>
          <a:lstStyle/>
          <a:p>
            <a:pPr algn="ctr" fontAlgn="base"/>
            <a:r>
              <a:rPr lang="ru-RU" sz="2000" b="1" i="1" dirty="0" err="1" smtClean="0">
                <a:solidFill>
                  <a:srgbClr val="FF0000"/>
                </a:solidFill>
                <a:latin typeface="Times New Roman" pitchFamily="18" charset="0"/>
                <a:cs typeface="Times New Roman" pitchFamily="18" charset="0"/>
              </a:rPr>
              <a:t>Тұрмыстық зорлық-зомбылық профилактикасы</a:t>
            </a:r>
            <a:r>
              <a:rPr lang="ru-RU" sz="2000" b="1" i="1" dirty="0" smtClean="0">
                <a:solidFill>
                  <a:srgbClr val="FF0000"/>
                </a:solidFill>
                <a:latin typeface="Times New Roman" pitchFamily="18" charset="0"/>
                <a:cs typeface="Times New Roman" pitchFamily="18" charset="0"/>
              </a:rPr>
              <a:t> </a:t>
            </a:r>
            <a:r>
              <a:rPr lang="ru-RU" sz="2000" b="1" i="1" dirty="0" err="1" smtClean="0">
                <a:solidFill>
                  <a:srgbClr val="FF0000"/>
                </a:solidFill>
                <a:latin typeface="Times New Roman" pitchFamily="18" charset="0"/>
                <a:cs typeface="Times New Roman" pitchFamily="18" charset="0"/>
              </a:rPr>
              <a:t>туралы</a:t>
            </a:r>
            <a:endParaRPr lang="ru-RU" sz="2000" b="1" i="1" dirty="0" smtClean="0">
              <a:solidFill>
                <a:srgbClr val="FF0000"/>
              </a:solidFill>
              <a:latin typeface="Times New Roman" pitchFamily="18" charset="0"/>
              <a:cs typeface="Times New Roman" pitchFamily="18" charset="0"/>
            </a:endParaRPr>
          </a:p>
          <a:p>
            <a:pPr algn="ctr" fontAlgn="base"/>
            <a:r>
              <a:rPr lang="ru-RU" sz="2000" b="1" i="1" dirty="0" err="1" smtClean="0">
                <a:solidFill>
                  <a:srgbClr val="FF0000"/>
                </a:solidFill>
                <a:latin typeface="Times New Roman" pitchFamily="18" charset="0"/>
                <a:cs typeface="Times New Roman" pitchFamily="18" charset="0"/>
              </a:rPr>
              <a:t>Қазақстан Республикасының </a:t>
            </a:r>
            <a:r>
              <a:rPr lang="ru-RU" sz="2000" b="1" i="1" dirty="0" smtClean="0">
                <a:solidFill>
                  <a:srgbClr val="FF0000"/>
                </a:solidFill>
                <a:latin typeface="Times New Roman" pitchFamily="18" charset="0"/>
                <a:cs typeface="Times New Roman" pitchFamily="18" charset="0"/>
              </a:rPr>
              <a:t>2009 </a:t>
            </a:r>
            <a:r>
              <a:rPr lang="ru-RU" sz="2000" b="1" i="1" dirty="0" err="1" smtClean="0">
                <a:solidFill>
                  <a:srgbClr val="FF0000"/>
                </a:solidFill>
                <a:latin typeface="Times New Roman" pitchFamily="18" charset="0"/>
                <a:cs typeface="Times New Roman" pitchFamily="18" charset="0"/>
              </a:rPr>
              <a:t>жылғы </a:t>
            </a:r>
            <a:r>
              <a:rPr lang="ru-RU" sz="2000" b="1" i="1" dirty="0" smtClean="0">
                <a:solidFill>
                  <a:srgbClr val="FF0000"/>
                </a:solidFill>
                <a:latin typeface="Times New Roman" pitchFamily="18" charset="0"/>
                <a:cs typeface="Times New Roman" pitchFamily="18" charset="0"/>
              </a:rPr>
              <a:t>4 </a:t>
            </a:r>
            <a:r>
              <a:rPr lang="ru-RU" sz="2000" b="1" i="1" dirty="0" err="1" smtClean="0">
                <a:solidFill>
                  <a:srgbClr val="FF0000"/>
                </a:solidFill>
                <a:latin typeface="Times New Roman" pitchFamily="18" charset="0"/>
                <a:cs typeface="Times New Roman" pitchFamily="18" charset="0"/>
              </a:rPr>
              <a:t>желтоқсандағы</a:t>
            </a:r>
            <a:r>
              <a:rPr lang="ru-RU" sz="2000" b="1" i="1" dirty="0" smtClean="0">
                <a:solidFill>
                  <a:srgbClr val="FF0000"/>
                </a:solidFill>
                <a:latin typeface="Times New Roman" pitchFamily="18" charset="0"/>
                <a:cs typeface="Times New Roman" pitchFamily="18" charset="0"/>
              </a:rPr>
              <a:t> </a:t>
            </a:r>
            <a:r>
              <a:rPr lang="en-US" sz="2000" b="1" i="1" dirty="0" smtClean="0">
                <a:solidFill>
                  <a:srgbClr val="FF0000"/>
                </a:solidFill>
                <a:latin typeface="Times New Roman" pitchFamily="18" charset="0"/>
                <a:cs typeface="Times New Roman" pitchFamily="18" charset="0"/>
              </a:rPr>
              <a:t>N 214-IV </a:t>
            </a:r>
            <a:r>
              <a:rPr lang="ru-RU" sz="2000" b="1" i="1" dirty="0" err="1" smtClean="0">
                <a:solidFill>
                  <a:srgbClr val="FF0000"/>
                </a:solidFill>
                <a:latin typeface="Times New Roman" pitchFamily="18" charset="0"/>
                <a:cs typeface="Times New Roman" pitchFamily="18" charset="0"/>
              </a:rPr>
              <a:t>Заңы.</a:t>
            </a:r>
            <a:endParaRPr lang="ru-RU" sz="2000" b="1" i="1" dirty="0" smtClean="0">
              <a:solidFill>
                <a:srgbClr val="FF0000"/>
              </a:solidFill>
              <a:latin typeface="Times New Roman" pitchFamily="18" charset="0"/>
              <a:cs typeface="Times New Roman" pitchFamily="18" charset="0"/>
            </a:endParaRPr>
          </a:p>
          <a:p>
            <a:pPr algn="ctr" fontAlgn="base"/>
            <a:r>
              <a:rPr lang="ru-RU" sz="2000" dirty="0" smtClean="0">
                <a:latin typeface="Times New Roman" pitchFamily="18" charset="0"/>
                <a:cs typeface="Times New Roman" pitchFamily="18" charset="0"/>
              </a:rPr>
              <a:t> </a:t>
            </a:r>
            <a:endParaRPr lang="ru-RU" sz="2000" b="1" i="1" dirty="0" smtClean="0">
              <a:solidFill>
                <a:srgbClr val="FF0000"/>
              </a:solidFill>
              <a:latin typeface="Times New Roman" pitchFamily="18" charset="0"/>
              <a:cs typeface="Times New Roman" pitchFamily="18" charset="0"/>
            </a:endParaRPr>
          </a:p>
          <a:p>
            <a:pPr algn="ct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3563888" cy="771550"/>
          </a:xfrm>
        </p:spPr>
        <p:style>
          <a:lnRef idx="2">
            <a:schemeClr val="accent2"/>
          </a:lnRef>
          <a:fillRef idx="1">
            <a:schemeClr val="lt1"/>
          </a:fillRef>
          <a:effectRef idx="0">
            <a:schemeClr val="accent2"/>
          </a:effectRef>
          <a:fontRef idx="minor">
            <a:schemeClr val="dk1"/>
          </a:fontRef>
        </p:style>
        <p:txBody>
          <a:bodyPr>
            <a:normAutofit/>
          </a:bodyPr>
          <a:lstStyle/>
          <a:p>
            <a:r>
              <a:rPr lang="kk-KZ" sz="2400" i="1" u="sng" smtClean="0">
                <a:latin typeface="Times New Roman" pitchFamily="18" charset="0"/>
                <a:cs typeface="Times New Roman" pitchFamily="18" charset="0"/>
              </a:rPr>
              <a:t>Зомбылық Факторлары</a:t>
            </a:r>
            <a:r>
              <a:rPr lang="kk-KZ" sz="2400" i="1" u="sng" dirty="0" smtClean="0">
                <a:latin typeface="Times New Roman" pitchFamily="18" charset="0"/>
                <a:cs typeface="Times New Roman" pitchFamily="18" charset="0"/>
              </a:rPr>
              <a:t>:</a:t>
            </a:r>
            <a:endParaRPr lang="ru-RU" sz="2400" i="1" u="sng" dirty="0">
              <a:latin typeface="Times New Roman" pitchFamily="18" charset="0"/>
              <a:cs typeface="Times New Roman" pitchFamily="18" charset="0"/>
            </a:endParaRPr>
          </a:p>
        </p:txBody>
      </p:sp>
      <p:pic>
        <p:nvPicPr>
          <p:cNvPr id="6" name="Содержимое 5" descr="0c2b2cda-78ae-42c2-b253-0417e065331b.jpg"/>
          <p:cNvPicPr>
            <a:picLocks noGrp="1" noChangeAspect="1"/>
          </p:cNvPicPr>
          <p:nvPr>
            <p:ph idx="1"/>
          </p:nvPr>
        </p:nvPicPr>
        <p:blipFill>
          <a:blip r:embed="rId2" cstate="print"/>
          <a:stretch>
            <a:fillRect/>
          </a:stretch>
        </p:blipFill>
        <p:spPr>
          <a:xfrm rot="171844">
            <a:off x="7748484" y="33782"/>
            <a:ext cx="1374302" cy="883480"/>
          </a:xfrm>
        </p:spPr>
      </p:pic>
      <p:pic>
        <p:nvPicPr>
          <p:cNvPr id="7" name="Рисунок 6" descr="violencia-contra-la-mujer-1.jpg"/>
          <p:cNvPicPr>
            <a:picLocks noChangeAspect="1"/>
          </p:cNvPicPr>
          <p:nvPr/>
        </p:nvPicPr>
        <p:blipFill>
          <a:blip r:embed="rId3" cstate="print"/>
          <a:stretch>
            <a:fillRect/>
          </a:stretch>
        </p:blipFill>
        <p:spPr>
          <a:xfrm rot="20556437">
            <a:off x="6255650" y="177788"/>
            <a:ext cx="1322273" cy="867811"/>
          </a:xfrm>
          <a:prstGeom prst="rect">
            <a:avLst/>
          </a:prstGeom>
        </p:spPr>
      </p:pic>
      <p:sp>
        <p:nvSpPr>
          <p:cNvPr id="8" name="Скругленный прямоугольник 7"/>
          <p:cNvSpPr/>
          <p:nvPr/>
        </p:nvSpPr>
        <p:spPr>
          <a:xfrm>
            <a:off x="4139952" y="1275606"/>
            <a:ext cx="4211960" cy="5760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ru-RU" smtClean="0">
                <a:solidFill>
                  <a:schemeClr val="tx1"/>
                </a:solidFill>
                <a:latin typeface="Times New Roman" pitchFamily="18" charset="0"/>
                <a:cs typeface="Times New Roman" pitchFamily="18" charset="0"/>
              </a:rPr>
              <a:t>жүйелі шамадан тыс құрамында спирт бар сусындарын қолдану</a:t>
            </a:r>
            <a:endParaRPr lang="ru-RU" dirty="0">
              <a:solidFill>
                <a:schemeClr val="tx1"/>
              </a:solidFill>
              <a:latin typeface="Times New Roman" pitchFamily="18" charset="0"/>
              <a:cs typeface="Times New Roman" pitchFamily="18" charset="0"/>
            </a:endParaRPr>
          </a:p>
        </p:txBody>
      </p:sp>
      <p:sp>
        <p:nvSpPr>
          <p:cNvPr id="12" name="Скругленный прямоугольник 11"/>
          <p:cNvSpPr/>
          <p:nvPr/>
        </p:nvSpPr>
        <p:spPr>
          <a:xfrm>
            <a:off x="4355976" y="2211710"/>
            <a:ext cx="4211960" cy="5760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ru-RU" smtClean="0">
                <a:solidFill>
                  <a:schemeClr val="tx1"/>
                </a:solidFill>
                <a:latin typeface="Times New Roman" pitchFamily="18" charset="0"/>
                <a:cs typeface="Times New Roman" pitchFamily="18" charset="0"/>
              </a:rPr>
              <a:t>психопатиялық тұлғаның бұзылуы, ауытқуы</a:t>
            </a:r>
            <a:endParaRPr lang="ru-RU" dirty="0">
              <a:solidFill>
                <a:schemeClr val="tx1"/>
              </a:solidFill>
              <a:latin typeface="Times New Roman" pitchFamily="18" charset="0"/>
              <a:cs typeface="Times New Roman" pitchFamily="18" charset="0"/>
            </a:endParaRPr>
          </a:p>
        </p:txBody>
      </p:sp>
      <p:sp>
        <p:nvSpPr>
          <p:cNvPr id="13" name="Скругленный прямоугольник 12"/>
          <p:cNvSpPr/>
          <p:nvPr/>
        </p:nvSpPr>
        <p:spPr>
          <a:xfrm>
            <a:off x="4644008" y="3219822"/>
            <a:ext cx="4211960" cy="5760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ru-RU" smtClean="0">
                <a:solidFill>
                  <a:schemeClr val="tx1"/>
                </a:solidFill>
                <a:latin typeface="Times New Roman" pitchFamily="18" charset="0"/>
                <a:cs typeface="Times New Roman" pitchFamily="18" charset="0"/>
              </a:rPr>
              <a:t>матриархалдық немесе патриархалдық отбасы өмірі</a:t>
            </a:r>
            <a:endParaRPr lang="ru-RU" dirty="0">
              <a:solidFill>
                <a:schemeClr val="tx1"/>
              </a:solidFill>
              <a:latin typeface="Times New Roman" pitchFamily="18" charset="0"/>
              <a:cs typeface="Times New Roman" pitchFamily="18" charset="0"/>
            </a:endParaRPr>
          </a:p>
        </p:txBody>
      </p:sp>
      <p:sp>
        <p:nvSpPr>
          <p:cNvPr id="14" name="Скругленный прямоугольник 13"/>
          <p:cNvSpPr/>
          <p:nvPr/>
        </p:nvSpPr>
        <p:spPr>
          <a:xfrm>
            <a:off x="4932040" y="4227934"/>
            <a:ext cx="4211960" cy="5760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ru-RU" smtClean="0">
                <a:solidFill>
                  <a:schemeClr val="tx1"/>
                </a:solidFill>
                <a:latin typeface="Times New Roman" pitchFamily="18" charset="0"/>
                <a:cs typeface="Times New Roman" pitchFamily="18" charset="0"/>
              </a:rPr>
              <a:t>зиян келтірудің орны толмас тілек(садизм  түрінде</a:t>
            </a:r>
            <a:r>
              <a:rPr lang="ru-RU" dirty="0" smtClean="0">
                <a:solidFill>
                  <a:schemeClr val="tx1"/>
                </a:solidFill>
                <a:latin typeface="Times New Roman" pitchFamily="18" charset="0"/>
                <a:cs typeface="Times New Roman" pitchFamily="18" charset="0"/>
              </a:rPr>
              <a:t>)</a:t>
            </a:r>
            <a:endParaRPr lang="ru-RU" dirty="0">
              <a:solidFill>
                <a:schemeClr val="tx1"/>
              </a:solidFill>
              <a:latin typeface="Times New Roman" pitchFamily="18" charset="0"/>
              <a:cs typeface="Times New Roman" pitchFamily="18" charset="0"/>
            </a:endParaRPr>
          </a:p>
        </p:txBody>
      </p:sp>
      <p:sp>
        <p:nvSpPr>
          <p:cNvPr id="15" name="Стрелка вниз 14"/>
          <p:cNvSpPr/>
          <p:nvPr/>
        </p:nvSpPr>
        <p:spPr>
          <a:xfrm>
            <a:off x="7668344" y="1851670"/>
            <a:ext cx="432048" cy="360040"/>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16" name="Стрелка вниз 15"/>
          <p:cNvSpPr/>
          <p:nvPr/>
        </p:nvSpPr>
        <p:spPr>
          <a:xfrm>
            <a:off x="7956376" y="2787774"/>
            <a:ext cx="432048" cy="360040"/>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17" name="Стрелка вниз 16"/>
          <p:cNvSpPr/>
          <p:nvPr/>
        </p:nvSpPr>
        <p:spPr>
          <a:xfrm>
            <a:off x="8244408" y="3795886"/>
            <a:ext cx="432048" cy="360040"/>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8" name="Прямоугольник 17"/>
          <p:cNvSpPr/>
          <p:nvPr/>
        </p:nvSpPr>
        <p:spPr>
          <a:xfrm>
            <a:off x="251520" y="987574"/>
            <a:ext cx="2736304" cy="115212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mtClean="0">
                <a:latin typeface="Times New Roman" pitchFamily="18" charset="0"/>
                <a:cs typeface="Times New Roman" pitchFamily="18" charset="0"/>
              </a:rPr>
              <a:t> ата-ана мінез-құлық моделі (немесе әкесіанасын ұрып, немесе анасы әкесін қорлады</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22" name="Прямоугольник 21"/>
          <p:cNvSpPr/>
          <p:nvPr/>
        </p:nvSpPr>
        <p:spPr>
          <a:xfrm>
            <a:off x="827584" y="2211710"/>
            <a:ext cx="2736304" cy="115212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mtClean="0">
                <a:latin typeface="Times New Roman" pitchFamily="18" charset="0"/>
                <a:cs typeface="Times New Roman" pitchFamily="18" charset="0"/>
              </a:rPr>
              <a:t>тұрмыстық зорлық-зомбылыққа бейім индивид</a:t>
            </a:r>
            <a:endParaRPr lang="ru-RU" dirty="0">
              <a:latin typeface="Times New Roman" pitchFamily="18" charset="0"/>
              <a:cs typeface="Times New Roman" pitchFamily="18" charset="0"/>
            </a:endParaRPr>
          </a:p>
        </p:txBody>
      </p:sp>
      <p:sp>
        <p:nvSpPr>
          <p:cNvPr id="23" name="Прямоугольник 22"/>
          <p:cNvSpPr/>
          <p:nvPr/>
        </p:nvSpPr>
        <p:spPr>
          <a:xfrm>
            <a:off x="1547664" y="3435846"/>
            <a:ext cx="2736304" cy="115212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mtClean="0">
                <a:latin typeface="Times New Roman" pitchFamily="18" charset="0"/>
                <a:cs typeface="Times New Roman" pitchFamily="18" charset="0"/>
              </a:rPr>
              <a:t>жиі бала кезінде ата-анасы—оларды қорлады</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0" fill="hold"/>
                                        <p:tgtEl>
                                          <p:spTgt spid="6"/>
                                        </p:tgtEl>
                                        <p:attrNameLst>
                                          <p:attrName>ppt_w</p:attrName>
                                        </p:attrNameLst>
                                      </p:cBhvr>
                                      <p:tavLst>
                                        <p:tav tm="0">
                                          <p:val>
                                            <p:strVal val="#ppt_w*0.70"/>
                                          </p:val>
                                        </p:tav>
                                        <p:tav tm="100000">
                                          <p:val>
                                            <p:strVal val="#ppt_w"/>
                                          </p:val>
                                        </p:tav>
                                      </p:tavLst>
                                    </p:anim>
                                    <p:anim calcmode="lin" valueType="num">
                                      <p:cBhvr>
                                        <p:cTn id="13" dur="5000" fill="hold"/>
                                        <p:tgtEl>
                                          <p:spTgt spid="6"/>
                                        </p:tgtEl>
                                        <p:attrNameLst>
                                          <p:attrName>ppt_h</p:attrName>
                                        </p:attrNameLst>
                                      </p:cBhvr>
                                      <p:tavLst>
                                        <p:tav tm="0">
                                          <p:val>
                                            <p:strVal val="#ppt_h"/>
                                          </p:val>
                                        </p:tav>
                                        <p:tav tm="100000">
                                          <p:val>
                                            <p:strVal val="#ppt_h"/>
                                          </p:val>
                                        </p:tav>
                                      </p:tavLst>
                                    </p:anim>
                                    <p:animEffect transition="in" filter="fade">
                                      <p:cBhvr>
                                        <p:cTn id="14"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483768" y="483518"/>
            <a:ext cx="6732240" cy="3949943"/>
          </a:xfrm>
        </p:spPr>
        <p:txBody>
          <a:bodyPr>
            <a:noAutofit/>
          </a:bodyPr>
          <a:lstStyle/>
          <a:p>
            <a:pPr algn="just"/>
            <a:r>
              <a:rPr lang="ru-RU" sz="1800" b="1" i="1" dirty="0" err="1" smtClean="0">
                <a:latin typeface="Times New Roman" pitchFamily="18" charset="0"/>
                <a:cs typeface="Times New Roman" pitchFamily="18" charset="0"/>
              </a:rPr>
              <a:t>Қылмыстың бір</a:t>
            </a:r>
            <a:r>
              <a:rPr lang="ru-RU" sz="1800" b="1" i="1" dirty="0" smtClean="0">
                <a:latin typeface="Times New Roman" pitchFamily="18" charset="0"/>
                <a:cs typeface="Times New Roman" pitchFamily="18" charset="0"/>
              </a:rPr>
              <a:t> </a:t>
            </a:r>
            <a:r>
              <a:rPr lang="ru-RU" sz="1800" b="1" i="1" dirty="0" err="1" smtClean="0">
                <a:latin typeface="Times New Roman" pitchFamily="18" charset="0"/>
                <a:cs typeface="Times New Roman" pitchFamily="18" charset="0"/>
              </a:rPr>
              <a:t>түрі– балаға зорлық көрсету.</a:t>
            </a:r>
            <a:r>
              <a:rPr lang="ru-RU" sz="1800" b="1" i="1" dirty="0" smtClean="0">
                <a:latin typeface="Times New Roman" pitchFamily="18" charset="0"/>
                <a:cs typeface="Times New Roman" pitchFamily="18" charset="0"/>
              </a:rPr>
              <a:t> </a:t>
            </a:r>
            <a:r>
              <a:rPr lang="ru-RU" sz="1800" b="1" i="1" dirty="0" err="1" smtClean="0">
                <a:latin typeface="Times New Roman" pitchFamily="18" charset="0"/>
                <a:cs typeface="Times New Roman" pitchFamily="18" charset="0"/>
              </a:rPr>
              <a:t>Озбырлық, зорлық-зомбылық көрсету, жаман</a:t>
            </a:r>
            <a:r>
              <a:rPr lang="ru-RU" sz="1800" b="1" i="1" dirty="0" smtClean="0">
                <a:latin typeface="Times New Roman" pitchFamily="18" charset="0"/>
                <a:cs typeface="Times New Roman" pitchFamily="18" charset="0"/>
              </a:rPr>
              <a:t> </a:t>
            </a:r>
            <a:r>
              <a:rPr lang="ru-RU" sz="1800" b="1" i="1" dirty="0" err="1" smtClean="0">
                <a:latin typeface="Times New Roman" pitchFamily="18" charset="0"/>
                <a:cs typeface="Times New Roman" pitchFamily="18" charset="0"/>
              </a:rPr>
              <a:t>қарау, ауыр</a:t>
            </a:r>
            <a:r>
              <a:rPr lang="ru-RU" sz="1800" b="1" i="1" dirty="0" smtClean="0">
                <a:latin typeface="Times New Roman" pitchFamily="18" charset="0"/>
                <a:cs typeface="Times New Roman" pitchFamily="18" charset="0"/>
              </a:rPr>
              <a:t> </a:t>
            </a:r>
            <a:r>
              <a:rPr lang="ru-RU" sz="1800" b="1" i="1" dirty="0" err="1" smtClean="0">
                <a:latin typeface="Times New Roman" pitchFamily="18" charset="0"/>
                <a:cs typeface="Times New Roman" pitchFamily="18" charset="0"/>
              </a:rPr>
              <a:t>физикалық және психологиялық зақым көрсету деректері</a:t>
            </a:r>
            <a:r>
              <a:rPr lang="ru-RU" sz="1800" b="1" i="1" dirty="0" smtClean="0">
                <a:latin typeface="Times New Roman" pitchFamily="18" charset="0"/>
                <a:cs typeface="Times New Roman" pitchFamily="18" charset="0"/>
              </a:rPr>
              <a:t> </a:t>
            </a:r>
            <a:r>
              <a:rPr lang="ru-RU" sz="1800" b="1" i="1" dirty="0" err="1" smtClean="0">
                <a:latin typeface="Times New Roman" pitchFamily="18" charset="0"/>
                <a:cs typeface="Times New Roman" pitchFamily="18" charset="0"/>
              </a:rPr>
              <a:t>күн сайын</a:t>
            </a:r>
            <a:r>
              <a:rPr lang="ru-RU" sz="1800" b="1" i="1" dirty="0" smtClean="0">
                <a:latin typeface="Times New Roman" pitchFamily="18" charset="0"/>
                <a:cs typeface="Times New Roman" pitchFamily="18" charset="0"/>
              </a:rPr>
              <a:t> газет </a:t>
            </a:r>
            <a:r>
              <a:rPr lang="ru-RU" sz="1800" b="1" i="1" dirty="0" err="1" smtClean="0">
                <a:latin typeface="Times New Roman" pitchFamily="18" charset="0"/>
                <a:cs typeface="Times New Roman" pitchFamily="18" charset="0"/>
              </a:rPr>
              <a:t>беттерінде</a:t>
            </a:r>
            <a:r>
              <a:rPr lang="ru-RU" sz="1800" b="1" i="1" dirty="0" smtClean="0">
                <a:latin typeface="Times New Roman" pitchFamily="18" charset="0"/>
                <a:cs typeface="Times New Roman" pitchFamily="18" charset="0"/>
              </a:rPr>
              <a:t> </a:t>
            </a:r>
            <a:r>
              <a:rPr lang="ru-RU" sz="1800" b="1" i="1" dirty="0" err="1" smtClean="0">
                <a:latin typeface="Times New Roman" pitchFamily="18" charset="0"/>
                <a:cs typeface="Times New Roman" pitchFamily="18" charset="0"/>
              </a:rPr>
              <a:t>жиі</a:t>
            </a:r>
            <a:r>
              <a:rPr lang="ru-RU" sz="1800" b="1" i="1" dirty="0" smtClean="0">
                <a:latin typeface="Times New Roman" pitchFamily="18" charset="0"/>
                <a:cs typeface="Times New Roman" pitchFamily="18" charset="0"/>
              </a:rPr>
              <a:t> </a:t>
            </a:r>
            <a:r>
              <a:rPr lang="ru-RU" sz="1800" b="1" i="1" dirty="0" err="1" smtClean="0">
                <a:latin typeface="Times New Roman" pitchFamily="18" charset="0"/>
                <a:cs typeface="Times New Roman" pitchFamily="18" charset="0"/>
              </a:rPr>
              <a:t>кездесіп</a:t>
            </a:r>
            <a:r>
              <a:rPr lang="ru-RU" sz="1800" b="1" i="1" dirty="0" smtClean="0">
                <a:latin typeface="Times New Roman" pitchFamily="18" charset="0"/>
                <a:cs typeface="Times New Roman" pitchFamily="18" charset="0"/>
              </a:rPr>
              <a:t> </a:t>
            </a:r>
            <a:r>
              <a:rPr lang="ru-RU" sz="1800" b="1" i="1" dirty="0" err="1" smtClean="0">
                <a:latin typeface="Times New Roman" pitchFamily="18" charset="0"/>
                <a:cs typeface="Times New Roman" pitchFamily="18" charset="0"/>
              </a:rPr>
              <a:t>тұрады</a:t>
            </a:r>
            <a:r>
              <a:rPr lang="ru-RU" sz="1800" b="1" i="1" dirty="0" smtClean="0">
                <a:latin typeface="Times New Roman" pitchFamily="18" charset="0"/>
                <a:cs typeface="Times New Roman" pitchFamily="18" charset="0"/>
              </a:rPr>
              <a:t>.</a:t>
            </a:r>
          </a:p>
          <a:p>
            <a:pPr algn="just"/>
            <a:r>
              <a:rPr lang="ru-RU" sz="1800" b="1" i="1" dirty="0" err="1" smtClean="0">
                <a:latin typeface="Times New Roman" pitchFamily="18" charset="0"/>
                <a:cs typeface="Times New Roman" pitchFamily="18" charset="0"/>
              </a:rPr>
              <a:t>Қауіп-қатер азайту</a:t>
            </a:r>
            <a:r>
              <a:rPr lang="ru-RU" sz="1800" b="1" i="1" dirty="0" smtClean="0">
                <a:latin typeface="Times New Roman" pitchFamily="18" charset="0"/>
                <a:cs typeface="Times New Roman" pitchFamily="18" charset="0"/>
              </a:rPr>
              <a:t>, </a:t>
            </a:r>
            <a:r>
              <a:rPr lang="ru-RU" sz="1800" b="1" i="1" dirty="0" err="1" smtClean="0">
                <a:latin typeface="Times New Roman" pitchFamily="18" charset="0"/>
                <a:cs typeface="Times New Roman" pitchFamily="18" charset="0"/>
              </a:rPr>
              <a:t>балаларды</a:t>
            </a:r>
            <a:r>
              <a:rPr lang="ru-RU" sz="1800" b="1" i="1" dirty="0" smtClean="0">
                <a:latin typeface="Times New Roman" pitchFamily="18" charset="0"/>
                <a:cs typeface="Times New Roman" pitchFamily="18" charset="0"/>
              </a:rPr>
              <a:t> </a:t>
            </a:r>
            <a:r>
              <a:rPr lang="ru-RU" sz="1800" b="1" i="1" dirty="0" err="1" smtClean="0">
                <a:latin typeface="Times New Roman" pitchFamily="18" charset="0"/>
                <a:cs typeface="Times New Roman" pitchFamily="18" charset="0"/>
              </a:rPr>
              <a:t>зейінділікке</a:t>
            </a:r>
            <a:r>
              <a:rPr lang="ru-RU" sz="1800" b="1" i="1" dirty="0" smtClean="0">
                <a:latin typeface="Times New Roman" pitchFamily="18" charset="0"/>
                <a:cs typeface="Times New Roman" pitchFamily="18" charset="0"/>
              </a:rPr>
              <a:t>, </a:t>
            </a:r>
            <a:r>
              <a:rPr lang="ru-RU" sz="1800" b="1" i="1" dirty="0" err="1" smtClean="0">
                <a:latin typeface="Times New Roman" pitchFamily="18" charset="0"/>
                <a:cs typeface="Times New Roman" pitchFamily="18" charset="0"/>
              </a:rPr>
              <a:t>сақтыққа, қауіпті жағдайлардың алдын</a:t>
            </a:r>
            <a:r>
              <a:rPr lang="ru-RU" sz="1800" b="1" i="1" dirty="0" smtClean="0">
                <a:latin typeface="Times New Roman" pitchFamily="18" charset="0"/>
                <a:cs typeface="Times New Roman" pitchFamily="18" charset="0"/>
              </a:rPr>
              <a:t> </a:t>
            </a:r>
            <a:r>
              <a:rPr lang="ru-RU" sz="1800" b="1" i="1" dirty="0" err="1" smtClean="0">
                <a:latin typeface="Times New Roman" pitchFamily="18" charset="0"/>
                <a:cs typeface="Times New Roman" pitchFamily="18" charset="0"/>
              </a:rPr>
              <a:t>алуға үйрету керек</a:t>
            </a:r>
            <a:r>
              <a:rPr lang="ru-RU" sz="1800" b="1" i="1" dirty="0" smtClean="0">
                <a:latin typeface="Times New Roman" pitchFamily="18" charset="0"/>
                <a:cs typeface="Times New Roman" pitchFamily="18" charset="0"/>
              </a:rPr>
              <a:t>, </a:t>
            </a:r>
            <a:r>
              <a:rPr lang="ru-RU" sz="1800" b="1" i="1" dirty="0" err="1" smtClean="0">
                <a:latin typeface="Times New Roman" pitchFamily="18" charset="0"/>
                <a:cs typeface="Times New Roman" pitchFamily="18" charset="0"/>
              </a:rPr>
              <a:t>ондай</a:t>
            </a:r>
            <a:r>
              <a:rPr lang="ru-RU" sz="1800" b="1" i="1" dirty="0" smtClean="0">
                <a:latin typeface="Times New Roman" pitchFamily="18" charset="0"/>
                <a:cs typeface="Times New Roman" pitchFamily="18" charset="0"/>
              </a:rPr>
              <a:t> </a:t>
            </a:r>
            <a:r>
              <a:rPr lang="ru-RU" sz="1800" b="1" i="1" dirty="0" err="1" smtClean="0">
                <a:latin typeface="Times New Roman" pitchFamily="18" charset="0"/>
                <a:cs typeface="Times New Roman" pitchFamily="18" charset="0"/>
              </a:rPr>
              <a:t>жағдайларды олар</a:t>
            </a:r>
            <a:r>
              <a:rPr lang="ru-RU" sz="1800" b="1" i="1" dirty="0" smtClean="0">
                <a:latin typeface="Times New Roman" pitchFamily="18" charset="0"/>
                <a:cs typeface="Times New Roman" pitchFamily="18" charset="0"/>
              </a:rPr>
              <a:t> дала </a:t>
            </a:r>
            <a:r>
              <a:rPr lang="ru-RU" sz="1800" b="1" i="1" dirty="0" err="1" smtClean="0">
                <a:latin typeface="Times New Roman" pitchFamily="18" charset="0"/>
                <a:cs typeface="Times New Roman" pitchFamily="18" charset="0"/>
              </a:rPr>
              <a:t>немесе</a:t>
            </a:r>
            <a:r>
              <a:rPr lang="ru-RU" sz="1800" b="1" i="1" dirty="0" smtClean="0">
                <a:latin typeface="Times New Roman" pitchFamily="18" charset="0"/>
                <a:cs typeface="Times New Roman" pitchFamily="18" charset="0"/>
              </a:rPr>
              <a:t> </a:t>
            </a:r>
            <a:r>
              <a:rPr lang="ru-RU" sz="1800" b="1" i="1" dirty="0" err="1" smtClean="0">
                <a:latin typeface="Times New Roman" pitchFamily="18" charset="0"/>
                <a:cs typeface="Times New Roman" pitchFamily="18" charset="0"/>
              </a:rPr>
              <a:t>үйде </a:t>
            </a:r>
            <a:r>
              <a:rPr lang="ru-RU" sz="1800" b="1" i="1" dirty="0" smtClean="0">
                <a:latin typeface="Times New Roman" pitchFamily="18" charset="0"/>
                <a:cs typeface="Times New Roman" pitchFamily="18" charset="0"/>
              </a:rPr>
              <a:t>де </a:t>
            </a:r>
            <a:r>
              <a:rPr lang="ru-RU" sz="1800" b="1" i="1" dirty="0" err="1" smtClean="0">
                <a:latin typeface="Times New Roman" pitchFamily="18" charset="0"/>
                <a:cs typeface="Times New Roman" pitchFamily="18" charset="0"/>
              </a:rPr>
              <a:t>кездестіруі</a:t>
            </a:r>
            <a:r>
              <a:rPr lang="ru-RU" sz="1800" b="1" i="1" dirty="0" smtClean="0">
                <a:latin typeface="Times New Roman" pitchFamily="18" charset="0"/>
                <a:cs typeface="Times New Roman" pitchFamily="18" charset="0"/>
              </a:rPr>
              <a:t> </a:t>
            </a:r>
            <a:r>
              <a:rPr lang="ru-RU" sz="1800" b="1" i="1" dirty="0" err="1" smtClean="0">
                <a:latin typeface="Times New Roman" pitchFamily="18" charset="0"/>
                <a:cs typeface="Times New Roman" pitchFamily="18" charset="0"/>
              </a:rPr>
              <a:t>мүмкін</a:t>
            </a:r>
            <a:r>
              <a:rPr lang="ru-RU" sz="1800" b="1" i="1" dirty="0" smtClean="0">
                <a:latin typeface="Times New Roman" pitchFamily="18" charset="0"/>
                <a:cs typeface="Times New Roman" pitchFamily="18" charset="0"/>
              </a:rPr>
              <a:t>. </a:t>
            </a:r>
            <a:r>
              <a:rPr lang="ru-RU" sz="1800" b="1" i="1" dirty="0" err="1" smtClean="0">
                <a:latin typeface="Times New Roman" pitchFamily="18" charset="0"/>
                <a:cs typeface="Times New Roman" pitchFamily="18" charset="0"/>
              </a:rPr>
              <a:t>Барлық қылмыстардың ішінде</a:t>
            </a:r>
            <a:r>
              <a:rPr lang="ru-RU" sz="1800" b="1" i="1" dirty="0" smtClean="0">
                <a:latin typeface="Times New Roman" pitchFamily="18" charset="0"/>
                <a:cs typeface="Times New Roman" pitchFamily="18" charset="0"/>
              </a:rPr>
              <a:t> </a:t>
            </a:r>
            <a:r>
              <a:rPr lang="ru-RU" sz="1800" b="1" i="1" dirty="0" err="1" smtClean="0">
                <a:latin typeface="Times New Roman" pitchFamily="18" charset="0"/>
                <a:cs typeface="Times New Roman" pitchFamily="18" charset="0"/>
              </a:rPr>
              <a:t>ең ауыры</a:t>
            </a:r>
            <a:r>
              <a:rPr lang="ru-RU" sz="1800" b="1" i="1" dirty="0" smtClean="0">
                <a:latin typeface="Times New Roman" pitchFamily="18" charset="0"/>
                <a:cs typeface="Times New Roman" pitchFamily="18" charset="0"/>
              </a:rPr>
              <a:t> </a:t>
            </a:r>
            <a:r>
              <a:rPr lang="ru-RU" sz="1800" b="1" i="1" dirty="0" err="1" smtClean="0">
                <a:latin typeface="Times New Roman" pitchFamily="18" charset="0"/>
                <a:cs typeface="Times New Roman" pitchFamily="18" charset="0"/>
              </a:rPr>
              <a:t>зорлау</a:t>
            </a:r>
            <a:r>
              <a:rPr lang="ru-RU" sz="1800" b="1" i="1" dirty="0" smtClean="0">
                <a:latin typeface="Times New Roman" pitchFamily="18" charset="0"/>
                <a:cs typeface="Times New Roman" pitchFamily="18" charset="0"/>
              </a:rPr>
              <a:t> </a:t>
            </a:r>
            <a:r>
              <a:rPr lang="ru-RU" sz="1800" b="1" i="1" dirty="0" err="1" smtClean="0">
                <a:latin typeface="Times New Roman" pitchFamily="18" charset="0"/>
                <a:cs typeface="Times New Roman" pitchFamily="18" charset="0"/>
              </a:rPr>
              <a:t>болып</a:t>
            </a:r>
            <a:r>
              <a:rPr lang="ru-RU" sz="1800" b="1" i="1" dirty="0" smtClean="0">
                <a:latin typeface="Times New Roman" pitchFamily="18" charset="0"/>
                <a:cs typeface="Times New Roman" pitchFamily="18" charset="0"/>
              </a:rPr>
              <a:t> </a:t>
            </a:r>
            <a:r>
              <a:rPr lang="ru-RU" sz="1800" b="1" i="1" dirty="0" err="1" smtClean="0">
                <a:latin typeface="Times New Roman" pitchFamily="18" charset="0"/>
                <a:cs typeface="Times New Roman" pitchFamily="18" charset="0"/>
              </a:rPr>
              <a:t>табылады</a:t>
            </a:r>
            <a:r>
              <a:rPr lang="ru-RU" sz="1800" b="1" i="1" dirty="0" smtClean="0">
                <a:latin typeface="Times New Roman" pitchFamily="18" charset="0"/>
                <a:cs typeface="Times New Roman" pitchFamily="18" charset="0"/>
              </a:rPr>
              <a:t>. </a:t>
            </a:r>
            <a:r>
              <a:rPr lang="ru-RU" sz="1800" b="1" i="1" dirty="0" err="1" smtClean="0">
                <a:latin typeface="Times New Roman" pitchFamily="18" charset="0"/>
                <a:cs typeface="Times New Roman" pitchFamily="18" charset="0"/>
              </a:rPr>
              <a:t>Көп жағдайда милицияға ол</a:t>
            </a:r>
            <a:r>
              <a:rPr lang="ru-RU" sz="1800" b="1" i="1" dirty="0" smtClean="0">
                <a:latin typeface="Times New Roman" pitchFamily="18" charset="0"/>
                <a:cs typeface="Times New Roman" pitchFamily="18" charset="0"/>
              </a:rPr>
              <a:t> </a:t>
            </a:r>
            <a:r>
              <a:rPr lang="ru-RU" sz="1800" b="1" i="1" dirty="0" err="1" smtClean="0">
                <a:latin typeface="Times New Roman" pitchFamily="18" charset="0"/>
                <a:cs typeface="Times New Roman" pitchFamily="18" charset="0"/>
              </a:rPr>
              <a:t>туралы</a:t>
            </a:r>
            <a:r>
              <a:rPr lang="ru-RU" sz="1800" b="1" i="1" dirty="0" smtClean="0">
                <a:latin typeface="Times New Roman" pitchFamily="18" charset="0"/>
                <a:cs typeface="Times New Roman" pitchFamily="18" charset="0"/>
              </a:rPr>
              <a:t> </a:t>
            </a:r>
            <a:r>
              <a:rPr lang="ru-RU" sz="1800" b="1" i="1" dirty="0" err="1" smtClean="0">
                <a:latin typeface="Times New Roman" pitchFamily="18" charset="0"/>
                <a:cs typeface="Times New Roman" pitchFamily="18" charset="0"/>
              </a:rPr>
              <a:t>хабарлай</a:t>
            </a:r>
            <a:r>
              <a:rPr lang="ru-RU" sz="1800" b="1" i="1" dirty="0" smtClean="0">
                <a:latin typeface="Times New Roman" pitchFamily="18" charset="0"/>
                <a:cs typeface="Times New Roman" pitchFamily="18" charset="0"/>
              </a:rPr>
              <a:t> </a:t>
            </a:r>
            <a:r>
              <a:rPr lang="ru-RU" sz="1800" b="1" i="1" dirty="0" err="1" smtClean="0">
                <a:latin typeface="Times New Roman" pitchFamily="18" charset="0"/>
                <a:cs typeface="Times New Roman" pitchFamily="18" charset="0"/>
              </a:rPr>
              <a:t>алмайды</a:t>
            </a:r>
            <a:r>
              <a:rPr lang="ru-RU" sz="1800" b="1" i="1" dirty="0" smtClean="0">
                <a:latin typeface="Times New Roman" pitchFamily="18" charset="0"/>
                <a:cs typeface="Times New Roman" pitchFamily="18" charset="0"/>
              </a:rPr>
              <a:t>, </a:t>
            </a:r>
            <a:r>
              <a:rPr lang="ru-RU" sz="1800" b="1" i="1" dirty="0" err="1" smtClean="0">
                <a:latin typeface="Times New Roman" pitchFamily="18" charset="0"/>
                <a:cs typeface="Times New Roman" pitchFamily="18" charset="0"/>
              </a:rPr>
              <a:t>себебі</a:t>
            </a:r>
            <a:r>
              <a:rPr lang="ru-RU" sz="1800" b="1" i="1" dirty="0" smtClean="0">
                <a:latin typeface="Times New Roman" pitchFamily="18" charset="0"/>
                <a:cs typeface="Times New Roman" pitchFamily="18" charset="0"/>
              </a:rPr>
              <a:t> </a:t>
            </a:r>
            <a:r>
              <a:rPr lang="ru-RU" sz="1800" b="1" i="1" dirty="0" err="1" smtClean="0">
                <a:latin typeface="Times New Roman" pitchFamily="18" charset="0"/>
                <a:cs typeface="Times New Roman" pitchFamily="18" charset="0"/>
              </a:rPr>
              <a:t>білместік</a:t>
            </a:r>
            <a:r>
              <a:rPr lang="ru-RU" sz="1800" b="1" i="1" dirty="0" smtClean="0">
                <a:latin typeface="Times New Roman" pitchFamily="18" charset="0"/>
                <a:cs typeface="Times New Roman" pitchFamily="18" charset="0"/>
              </a:rPr>
              <a:t> </a:t>
            </a:r>
            <a:r>
              <a:rPr lang="ru-RU" sz="1800" b="1" i="1" dirty="0" err="1" smtClean="0">
                <a:latin typeface="Times New Roman" pitchFamily="18" charset="0"/>
                <a:cs typeface="Times New Roman" pitchFamily="18" charset="0"/>
              </a:rPr>
              <a:t>немесе</a:t>
            </a:r>
            <a:r>
              <a:rPr lang="ru-RU" sz="1800" b="1" i="1" dirty="0" smtClean="0">
                <a:latin typeface="Times New Roman" pitchFamily="18" charset="0"/>
                <a:cs typeface="Times New Roman" pitchFamily="18" charset="0"/>
              </a:rPr>
              <a:t> </a:t>
            </a:r>
            <a:r>
              <a:rPr lang="ru-RU" sz="1800" b="1" i="1" dirty="0" err="1" smtClean="0">
                <a:latin typeface="Times New Roman" pitchFamily="18" charset="0"/>
                <a:cs typeface="Times New Roman" pitchFamily="18" charset="0"/>
              </a:rPr>
              <a:t>қорқыныш сезім</a:t>
            </a:r>
            <a:r>
              <a:rPr lang="ru-RU" sz="1800" b="1" i="1" dirty="0" smtClean="0">
                <a:latin typeface="Times New Roman" pitchFamily="18" charset="0"/>
                <a:cs typeface="Times New Roman" pitchFamily="18" charset="0"/>
              </a:rPr>
              <a:t>, </a:t>
            </a:r>
            <a:r>
              <a:rPr lang="ru-RU" sz="1800" b="1" i="1" dirty="0" err="1" smtClean="0">
                <a:latin typeface="Times New Roman" pitchFamily="18" charset="0"/>
                <a:cs typeface="Times New Roman" pitchFamily="18" charset="0"/>
              </a:rPr>
              <a:t>үрей билейді</a:t>
            </a:r>
            <a:r>
              <a:rPr lang="ru-RU" sz="1800" b="1" i="1" dirty="0" smtClean="0">
                <a:latin typeface="Times New Roman" pitchFamily="18" charset="0"/>
                <a:cs typeface="Times New Roman" pitchFamily="18" charset="0"/>
              </a:rPr>
              <a:t>. </a:t>
            </a:r>
          </a:p>
        </p:txBody>
      </p:sp>
      <p:sp>
        <p:nvSpPr>
          <p:cNvPr id="3" name="Заголовок 2"/>
          <p:cNvSpPr>
            <a:spLocks noGrp="1"/>
          </p:cNvSpPr>
          <p:nvPr>
            <p:ph type="title"/>
          </p:nvPr>
        </p:nvSpPr>
        <p:spPr>
          <a:xfrm>
            <a:off x="0" y="0"/>
            <a:ext cx="9144000" cy="555526"/>
          </a:xfrm>
        </p:spPr>
        <p:txBody>
          <a:bodyPr>
            <a:noAutofit/>
          </a:bodyPr>
          <a:lstStyle/>
          <a:p>
            <a:pPr algn="just"/>
            <a:r>
              <a:rPr lang="ru-RU" sz="2400"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r>
            <a:br>
              <a:rPr lang="ru-RU" sz="2400"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br>
            <a:endParaRPr lang="ru-RU" sz="2400"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4" name="TextBox 3"/>
          <p:cNvSpPr txBox="1"/>
          <p:nvPr/>
        </p:nvSpPr>
        <p:spPr>
          <a:xfrm>
            <a:off x="0" y="0"/>
            <a:ext cx="2627784" cy="34163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ru-RU" sz="2400"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a:t>
            </a:r>
            <a:r>
              <a:rPr lang="ru-RU" sz="2400" i="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Ата</a:t>
            </a:r>
            <a:r>
              <a:rPr lang="ru-RU" sz="2400"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ru-RU" sz="2400" i="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көрген оқ</a:t>
            </a:r>
            <a:r>
              <a:rPr lang="ru-RU" sz="2400"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r>
            <a:br>
              <a:rPr lang="ru-RU" sz="2400"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br>
            <a:r>
              <a:rPr lang="ru-RU" sz="2400" i="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жонар</a:t>
            </a:r>
            <a:r>
              <a:rPr lang="ru-RU" sz="2400"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ru-RU" sz="2400" i="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шеше</a:t>
            </a:r>
            <a:r>
              <a:rPr lang="ru-RU" sz="2400"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ru-RU" sz="2400" i="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көрген</a:t>
            </a:r>
            <a:r>
              <a:rPr lang="ru-RU" sz="2400"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r>
            <a:br>
              <a:rPr lang="ru-RU" sz="2400"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br>
            <a:r>
              <a:rPr lang="ru-RU" sz="2400"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тон </a:t>
            </a:r>
            <a:r>
              <a:rPr lang="ru-RU" sz="2400" i="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пішер</a:t>
            </a:r>
            <a:r>
              <a:rPr lang="ru-RU" sz="2400"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 </a:t>
            </a:r>
            <a:r>
              <a:rPr lang="ru-RU" sz="2400" i="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демекші</a:t>
            </a:r>
            <a:r>
              <a:rPr lang="ru-RU" sz="2400"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r>
            <a:br>
              <a:rPr lang="ru-RU" sz="2400"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br>
            <a:r>
              <a:rPr lang="ru-RU" sz="2400" i="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балаға</a:t>
            </a:r>
            <a:r>
              <a:rPr lang="ru-RU" sz="2400"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ru-RU" sz="2400" i="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отбасы</a:t>
            </a:r>
            <a:r>
              <a:rPr lang="ru-RU" sz="2400"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r>
            <a:br>
              <a:rPr lang="ru-RU" sz="2400"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br>
            <a:r>
              <a:rPr lang="ru-RU" sz="2400" i="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тәрбиесінің</a:t>
            </a:r>
            <a:r>
              <a:rPr lang="ru-RU" sz="2400"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p>
          <a:p>
            <a:pPr algn="ctr"/>
            <a:r>
              <a:rPr lang="ru-RU" sz="2400" i="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әсері</a:t>
            </a:r>
            <a:r>
              <a:rPr lang="ru-RU" sz="2400"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r>
            <a:br>
              <a:rPr lang="ru-RU" sz="2400"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br>
            <a:r>
              <a:rPr lang="ru-RU" sz="2400"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мол. </a:t>
            </a:r>
            <a:endParaRPr lang="ru-RU" sz="2400" dirty="0"/>
          </a:p>
        </p:txBody>
      </p:sp>
      <p:sp>
        <p:nvSpPr>
          <p:cNvPr id="5" name="TextBox 4"/>
          <p:cNvSpPr txBox="1"/>
          <p:nvPr/>
        </p:nvSpPr>
        <p:spPr>
          <a:xfrm>
            <a:off x="3409673" y="4497169"/>
            <a:ext cx="5734327" cy="646331"/>
          </a:xfrm>
          <a:prstGeom prst="rect">
            <a:avLst/>
          </a:prstGeom>
          <a:noFill/>
        </p:spPr>
        <p:txBody>
          <a:bodyPr wrap="none" rtlCol="0">
            <a:spAutoFit/>
          </a:bodyPr>
          <a:lstStyle/>
          <a:p>
            <a:r>
              <a:rPr lang="kk-KZ" b="1" i="1" dirty="0" smtClean="0">
                <a:solidFill>
                  <a:srgbClr val="FF0000"/>
                </a:solidFill>
                <a:latin typeface="Times New Roman" pitchFamily="18" charset="0"/>
                <a:cs typeface="Times New Roman" pitchFamily="18" charset="0"/>
              </a:rPr>
              <a:t>Тұрмыстық зорлық -зомбылықсыз өмірге қол созайық.</a:t>
            </a:r>
          </a:p>
          <a:p>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563</TotalTime>
  <Words>595</Words>
  <Application>Microsoft Office PowerPoint</Application>
  <PresentationFormat>Экран (16:9)</PresentationFormat>
  <Paragraphs>46</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Открытая</vt:lpstr>
      <vt:lpstr>Слайд 1</vt:lpstr>
      <vt:lpstr>ТҰРМЫСТЫҚ ЗОРЛЫҚ-ЗОМБЫЛЫҚТЫҢ ҚҰҚЫҚТЫҚ АСПЕКТІЛЕРІ </vt:lpstr>
      <vt:lpstr>Слайд 3</vt:lpstr>
      <vt:lpstr>Тұрмыстық зорлық- құқықтық тұрғыда адамның екінші бір адамға, оның жеке басына тиіспеушілік құқығын бұзатын және психикалық ықпал жасауы деп түсіндіріледі. Ол тән азабын шектірген зорлық және жан азабын шектірген зорлық болып екіге бөлінеді. Тән азабын шектірген зорлық – адамның ағзасына тікелей әсер ету, ұрып-соғу, денесіне зақым келтіру т.б. Жан азабын шектірген зорлық- жәбірленушінің қарсылық көрсетуіне, өз құқықтары  мен мүдделерін қорғауына деген ерік-жігерін жасыту үшін қорқыту, адамның психикасына әсер етуді айтамыз. </vt:lpstr>
      <vt:lpstr>Тұрмыстық зорлық- зомблылық түрлері</vt:lpstr>
      <vt:lpstr>Слайд 6</vt:lpstr>
      <vt:lpstr>Слайд 7</vt:lpstr>
      <vt:lpstr>Зомбылық Факторлары:</vt:lpstr>
      <vt:lpstr> </vt:lpstr>
      <vt:lpstr>Тұрмыстық зорлық-зомбылыққа қарсы ұсыныстар</vt:lpstr>
      <vt:lpstr>КӨМЕК ОРТАЛЫҚТАРЫ</vt:lpstr>
      <vt:lpstr>Слайд 12</vt:lpstr>
      <vt:lpstr>Пайдаланған әдебиеттер тізімі:</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Тұрмыстық зорлық зомбылыққа қарсы тұрудың қылмысық-құқықтық аспектілері </dc:title>
  <cp:lastModifiedBy>админ</cp:lastModifiedBy>
  <cp:revision>69</cp:revision>
  <dcterms:modified xsi:type="dcterms:W3CDTF">2021-01-16T11:51:27Z</dcterms:modified>
</cp:coreProperties>
</file>