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9" r:id="rId3"/>
    <p:sldId id="300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71" r:id="rId16"/>
    <p:sldId id="277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6349C"/>
    <a:srgbClr val="FF8C01"/>
    <a:srgbClr val="2DC20A"/>
    <a:srgbClr val="00297A"/>
    <a:srgbClr val="961E1E"/>
    <a:srgbClr val="FFF989"/>
    <a:srgbClr val="F73737"/>
    <a:srgbClr val="FFAB2F"/>
    <a:srgbClr val="FF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6CC6F7-3531-4BB5-AC29-537C2E71C64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BA1A06A-2326-4C6D-8BE0-DF217CEF4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056784" cy="1536170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297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Тізімдер</a:t>
            </a:r>
            <a:r>
              <a:rPr lang="en-US" sz="4000" b="1" dirty="0" smtClean="0">
                <a:solidFill>
                  <a:srgbClr val="00297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297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en-US" sz="4000" b="1" dirty="0" smtClean="0">
                <a:solidFill>
                  <a:srgbClr val="00297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4000" b="1" dirty="0" err="1" smtClean="0">
                <a:solidFill>
                  <a:srgbClr val="00297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массивтер</a:t>
            </a:r>
            <a:r>
              <a:rPr lang="ru-RU" sz="4000" b="1" dirty="0" smtClean="0">
                <a:solidFill>
                  <a:srgbClr val="00297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sz="4000" b="1" dirty="0">
              <a:solidFill>
                <a:srgbClr val="00297A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356992"/>
            <a:ext cx="4568552" cy="1968219"/>
          </a:xfrm>
        </p:spPr>
        <p:txBody>
          <a:bodyPr>
            <a:noAutofit/>
          </a:bodyPr>
          <a:lstStyle/>
          <a:p>
            <a:pPr algn="r"/>
            <a:r>
              <a:rPr lang="kk-KZ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9 сынып</a:t>
            </a:r>
          </a:p>
          <a:p>
            <a:pPr algn="r"/>
            <a:r>
              <a:rPr lang="kk-KZ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Пән </a:t>
            </a:r>
            <a:r>
              <a:rPr lang="kk-KZ" sz="240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мұғалімі Акаев О.</a:t>
            </a:r>
            <a:endParaRPr lang="ru-RU" sz="2400" dirty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4702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</a:t>
            </a:r>
            <a:r>
              <a:rPr lang="kk-K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программалау тілі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9009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индексіне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сілтеме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жасамай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элементтерді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шығару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5104"/>
            <a:ext cx="8496944" cy="144016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fruits = [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Яблоко"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"Банан"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"Груша"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fruits: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(x, end = 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667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әрбір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элементін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жеке-жеке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жолға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шығару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u="sng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484784"/>
            <a:ext cx="8496944" cy="144016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[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"Андрей"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"Вера"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"Даша"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"Коля"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"Юра"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(5):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(a[</a:t>
            </a:r>
            <a:r>
              <a:rPr lang="en-GB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], end = 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tx2"/>
                </a:solidFill>
              </a:rPr>
              <a:t>Тізіммен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жұмыс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өзгертуге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4392488" cy="208823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[1, 2, 3, 4, 5, 6]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range(6):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a[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% 2 == 0: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0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068960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[1, 0, 3, 0, 5, 0]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024" y="39330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соңына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қосуға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a.append</a:t>
            </a:r>
            <a:r>
              <a:rPr lang="ru-RU" sz="24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(x)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әдісі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қолданылады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013176"/>
            <a:ext cx="2736304" cy="132352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[1, 2, 3]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a.append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(4)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5877272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[1, 2, 3, 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Соңына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тізімді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кеңейтуге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a.extend</a:t>
            </a:r>
            <a:r>
              <a:rPr lang="ru-RU" sz="24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(b)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әдісі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қолданылады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916832"/>
            <a:ext cx="2952328" cy="142535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[1, 2, 3]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 = [4, 5]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a.extend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(b) 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70123" y="270892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[1, 2, 3, 4, 5]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715295"/>
            <a:ext cx="455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Тізімдерді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көшіруге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085" y="4437112"/>
            <a:ext cx="2664296" cy="144016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[1, 2, 3]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 = a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(b)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ұзындығын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табу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функциясы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len</a:t>
            </a:r>
            <a:r>
              <a:rPr lang="ru-RU" sz="24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764704"/>
            <a:ext cx="6192688" cy="10081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Яблоко"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"Банан"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"Груша"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GB" sz="2400" b="1" dirty="0" err="1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(a)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(x)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268760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98884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Тізімді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кездейсоқ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элементтермен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толтыру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92896"/>
            <a:ext cx="5328592" cy="194421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random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7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[0]*x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(x):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(0,100)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5811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кері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тәртіпте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реттеу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a.reverse</a:t>
            </a:r>
            <a:r>
              <a:rPr lang="ru-RU" sz="24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()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әдісі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445224"/>
            <a:ext cx="4392488" cy="122413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[0, 1, 2, 3, 4, 5]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a.reverse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6165304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[5, 4, 3, 2, 1, 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476672"/>
            <a:ext cx="732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Тізімді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сұрыптау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sorted</a:t>
            </a:r>
            <a:r>
              <a:rPr lang="ru-RU" sz="24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(a) </a:t>
            </a:r>
            <a:r>
              <a:rPr lang="ru-RU" sz="24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функциясы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052736"/>
            <a:ext cx="2857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Өсу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реті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628800"/>
            <a:ext cx="8244408" cy="129614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animals = [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кот"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"еж"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"собака"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"барсук"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animals =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sorted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(animals)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(animals)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3717032"/>
            <a:ext cx="303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Кему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реті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293096"/>
            <a:ext cx="5688632" cy="129614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65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14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700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8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sorted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(a, reverse = </a:t>
            </a:r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306896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Экранға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шығатын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['барсук', 'еж', 'кот', 'собака']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5733256"/>
            <a:ext cx="6378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Экранға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шығатын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[700, 65, 14, 8, 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088" y="188640"/>
            <a:ext cx="802838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97A"/>
                </a:solidFill>
                <a:cs typeface="Arial" pitchFamily="34" charset="0"/>
              </a:rPr>
              <a:t>                                        </a:t>
            </a:r>
            <a:r>
              <a:rPr lang="ru-RU" sz="2400" b="1" dirty="0" err="1" smtClean="0">
                <a:solidFill>
                  <a:srgbClr val="00297A"/>
                </a:solidFill>
                <a:cs typeface="Arial" pitchFamily="34" charset="0"/>
              </a:rPr>
              <a:t>Тапсырмалар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97A"/>
                </a:solidFill>
                <a:cs typeface="Arial" pitchFamily="34" charset="0"/>
              </a:rPr>
              <a:t>                     </a:t>
            </a:r>
            <a:r>
              <a:rPr lang="ru-RU" sz="2400" dirty="0" err="1" smtClean="0">
                <a:solidFill>
                  <a:srgbClr val="00297A"/>
                </a:solidFill>
                <a:cs typeface="Arial" pitchFamily="34" charset="0"/>
              </a:rPr>
              <a:t>Өзіңізге</a:t>
            </a:r>
            <a:r>
              <a:rPr lang="ru-RU" sz="2400" dirty="0" smtClean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ұнайтын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фильмдердің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тізімін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жасаңыз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97A"/>
                </a:solidFill>
                <a:cs typeface="Arial" pitchFamily="34" charset="0"/>
              </a:rPr>
              <a:t>          </a:t>
            </a:r>
            <a:r>
              <a:rPr lang="ru-RU" sz="2400" dirty="0" err="1" smtClean="0">
                <a:solidFill>
                  <a:srgbClr val="00297A"/>
                </a:solidFill>
                <a:cs typeface="Arial" pitchFamily="34" charset="0"/>
              </a:rPr>
              <a:t>Тізімді</a:t>
            </a:r>
            <a:r>
              <a:rPr lang="ru-RU" sz="2400" dirty="0" smtClean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үш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тәсілмен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көрсетіңіз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: а)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жолда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; б)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бағанда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; в)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үтірлермен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бөлінген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жолда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Пернетақтадан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жазушылардың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аты-жөндерінің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тізімін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енгізіңіз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Тізімді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алфавит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бойынша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сұрыптаңыз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және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оны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көрсетіңіз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Бес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тармақтың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тізімін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жасаңыз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Оны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кездейсоқ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сандармен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толтырыңыз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Осы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тізімді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көрсету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Оның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элементтерінің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қосындысын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тауып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көрсетіңіз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Он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элементтің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тізімін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жасаңыз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Оны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кездейсоқ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сандармен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толтырыңыз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Осы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тізімді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көрсету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Тізімдегі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ең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үлкен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элементті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басып</a:t>
            </a:r>
            <a:r>
              <a:rPr lang="ru-RU" sz="2400" dirty="0">
                <a:solidFill>
                  <a:srgbClr val="00297A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cs typeface="Arial" pitchFamily="34" charset="0"/>
              </a:rPr>
              <a:t>шығарыңыз</a:t>
            </a:r>
            <a:r>
              <a:rPr lang="ru-RU" sz="2800" b="1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00297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02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1072" y="992580"/>
            <a:ext cx="76693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lang="ru-RU" sz="2000" b="1" dirty="0" err="1" smtClean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Үй</a:t>
            </a:r>
            <a:r>
              <a:rPr lang="ru-RU" sz="2000" b="1" dirty="0" smtClean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тапсырмасы</a:t>
            </a:r>
            <a:endParaRPr lang="ru-RU" sz="2000" b="1" dirty="0">
              <a:solidFill>
                <a:srgbClr val="00297A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lang="ru-RU" sz="2000" b="1" dirty="0" err="1" smtClean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Бағдарламалар</a:t>
            </a:r>
            <a:r>
              <a:rPr lang="ru-RU" sz="2000" b="1" dirty="0" smtClean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жазу</a:t>
            </a:r>
            <a:r>
              <a:rPr lang="ru-RU" sz="2000" b="1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50850" fontAlgn="base">
              <a:spcBef>
                <a:spcPct val="0"/>
              </a:spcBef>
              <a:spcAft>
                <a:spcPts val="1800"/>
              </a:spcAft>
            </a:pP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Өзіңізге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ұнайтын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әндердің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тізімін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жасаңыз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Тізімді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алфавит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сұрыптаңыз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оны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көрсетіңіз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fontAlgn="base"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Он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элементтің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тізімін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жасаңыз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 Оны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кездейсоқ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сандармен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толтырыңыз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 Осы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тізімді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көрсету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Тізімдегі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ең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кішкентай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элементті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басып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шығарыңыз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fontAlgn="base"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элементтен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тұратын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жиымды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кездейсоқ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сандармен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толтырыңыз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[-100,100].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Массивтегі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барлық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теріс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элементтердің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қосындысын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табыңыз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Егер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массивте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жағымсыз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элементтер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болмаса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онда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теріс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элементтер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жоқ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хабарламасын</a:t>
            </a:r>
            <a:r>
              <a:rPr lang="ru-RU" sz="2000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көрсетіңіз</a:t>
            </a:r>
            <a:r>
              <a:rPr lang="ru-RU" sz="2000" b="1" dirty="0">
                <a:solidFill>
                  <a:srgbClr val="00297A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97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575619" cy="13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708920"/>
            <a:ext cx="620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A50021"/>
                </a:solidFill>
              </a:rPr>
              <a:t>НАЗАРЛАРЫҢЫЗҒА РАҚМЕТ!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832648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0" y="3140968"/>
            <a:ext cx="5432251" cy="27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72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064895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37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8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list</a:t>
            </a:r>
            <a:r>
              <a:rPr lang="ru-RU" sz="28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элементтердің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реттелген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жиынтығын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білдіретін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мәліметтер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типі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8136904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элементтері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типте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Мысалы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жолдар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тізімі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бүтін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сандар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тізімі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64502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мысалдары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365104"/>
            <a:ext cx="8496944" cy="79208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Айгүл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Жанар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Сара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Мақсат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Айдын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445224"/>
            <a:ext cx="3960440" cy="79208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 = [17, 409, 88]</a:t>
            </a:r>
            <a:endParaRPr lang="ru-RU" sz="2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412776"/>
            <a:ext cx="8496944" cy="6480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=[‘</a:t>
            </a:r>
            <a:r>
              <a:rPr lang="ru-RU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Айгүл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’,’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Жанар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’,’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Сара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’,’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Мақсат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’,’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Айдын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’]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элементімен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бөлек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істеуге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265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әр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элементінің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өз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нөмірі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(индекс</a:t>
            </a:r>
            <a:r>
              <a:rPr lang="ru-RU" sz="28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Элементтерді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нөмірлеу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нөлден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басталады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229200"/>
            <a:ext cx="8496944" cy="129614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Айгүл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Жанар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Сара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Мақсат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ru-RU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Айдын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(a[2])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t="31229" r="26949" b="54081"/>
          <a:stretch/>
        </p:blipFill>
        <p:spPr bwMode="auto">
          <a:xfrm>
            <a:off x="1115616" y="2348880"/>
            <a:ext cx="7128792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элементтерін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қайталау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цикл </a:t>
            </a:r>
            <a:r>
              <a:rPr lang="ru-RU" sz="28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қолданылады</a:t>
            </a:r>
            <a:r>
              <a:rPr lang="ru-RU" sz="28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96944" cy="144016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Айгүл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Жанар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«Сара", 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Мақсат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Айдын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"]</a:t>
            </a:r>
          </a:p>
          <a:p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(5):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kk-KZ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әлем</a:t>
            </a:r>
            <a:r>
              <a:rPr lang="ru-RU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,"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747" y="292369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Тізімдер құру әдістері</a:t>
            </a:r>
            <a:endParaRPr lang="ru-RU" sz="3200" b="1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83671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элементтерді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жеке-жеке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көрсету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u="sng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764704"/>
            <a:ext cx="3492896" cy="7200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 = [17, 409, 88]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73564"/>
            <a:ext cx="3670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Бос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құруға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700808"/>
            <a:ext cx="1800200" cy="6480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[]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79303"/>
            <a:ext cx="4755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Тізімдер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генераторы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2708920"/>
            <a:ext cx="1800200" cy="6480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[]*5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35699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Бес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нольден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тұратын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алынады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[0, 0, 0, 0, 0].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848745"/>
            <a:ext cx="5544616" cy="6480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(10) ]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7675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Мынандай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алынады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[0, 1, 2, 3, 4, 5, 6, 7, 8, 9]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213424"/>
            <a:ext cx="5832648" cy="6480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(10) ]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768" y="602700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Мынандай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алынады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[0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, 1, 4, 9, 16, 25, 36, 49, 64, 81]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152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kk-KZ" sz="2400" dirty="0"/>
              <a:t>Пернетақтадан элементтерді енгізу арқылы (әр элемент жаңа </a:t>
            </a:r>
            <a:r>
              <a:rPr lang="kk-KZ" sz="2400" dirty="0" smtClean="0"/>
              <a:t>жолдан басталады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200800" cy="15121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[0]*5</a:t>
            </a:r>
          </a:p>
          <a:p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(5):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"a["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"]= "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end = </a:t>
            </a:r>
            <a:r>
              <a:rPr lang="en-US" sz="2400" b="1" dirty="0" smtClean="0">
                <a:solidFill>
                  <a:srgbClr val="2DC20A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400" b="1" dirty="0" err="1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529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Пернетақтадан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элементтерді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элементтер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жолда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бос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орынмен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бөлінген</a:t>
            </a:r>
            <a:r>
              <a:rPr lang="ru-RU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a.split</a:t>
            </a:r>
            <a:r>
              <a:rPr lang="en-US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()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әдісін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қолданамыз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бастапқы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жолды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бос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орындармен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бөліктерге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бөліп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алса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алынатын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жолдар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тізімін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береді</a:t>
            </a:r>
            <a:r>
              <a:rPr lang="ru-RU" sz="2400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69160"/>
            <a:ext cx="8532440" cy="15121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[0]*5</a:t>
            </a:r>
          </a:p>
          <a:p>
            <a:r>
              <a:rPr lang="ru-RU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2400" b="1" dirty="0" err="1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человек вводит строку "1 2 3"</a:t>
            </a:r>
          </a:p>
          <a:p>
            <a:r>
              <a:rPr lang="ru-RU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s.split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ru-RU" sz="2400" b="1" dirty="0" err="1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237312"/>
            <a:ext cx="545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Экранға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шығатын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: ['1', '2', '3']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9019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Тізімдерді</a:t>
            </a:r>
            <a:r>
              <a:rPr lang="ru-RU" sz="32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шығару</a:t>
            </a:r>
            <a:r>
              <a:rPr lang="ru-RU" sz="3200" b="1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әдістері</a:t>
            </a:r>
            <a:endParaRPr lang="ru-RU" sz="3200" b="1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u="sng" dirty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rint() </a:t>
            </a:r>
            <a:r>
              <a:rPr lang="kk-KZ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функциясы арқылы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3528392" cy="86409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 = [17, 409, 88]</a:t>
            </a:r>
          </a:p>
          <a:p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(b)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892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Экранда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көрінетін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[17, 409, 88]</a:t>
            </a:r>
            <a:endParaRPr lang="ru-RU" sz="2400" dirty="0" smtClean="0">
              <a:solidFill>
                <a:srgbClr val="0029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4502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Тізімнің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әрбір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элементін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жеке-жеке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err="1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шығару</a:t>
            </a:r>
            <a:r>
              <a:rPr lang="ru-RU" sz="2400" u="sng" dirty="0" smtClean="0">
                <a:solidFill>
                  <a:srgbClr val="00297A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8496944" cy="144016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= 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Айгүл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Жанар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«Сара", 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Мақсат</a:t>
            </a:r>
            <a:r>
              <a:rPr lang="ru-RU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«</a:t>
            </a:r>
            <a:r>
              <a:rPr lang="ru-RU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Айдын</a:t>
            </a:r>
            <a:r>
              <a:rPr lang="ru-RU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smtClean="0">
                <a:solidFill>
                  <a:srgbClr val="FF8C0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(5):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400" b="1" dirty="0" smtClean="0">
                <a:solidFill>
                  <a:srgbClr val="86349C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(a[</a:t>
            </a:r>
            <a:r>
              <a:rPr lang="en-GB" sz="2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])</a:t>
            </a:r>
            <a:endParaRPr lang="ru-RU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1781</TotalTime>
  <Words>985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Тізімдер (массивтер)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языком программирования Python. Ввод. Вывод. Оператор присваивания. Математические операции</dc:title>
  <dc:creator>Учётная Запись</dc:creator>
  <cp:lastModifiedBy>HP</cp:lastModifiedBy>
  <cp:revision>201</cp:revision>
  <dcterms:created xsi:type="dcterms:W3CDTF">2017-04-21T09:13:17Z</dcterms:created>
  <dcterms:modified xsi:type="dcterms:W3CDTF">2021-02-03T13:33:35Z</dcterms:modified>
</cp:coreProperties>
</file>