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63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94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997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3984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54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63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54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273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9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7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47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88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9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9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2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7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9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E41693-F042-427F-B599-FFCE42D2CA2F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5F0363-EEC2-4135-8C34-0CD294C8A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23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9426" y="262554"/>
            <a:ext cx="8225051" cy="911153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FF0000"/>
                </a:solidFill>
              </a:rPr>
              <a:t>Вариационные ряды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0060" y="1827828"/>
            <a:ext cx="10058400" cy="4695801"/>
          </a:xfrm>
        </p:spPr>
        <p:txBody>
          <a:bodyPr>
            <a:normAutofit fontScale="92500"/>
          </a:bodyPr>
          <a:lstStyle/>
          <a:p>
            <a:r>
              <a:rPr lang="ru-RU" sz="6000" b="1" dirty="0">
                <a:solidFill>
                  <a:schemeClr val="tx1"/>
                </a:solidFill>
              </a:rPr>
              <a:t>7.3.3.1  усвоить понятия </a:t>
            </a:r>
            <a:r>
              <a:rPr lang="kk-KZ" sz="6000" b="1" dirty="0">
                <a:solidFill>
                  <a:schemeClr val="tx1"/>
                </a:solidFill>
              </a:rPr>
              <a:t>генеральной совокупности</a:t>
            </a:r>
            <a:r>
              <a:rPr lang="ru-RU" sz="6000" b="1" dirty="0">
                <a:solidFill>
                  <a:schemeClr val="tx1"/>
                </a:solidFill>
              </a:rPr>
              <a:t>, случайной выборки, вариационного ряда, варианты</a:t>
            </a:r>
          </a:p>
        </p:txBody>
      </p:sp>
    </p:spTree>
    <p:extLst>
      <p:ext uri="{BB962C8B-B14F-4D97-AF65-F5344CB8AC3E}">
        <p14:creationId xmlns:p14="http://schemas.microsoft.com/office/powerpoint/2010/main" val="15864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9678" y="5554639"/>
            <a:ext cx="6338933" cy="1023582"/>
          </a:xfrm>
        </p:spPr>
        <p:txBody>
          <a:bodyPr/>
          <a:lstStyle/>
          <a:p>
            <a:r>
              <a:rPr lang="ru-RU" b="1" dirty="0"/>
              <a:t>Дескрипторы: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161" y="232012"/>
            <a:ext cx="10699844" cy="476306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14450" y="685800"/>
            <a:ext cx="7829550" cy="516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генеральную совокупность – 1 балл.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выборку – 1 балл.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Составляет вариационный ряд 2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балла.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моду – 1 балл.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медиану –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2балла.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размах – 1 балл.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среднее арифметическое 2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балла.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65505"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балл-10 баллов.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0"/>
            <a:ext cx="11068334" cy="6277970"/>
          </a:xfrm>
        </p:spPr>
        <p:txBody>
          <a:bodyPr>
            <a:noAutofit/>
          </a:bodyPr>
          <a:lstStyle/>
          <a:p>
            <a:pPr lvl="1"/>
            <a:r>
              <a:rPr lang="ru-RU" sz="6400" b="1" i="1" dirty="0" smtClean="0">
                <a:solidFill>
                  <a:schemeClr val="tx1"/>
                </a:solidFill>
              </a:rPr>
              <a:t>ПО УЧЕБНИКУ: ПАР. 28, СТР.177-179,№28.1,№28.3,</a:t>
            </a:r>
            <a:endParaRPr lang="ru-RU" sz="6400" b="1" dirty="0">
              <a:solidFill>
                <a:schemeClr val="tx1"/>
              </a:solidFill>
            </a:endParaRPr>
          </a:p>
          <a:p>
            <a:r>
              <a:rPr lang="ru-RU" sz="6600" b="1" i="1" dirty="0">
                <a:solidFill>
                  <a:schemeClr val="tx1"/>
                </a:solidFill>
              </a:rPr>
              <a:t>№</a:t>
            </a:r>
            <a:r>
              <a:rPr lang="ru-RU" sz="6600" b="1" i="1" dirty="0" smtClean="0">
                <a:solidFill>
                  <a:schemeClr val="tx1"/>
                </a:solidFill>
              </a:rPr>
              <a:t>28.5</a:t>
            </a:r>
            <a:endParaRPr lang="ru-RU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5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9360" y="365125"/>
            <a:ext cx="7764439" cy="91776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РЕФЛЕКСИЯ.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https://fsd.videouroki.net/html/2017/07/04/v_595b23726bf1f/99692084_1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0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36728"/>
            <a:ext cx="10807203" cy="6059606"/>
          </a:xfrm>
        </p:spPr>
        <p:txBody>
          <a:bodyPr>
            <a:noAutofit/>
          </a:bodyPr>
          <a:lstStyle/>
          <a:p>
            <a:pPr lvl="0" algn="ctr"/>
            <a:r>
              <a:rPr lang="ru-RU" sz="2400" b="1" i="1" u="sng" dirty="0">
                <a:solidFill>
                  <a:srgbClr val="002060"/>
                </a:solidFill>
              </a:rPr>
              <a:t>Размах</a:t>
            </a:r>
            <a:r>
              <a:rPr lang="ru-RU" sz="2400" b="1" dirty="0">
                <a:solidFill>
                  <a:srgbClr val="002060"/>
                </a:solidFill>
              </a:rPr>
              <a:t> </a:t>
            </a:r>
            <a:r>
              <a:rPr lang="ru-RU" sz="2400" b="1" dirty="0"/>
              <a:t>(обозначается </a:t>
            </a:r>
            <a:r>
              <a:rPr lang="ru-RU" sz="2400" b="1" i="1" dirty="0"/>
              <a:t>R</a:t>
            </a:r>
            <a:r>
              <a:rPr lang="ru-RU" sz="2400" b="1" dirty="0"/>
              <a:t>) </a:t>
            </a:r>
            <a:r>
              <a:rPr lang="ru-RU" sz="2400" b="1" i="1" dirty="0"/>
              <a:t>– </a:t>
            </a:r>
            <a:r>
              <a:rPr lang="ru-RU" sz="2400" b="1" dirty="0"/>
              <a:t>это разность между наибольшим и наименьшим значениями результатов наблюдений).</a:t>
            </a:r>
            <a:br>
              <a:rPr lang="ru-RU" sz="2400" b="1" dirty="0"/>
            </a:br>
            <a:r>
              <a:rPr lang="ru-RU" sz="2400" b="1" i="1" u="sng" dirty="0" smtClean="0">
                <a:solidFill>
                  <a:srgbClr val="002060"/>
                </a:solidFill>
              </a:rPr>
              <a:t>Мода</a:t>
            </a:r>
            <a:r>
              <a:rPr lang="ru-RU" sz="2400" b="1" i="1" dirty="0">
                <a:solidFill>
                  <a:srgbClr val="FF0000"/>
                </a:solidFill>
              </a:rPr>
              <a:t> </a:t>
            </a:r>
            <a:r>
              <a:rPr lang="ru-RU" sz="2400" b="1" dirty="0"/>
              <a:t>(обозначается </a:t>
            </a:r>
            <a:r>
              <a:rPr lang="ru-RU" sz="2400" b="1" i="1" dirty="0" err="1"/>
              <a:t>Mo</a:t>
            </a:r>
            <a:r>
              <a:rPr lang="ru-RU" sz="2400" b="1" dirty="0"/>
              <a:t>) </a:t>
            </a:r>
            <a:r>
              <a:rPr lang="ru-RU" sz="2400" b="1" i="1" dirty="0"/>
              <a:t>– </a:t>
            </a:r>
            <a:r>
              <a:rPr lang="ru-RU" sz="2400" b="1" dirty="0"/>
              <a:t>это значение во множестве наблюдений, которое встречается наиболее часто).</a:t>
            </a:r>
            <a:br>
              <a:rPr lang="ru-RU" sz="2400" b="1" dirty="0"/>
            </a:br>
            <a:r>
              <a:rPr lang="ru-RU" sz="2400" b="1" i="1" u="sng" dirty="0" smtClean="0">
                <a:solidFill>
                  <a:srgbClr val="002060"/>
                </a:solidFill>
              </a:rPr>
              <a:t>Медиана</a:t>
            </a:r>
            <a:r>
              <a:rPr lang="ru-RU" sz="2400" b="1" i="1" dirty="0">
                <a:solidFill>
                  <a:srgbClr val="002060"/>
                </a:solidFill>
              </a:rPr>
              <a:t> </a:t>
            </a:r>
            <a:r>
              <a:rPr lang="ru-RU" sz="2400" b="1" i="1" dirty="0"/>
              <a:t>– </a:t>
            </a:r>
            <a:r>
              <a:rPr lang="ru-RU" sz="2400" b="1" dirty="0"/>
              <a:t>это число, характеризующее выборку </a:t>
            </a:r>
            <a:r>
              <a:rPr lang="ru-RU" sz="2400" b="1" dirty="0" smtClean="0"/>
              <a:t>чисел</a:t>
            </a:r>
            <a:r>
              <a:rPr lang="ru-RU" sz="2400" b="1" dirty="0"/>
              <a:t>). Если все элементы выборки различны, то медиана — это такое число выборки, </a:t>
            </a:r>
            <a:r>
              <a:rPr lang="ru-RU" sz="2400" b="1" dirty="0" smtClean="0"/>
              <a:t> которое стоит посередине ряда.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u="sng" dirty="0">
                <a:solidFill>
                  <a:srgbClr val="002060"/>
                </a:solidFill>
              </a:rPr>
              <a:t>Например</a:t>
            </a:r>
            <a:r>
              <a:rPr lang="ru-RU" sz="2400" b="1" dirty="0"/>
              <a:t>, выборка </a:t>
            </a:r>
            <a:r>
              <a:rPr lang="ru-RU" sz="2400" b="1" u="sng" dirty="0">
                <a:solidFill>
                  <a:srgbClr val="002060"/>
                </a:solidFill>
              </a:rPr>
              <a:t>{11, 9, 3, 5, 5} </a:t>
            </a:r>
            <a:r>
              <a:rPr lang="ru-RU" sz="2400" b="1" dirty="0"/>
              <a:t>после упорядочивания превращается в </a:t>
            </a:r>
            <a:r>
              <a:rPr lang="ru-RU" sz="2400" b="1" u="sng" dirty="0"/>
              <a:t>{3, 5, 5, 9, 11} </a:t>
            </a:r>
            <a:r>
              <a:rPr lang="ru-RU" sz="2400" b="1" dirty="0"/>
              <a:t>и её медианой является число 5.</a:t>
            </a:r>
            <a:br>
              <a:rPr lang="ru-RU" sz="2400" b="1" dirty="0"/>
            </a:br>
            <a:r>
              <a:rPr lang="ru-RU" sz="2400" b="1" u="sng" dirty="0">
                <a:solidFill>
                  <a:srgbClr val="002060"/>
                </a:solidFill>
              </a:rPr>
              <a:t>Среднее арифметическое</a:t>
            </a:r>
            <a:r>
              <a:rPr lang="ru-RU" sz="2400" b="1" u="sng" dirty="0">
                <a:solidFill>
                  <a:srgbClr val="FF0000"/>
                </a:solidFill>
              </a:rPr>
              <a:t>-</a:t>
            </a:r>
            <a:r>
              <a:rPr lang="ru-RU" sz="2400" b="1" u="sng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это сумма всех чисел     </a:t>
            </a:r>
            <a:r>
              <a:rPr lang="ru-RU" sz="2400" b="1" dirty="0" err="1">
                <a:solidFill>
                  <a:srgbClr val="FF0000"/>
                </a:solidFill>
              </a:rPr>
              <a:t>ряда,,деленная</a:t>
            </a:r>
            <a:r>
              <a:rPr lang="ru-RU" sz="2400" b="1" dirty="0">
                <a:solidFill>
                  <a:srgbClr val="FF0000"/>
                </a:solidFill>
              </a:rPr>
              <a:t> на их количество.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-232012"/>
            <a:ext cx="10807203" cy="66874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7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2660" y="1771650"/>
            <a:ext cx="11189340" cy="4572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594947"/>
              </p:ext>
            </p:extLst>
          </p:nvPr>
        </p:nvGraphicFramePr>
        <p:xfrm>
          <a:off x="684213" y="1771650"/>
          <a:ext cx="1083449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061"/>
                <a:gridCol w="894929"/>
                <a:gridCol w="941945"/>
                <a:gridCol w="845747"/>
                <a:gridCol w="892763"/>
                <a:gridCol w="892763"/>
                <a:gridCol w="892763"/>
                <a:gridCol w="871984"/>
                <a:gridCol w="913543"/>
              </a:tblGrid>
              <a:tr h="228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Размер мужской обуви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37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38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39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40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42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43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44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28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Количество проданных пар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—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0" dirty="0">
                          <a:effectLst/>
                        </a:rPr>
                        <a:t>7</a:t>
                      </a:r>
                      <a:endParaRPr lang="ru-RU" sz="36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8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19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28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25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10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1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3332" y="429053"/>
            <a:ext cx="10986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Найдите моду ,медиану, среднее </a:t>
            </a:r>
            <a:r>
              <a:rPr lang="ru-RU" sz="32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арифметичкское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по данной таблице статистического распределения:</a:t>
            </a:r>
            <a:endParaRPr lang="ru-RU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8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48050"/>
            <a:ext cx="11202987" cy="1098863"/>
          </a:xfrm>
        </p:spPr>
        <p:txBody>
          <a:bodyPr>
            <a:normAutofit/>
          </a:bodyPr>
          <a:lstStyle/>
          <a:p>
            <a:pPr lvl="3"/>
            <a:r>
              <a:rPr lang="ru-RU" sz="4800" b="1" dirty="0" smtClean="0">
                <a:solidFill>
                  <a:srgbClr val="FF0000"/>
                </a:solidFill>
              </a:rPr>
              <a:t>ВАРИАЦИОННЫЙ РЯД.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9558" y="2459504"/>
            <a:ext cx="115323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Вариационными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ru-RU" sz="3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рядами называют ряды распределения, построенные по количественному признаку. Любой вариационный ряд состоит из двух элементов: вариантов и частот.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Например: В процессе исследования были собраны данные о весе (кг) учащихся: 58;58;58;55;50;45,7;37; 37;40;42;58;48;45;42;33; 35;48;49;45;46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24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86603"/>
            <a:ext cx="11107453" cy="6196084"/>
          </a:xfrm>
        </p:spPr>
        <p:txBody>
          <a:bodyPr>
            <a:normAutofit/>
          </a:bodyPr>
          <a:lstStyle/>
          <a:p>
            <a:r>
              <a:rPr lang="ru-RU" b="1" dirty="0"/>
              <a:t>Генеральная совокупность (в англ. —</a:t>
            </a:r>
            <a:r>
              <a:rPr lang="ru-RU" dirty="0"/>
              <a:t> </a:t>
            </a:r>
            <a:r>
              <a:rPr lang="ru-RU" b="1" i="1" dirty="0" err="1"/>
              <a:t>population</a:t>
            </a:r>
            <a:r>
              <a:rPr lang="ru-RU" b="1" dirty="0"/>
              <a:t>) — совокупность всех объектов (единиц), относительно которых учёный намерен делать выводы при изучении конкретной проблемы.</a:t>
            </a:r>
            <a:br>
              <a:rPr lang="ru-RU" b="1" dirty="0"/>
            </a:br>
            <a:r>
              <a:rPr lang="ru-RU" b="1" dirty="0"/>
              <a:t>Генеральная совокупность состоит из всех объектов, которые подлежат изучению. Состав генеральной совокупности зависит от целей исследования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684212" y="286604"/>
            <a:ext cx="10984624" cy="109182"/>
          </a:xfrm>
        </p:spPr>
        <p:txBody>
          <a:bodyPr>
            <a:normAutofit fontScale="25000" lnSpcReduction="20000"/>
          </a:bodyPr>
          <a:lstStyle/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3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5308979"/>
            <a:ext cx="11177516" cy="11600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03914"/>
            <a:ext cx="10861794" cy="552393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Выборка или выборочная совокупность</a:t>
            </a:r>
            <a:r>
              <a:rPr lang="ru-RU" sz="2800" b="1" dirty="0"/>
              <a:t> </a:t>
            </a:r>
            <a:r>
              <a:rPr lang="ru-RU" sz="2800" b="1" dirty="0">
                <a:solidFill>
                  <a:schemeClr val="tx1"/>
                </a:solidFill>
              </a:rPr>
              <a:t>— множество случаев (испытуемых, объектов, событий, образцов), с помощью определённой процедуры выбранных из генеральной совокупности для участия в исследовании</a:t>
            </a:r>
            <a:r>
              <a:rPr lang="ru-RU" sz="2800" b="1" dirty="0"/>
              <a:t>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Характеристики выборки: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· Качественная характеристика выборки </a:t>
            </a:r>
            <a:r>
              <a:rPr lang="ru-RU" sz="2800" b="1" dirty="0">
                <a:solidFill>
                  <a:schemeClr val="tx1"/>
                </a:solidFill>
              </a:rPr>
              <a:t>– кого именно мы выбираем и какие способы построения выборки мы для этого используем.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· Количественная характеристика выборки </a:t>
            </a:r>
            <a:r>
              <a:rPr lang="ru-RU" sz="2800" b="1" dirty="0">
                <a:solidFill>
                  <a:schemeClr val="tx1"/>
                </a:solidFill>
              </a:rPr>
              <a:t>– сколько случаев выбираем, другими словами объём выборки</a:t>
            </a:r>
            <a:r>
              <a:rPr lang="ru-RU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7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93" y="5595581"/>
            <a:ext cx="10902737" cy="8871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928" y="232012"/>
            <a:ext cx="10049302" cy="6127845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chemeClr val="tx1"/>
                </a:solidFill>
              </a:rPr>
              <a:t>1.Из 1000 насекомых, ученые отобрали 115, чтобы провести эксперимент. Определите генеральную совокупность и выборку.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2.Школьникам предлагалось разгадать несколько числовых закономерностей и вписать в пропуски недостающие числа. Оценка осуществлялась по количеству правильно решенных задач и дала следующие результаты: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3; 2; 4; 6; 6; 2; 1; 3; 4; 5; 6; 2; 2; 6; 4; 4; 1; 2; 5; 3.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Составьте вариационный ряд. Найдите размах, моду, медиану и среднее арифметическое ряда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8953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6728" y="1305342"/>
            <a:ext cx="10836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1000 насекомых - генеральная совокупность, 115 насекомых – выборка.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Вариационный ряд:1;1;2; 2; 2;2; 2;3; 3; 3; 4; 4; 4; 4; 5; 5; 6; 6; 6; 6.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Размах –5;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Мода – 2;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Медиана – 3,5;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арифметическое – 3,55.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4.Для исследования числа телефонных звонков, сделанных подростками, опросили 50 учеников седьмого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класса.Определите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генеральную совокупность и выборку.</a:t>
            </a:r>
          </a:p>
          <a:p>
            <a:pPr>
              <a:spcAft>
                <a:spcPts val="0"/>
              </a:spcAft>
            </a:pPr>
            <a:r>
              <a:rPr lang="ru-RU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Множество подростков - генеральная совокупность, 50 учеников седьмого класса - выборка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305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7164" y="5540991"/>
            <a:ext cx="9485194" cy="75062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РЕШИТЕ САМОСТОЯТЕЛЬНО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464025"/>
            <a:ext cx="10848146" cy="4858602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1.Из </a:t>
            </a:r>
            <a:r>
              <a:rPr lang="ru-RU" sz="2800" b="1" dirty="0">
                <a:solidFill>
                  <a:schemeClr val="tx1"/>
                </a:solidFill>
              </a:rPr>
              <a:t>всех школьников города Кокшетау выбрали 200 человек и 50 ученикам проанализировали их оценки за четвертую четверть по математике. Определите генеральную совокупность и выборку.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2.На школьной олимпиаде по математике ученики седьмого класса набрали следующие баллы: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64, 35, 91, 63, 52, 54 ,37, 68 ,58, 62, 48, 83,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83, 68, 57, 56, 66, 47, 79, 78 ,73, 52, 68, 65,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Составьте вариационный </a:t>
            </a:r>
            <a:r>
              <a:rPr lang="ru-RU" sz="2800" b="1" err="1">
                <a:solidFill>
                  <a:schemeClr val="tx1"/>
                </a:solidFill>
              </a:rPr>
              <a:t>ряд</a:t>
            </a:r>
            <a:r>
              <a:rPr lang="ru-RU" sz="2800" b="1" smtClean="0">
                <a:solidFill>
                  <a:schemeClr val="tx1"/>
                </a:solidFill>
              </a:rPr>
              <a:t>. </a:t>
            </a:r>
            <a:r>
              <a:rPr lang="ru-RU" sz="2800" b="1" dirty="0" smtClean="0">
                <a:solidFill>
                  <a:schemeClr val="tx1"/>
                </a:solidFill>
              </a:rPr>
              <a:t>Найдите </a:t>
            </a:r>
            <a:r>
              <a:rPr lang="ru-RU" sz="2800" b="1" dirty="0">
                <a:solidFill>
                  <a:schemeClr val="tx1"/>
                </a:solidFill>
              </a:rPr>
              <a:t>размах, моду, среднее арифметическое</a:t>
            </a:r>
          </a:p>
        </p:txBody>
      </p:sp>
    </p:spTree>
    <p:extLst>
      <p:ext uri="{BB962C8B-B14F-4D97-AF65-F5344CB8AC3E}">
        <p14:creationId xmlns:p14="http://schemas.microsoft.com/office/powerpoint/2010/main" val="5663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</TotalTime>
  <Words>393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Сектор</vt:lpstr>
      <vt:lpstr>Вариационные ряды</vt:lpstr>
      <vt:lpstr>Размах (обозначается R) – это разность между наибольшим и наименьшим значениями результатов наблюдений). Мода (обозначается Mo) – это значение во множестве наблюдений, которое встречается наиболее часто). Медиана – это число, характеризующее выборку чисел). Если все элементы выборки различны, то медиана — это такое число выборки,  которое стоит посередине ряда.  Например, выборка {11, 9, 3, 5, 5} после упорядочивания превращается в {3, 5, 5, 9, 11} и её медианой является число 5. Среднее арифметическое- это сумма всех чисел     ряда,,деленная на их количество. .</vt:lpstr>
      <vt:lpstr>Презентация PowerPoint</vt:lpstr>
      <vt:lpstr>Презентация PowerPoint</vt:lpstr>
      <vt:lpstr>Генеральная совокупность (в англ. — population) — совокупность всех объектов (единиц), относительно которых учёный намерен делать выводы при изучении конкретной проблемы. Генеральная совокупность состоит из всех объектов, которые подлежат изучению. Состав генеральной совокупности зависит от целей исследования. </vt:lpstr>
      <vt:lpstr>Презентация PowerPoint</vt:lpstr>
      <vt:lpstr>Презентация PowerPoint</vt:lpstr>
      <vt:lpstr>Презентация PowerPoint</vt:lpstr>
      <vt:lpstr>РЕШИТЕ САМОСТОЯТЕЛЬНО</vt:lpstr>
      <vt:lpstr>Дескрипторы:</vt:lpstr>
      <vt:lpstr>Презентация PowerPoint</vt:lpstr>
      <vt:lpstr>РЕФЛЕКСИЯ.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Вариационные ряды</dc:title>
  <dc:creator>Admin</dc:creator>
  <cp:lastModifiedBy>Admin</cp:lastModifiedBy>
  <cp:revision>9</cp:revision>
  <dcterms:created xsi:type="dcterms:W3CDTF">2020-12-17T07:18:31Z</dcterms:created>
  <dcterms:modified xsi:type="dcterms:W3CDTF">2020-12-17T08:51:51Z</dcterms:modified>
</cp:coreProperties>
</file>