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58" r:id="rId3"/>
    <p:sldId id="261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136" y="3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12526-9D9C-4FE0-803F-EF99BE02ECE4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9A776-6CF3-47B3-AFF9-DC81F052FE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094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2EF2-BA12-4385-977E-25C944A4B655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D380-D026-481C-B703-EDECE7F79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2EF2-BA12-4385-977E-25C944A4B655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D380-D026-481C-B703-EDECE7F79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2EF2-BA12-4385-977E-25C944A4B655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D380-D026-481C-B703-EDECE7F79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2EF2-BA12-4385-977E-25C944A4B655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D380-D026-481C-B703-EDECE7F79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2EF2-BA12-4385-977E-25C944A4B655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D380-D026-481C-B703-EDECE7F79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2EF2-BA12-4385-977E-25C944A4B655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D380-D026-481C-B703-EDECE7F79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2EF2-BA12-4385-977E-25C944A4B655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D380-D026-481C-B703-EDECE7F79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2EF2-BA12-4385-977E-25C944A4B655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D380-D026-481C-B703-EDECE7F79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2EF2-BA12-4385-977E-25C944A4B655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D380-D026-481C-B703-EDECE7F79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2EF2-BA12-4385-977E-25C944A4B655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D380-D026-481C-B703-EDECE7F79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2EF2-BA12-4385-977E-25C944A4B655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D380-D026-481C-B703-EDECE7F79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D2EF2-BA12-4385-977E-25C944A4B655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1D380-D026-481C-B703-EDECE7F79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rgbClr val="00B0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данные 5"/>
          <p:cNvSpPr/>
          <p:nvPr/>
        </p:nvSpPr>
        <p:spPr>
          <a:xfrm>
            <a:off x="222636" y="169049"/>
            <a:ext cx="4652682" cy="1175657"/>
          </a:xfrm>
          <a:prstGeom prst="flowChartInputOutpu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FF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Ғаламдық экологиялық проблемалар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данные 6"/>
          <p:cNvSpPr/>
          <p:nvPr/>
        </p:nvSpPr>
        <p:spPr>
          <a:xfrm>
            <a:off x="7088667" y="276999"/>
            <a:ext cx="4834393" cy="992777"/>
          </a:xfrm>
          <a:prstGeom prst="flowChartInputOutpu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00FF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Ермаханова Гүлмира Өтепбергенқызы</a:t>
            </a:r>
          </a:p>
          <a:p>
            <a:pPr algn="ctr"/>
            <a:r>
              <a:rPr lang="kk-KZ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157 Б.Пәрімбетов атындағы қазақ орта мектебі</a:t>
            </a:r>
          </a:p>
        </p:txBody>
      </p:sp>
      <p:sp>
        <p:nvSpPr>
          <p:cNvPr id="8" name="Блок-схема: данные 7"/>
          <p:cNvSpPr/>
          <p:nvPr/>
        </p:nvSpPr>
        <p:spPr>
          <a:xfrm>
            <a:off x="4179412" y="276999"/>
            <a:ext cx="3531326" cy="992777"/>
          </a:xfrm>
          <a:prstGeom prst="flowChartInputOutpu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00FF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Пәні: География</a:t>
            </a:r>
          </a:p>
          <a:p>
            <a:pPr algn="ctr"/>
            <a:r>
              <a:rPr lang="kk-K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Сыныбы: 10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30044" y="1673760"/>
            <a:ext cx="5410146" cy="1641934"/>
          </a:xfrm>
          <a:prstGeom prst="snip2Diag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rgbClr val="00FF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 мақсаты: </a:t>
            </a:r>
          </a:p>
          <a:p>
            <a:pPr algn="ctr"/>
            <a:r>
              <a:rPr lang="kk-K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10.3.2.9   ғаламдық экологиялық проблемаларды шешудегі әлемдік тәжірибені зерттеу</a:t>
            </a: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5540190" y="1664873"/>
            <a:ext cx="6382870" cy="1759645"/>
          </a:xfrm>
          <a:prstGeom prst="plaque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FF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Сабақ мақсаты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Ғаламдық экологиялық проблемаларды анықтап, оларды шешудегі алдыңғы қатарлы елдердегі әлемдік тәжірибелерді зерттейді.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1801909" y="3711388"/>
            <a:ext cx="8901953" cy="3146612"/>
          </a:xfrm>
          <a:prstGeom prst="plaque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rgbClr val="00FF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Бағалау  критерийі</a:t>
            </a:r>
          </a:p>
          <a:p>
            <a:pPr lvl="0">
              <a:buFont typeface="Wingdings" pitchFamily="2" charset="2"/>
              <a:buChar char="Ø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Ғаламдық экологиялық проблемаларын талдайды</a:t>
            </a: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(елімізегі проблемаларды негізге ала отырып);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Әлемегі алдыңғы қатарлы елдердегі экологиялық проблемаларды  </a:t>
            </a: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шешу тәжірибесін зерттейді;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Қазақстанда экологиялық зиянды өндірістердің бірін анықтап, олардың 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зиянды әсері мен оны шешу жолын ұсынады.</a:t>
            </a: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0829108" y="0"/>
            <a:ext cx="13628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876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rgbClr val="00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верх 3"/>
          <p:cNvSpPr/>
          <p:nvPr/>
        </p:nvSpPr>
        <p:spPr>
          <a:xfrm>
            <a:off x="1210236" y="89650"/>
            <a:ext cx="10139082" cy="809470"/>
          </a:xfrm>
          <a:prstGeom prst="ribbon2">
            <a:avLst/>
          </a:prstGeom>
          <a:solidFill>
            <a:srgbClr val="FFC000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Белсенді оқу әдістері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1840" y="1129886"/>
            <a:ext cx="3665374" cy="54776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+mj-lt"/>
              </a:rPr>
            </a:br>
            <a:endParaRPr lang="kk-KZ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650083" y="1381489"/>
            <a:ext cx="3261360" cy="350372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Дескриптор</a:t>
            </a: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экологиялық саясатының ерекшеліктерін анықтайды;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endParaRPr lang="kk-KZ" sz="2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еліміздегі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экологиялық саясатының ерекшеліктерін анықтайды;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48332" y="1128278"/>
            <a:ext cx="4125873" cy="55546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№1тапсырма. Топтық жұмыс.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«Факт және пікір» әдісі.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Төмендегі суретте қандай ғаламдық экологиялық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мәселелердің түрлерін көріп отырсыздар 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анықтаңыздар: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Суретпен, оқулықпен жұмыс:</a:t>
            </a:r>
          </a:p>
          <a:p>
            <a:pPr algn="ctr"/>
            <a:endParaRPr lang="kk-K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 «Борт журналы»әдісі. 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Біздің елімізде қандай 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экологиялық проблемалардың түрлері бар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анықтаңыздар: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Кестемен жұмыс</a:t>
            </a: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q"/>
            </a:pPr>
            <a:r>
              <a:rPr lang="kk-K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Берілген </a:t>
            </a:r>
            <a:r>
              <a:rPr lang="kk-K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тақырып бойынша бұрыннан білетінім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kk-K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жаңадан білгенім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kk-K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болжамдар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kk-K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тың ақпараттар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  <a:p>
            <a:pPr algn="ctr"/>
            <a:endParaRPr lang="kk-KZ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kk-KZ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kk-KZ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kk-KZ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ctr"/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Двойная стрелка влево/вверх 5"/>
          <p:cNvSpPr/>
          <p:nvPr/>
        </p:nvSpPr>
        <p:spPr>
          <a:xfrm rot="10800000">
            <a:off x="562278" y="341100"/>
            <a:ext cx="734518" cy="674559"/>
          </a:xfrm>
          <a:prstGeom prst="leftUpArrow">
            <a:avLst/>
          </a:prstGeom>
          <a:solidFill>
            <a:schemeClr val="bg1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войная стрелка влево/вверх 11"/>
          <p:cNvSpPr/>
          <p:nvPr/>
        </p:nvSpPr>
        <p:spPr>
          <a:xfrm rot="16200000">
            <a:off x="11206904" y="424866"/>
            <a:ext cx="734518" cy="674559"/>
          </a:xfrm>
          <a:prstGeom prst="leftUpArrow">
            <a:avLst/>
          </a:prstGeom>
          <a:solidFill>
            <a:schemeClr val="bg1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войная стрелка вверх/вниз 6"/>
          <p:cNvSpPr/>
          <p:nvPr/>
        </p:nvSpPr>
        <p:spPr>
          <a:xfrm>
            <a:off x="6063520" y="762145"/>
            <a:ext cx="202369" cy="404733"/>
          </a:xfrm>
          <a:prstGeom prst="upDownArrow">
            <a:avLst/>
          </a:prstGeom>
          <a:solidFill>
            <a:schemeClr val="bg1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C:\Users\Администратор\Desktop\cmcgzizwns2dvt6pf7wnx7plxp6jc3sachvcdoaizecfr3dnitcq_3_0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689" y="3133350"/>
            <a:ext cx="1790831" cy="102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8597153" y="5423647"/>
            <a:ext cx="3460376" cy="1259319"/>
          </a:xfrm>
          <a:prstGeom prst="rect">
            <a:avLst/>
          </a:prstGeom>
          <a:ln w="57150">
            <a:solidFill>
              <a:srgbClr val="00FFFF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ts val="1300"/>
              </a:lnSpc>
              <a:spcAft>
                <a:spcPts val="0"/>
              </a:spcAft>
            </a:pPr>
            <a:endParaRPr lang="kk-KZ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ҚБ: </a:t>
            </a:r>
            <a:endParaRPr lang="kk-KZ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kk-KZ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«</a:t>
            </a:r>
            <a:r>
              <a:rPr lang="kk-KZ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Бір жұлдыз, бір ұсыныс» әдісі</a:t>
            </a:r>
            <a:r>
              <a:rPr lang="kk-KZ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ru-RU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Ауызша тиімді кері байланыс.</a:t>
            </a: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ru-RU" sz="20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156658"/>
              </p:ext>
            </p:extLst>
          </p:nvPr>
        </p:nvGraphicFramePr>
        <p:xfrm>
          <a:off x="625502" y="2328060"/>
          <a:ext cx="2896925" cy="1826895"/>
        </p:xfrm>
        <a:graphic>
          <a:graphicData uri="http://schemas.openxmlformats.org/drawingml/2006/table">
            <a:tbl>
              <a:tblPr/>
              <a:tblGrid>
                <a:gridCol w="289692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Белсенді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оқу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ортасы</a:t>
                      </a:r>
                      <a:r>
                        <a:rPr lang="en-GB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kk-KZ" sz="1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№1тапсырма. </a:t>
                      </a:r>
                      <a:endParaRPr lang="kk-KZ" sz="1800" b="1" u="sng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800" b="1" u="sng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800" b="1" u="sng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Топтық </a:t>
                      </a:r>
                      <a:r>
                        <a:rPr lang="kk-KZ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жұмыс</a:t>
                      </a:r>
                      <a:r>
                        <a:rPr lang="kk-KZ" sz="1800" b="1" u="sng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800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kk-KZ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Факт және пікір» әдісі</a:t>
                      </a:r>
                      <a:r>
                        <a:rPr lang="kk-KZ" sz="1800" u="sng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800" u="sng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Б)  «Борт </a:t>
                      </a:r>
                      <a:r>
                        <a:rPr lang="ru-RU" sz="1800" b="1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журналы»әдісі</a:t>
                      </a: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632070"/>
              </p:ext>
            </p:extLst>
          </p:nvPr>
        </p:nvGraphicFramePr>
        <p:xfrm>
          <a:off x="474813" y="4512152"/>
          <a:ext cx="3119177" cy="495300"/>
        </p:xfrm>
        <a:graphic>
          <a:graphicData uri="http://schemas.openxmlformats.org/drawingml/2006/table">
            <a:tbl>
              <a:tblPr/>
              <a:tblGrid>
                <a:gridCol w="311917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2 тапсырма. Жұптық жұмыс</a:t>
                      </a:r>
                      <a:r>
                        <a:rPr lang="kk-KZ" sz="1800" b="1" u="sng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047242"/>
              </p:ext>
            </p:extLst>
          </p:nvPr>
        </p:nvGraphicFramePr>
        <p:xfrm>
          <a:off x="712968" y="5159544"/>
          <a:ext cx="2865120" cy="257683"/>
        </p:xfrm>
        <a:graphic>
          <a:graphicData uri="http://schemas.openxmlformats.org/drawingml/2006/table">
            <a:tbl>
              <a:tblPr/>
              <a:tblGrid>
                <a:gridCol w="286512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Б) «Вен диаграмма» әдісі.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230298"/>
              </p:ext>
            </p:extLst>
          </p:nvPr>
        </p:nvGraphicFramePr>
        <p:xfrm>
          <a:off x="578913" y="5630388"/>
          <a:ext cx="2950701" cy="672402"/>
        </p:xfrm>
        <a:graphic>
          <a:graphicData uri="http://schemas.openxmlformats.org/drawingml/2006/table">
            <a:tbl>
              <a:tblPr/>
              <a:tblGrid>
                <a:gridCol w="2950701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3 тапсырма. Жеке жұмыс</a:t>
                      </a:r>
                      <a:r>
                        <a:rPr lang="kk-KZ" sz="1800" b="1" u="sng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«Фишбоун» әдісі.</a:t>
                      </a: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879319"/>
              </p:ext>
            </p:extLst>
          </p:nvPr>
        </p:nvGraphicFramePr>
        <p:xfrm>
          <a:off x="562277" y="1381489"/>
          <a:ext cx="2989690" cy="643446"/>
        </p:xfrm>
        <a:graphic>
          <a:graphicData uri="http://schemas.openxmlformats.org/drawingml/2006/table">
            <a:tbl>
              <a:tblPr/>
              <a:tblGrid>
                <a:gridCol w="298969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k-KZ" sz="18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Үй тапсырмасы:</a:t>
                      </a: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«Серпілген сауал»</a:t>
                      </a: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әдісі.</a:t>
                      </a: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61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Лента лицом вниз 4"/>
          <p:cNvSpPr/>
          <p:nvPr/>
        </p:nvSpPr>
        <p:spPr>
          <a:xfrm>
            <a:off x="219477" y="28575"/>
            <a:ext cx="11256136" cy="671449"/>
          </a:xfrm>
          <a:prstGeom prst="ribbon">
            <a:avLst/>
          </a:prstGeom>
          <a:solidFill>
            <a:schemeClr val="bg1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Саралау әдістері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9345706" y="2783541"/>
            <a:ext cx="968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Рисунок 20" descr="Контурные карты мира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89" y="1902033"/>
            <a:ext cx="1656036" cy="9584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Рисунок 21" descr="Карта загрязнения воздуха в режиме реального времен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727" y="1900336"/>
            <a:ext cx="1571296" cy="94277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Прямоугольник 23"/>
          <p:cNvSpPr/>
          <p:nvPr/>
        </p:nvSpPr>
        <p:spPr>
          <a:xfrm>
            <a:off x="314325" y="3100316"/>
            <a:ext cx="5981700" cy="34163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FFFF"/>
            </a:solidFill>
          </a:ln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ea typeface="Calibri"/>
                <a:cs typeface="Times New Roman" pitchFamily="18" charset="0"/>
              </a:rPr>
              <a:t>Б) «Вен диаграмма» әдісі.</a:t>
            </a:r>
            <a:endParaRPr lang="ru-RU" sz="16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ea typeface="Calibri"/>
                <a:cs typeface="Times New Roman" pitchFamily="18" charset="0"/>
              </a:rPr>
              <a:t> Анықталған әлемегі алдыңғы қатарлы екі елді негізе ала отырып, қосымша дереккөздерді пайдаланып, сол елдердегі экологиялық проблемаларды шешу тәжірибесіне  жоспар бойынша зерттеу жүргізіңіздер:</a:t>
            </a:r>
            <a:endParaRPr lang="ru-RU" sz="16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ea typeface="Calibri"/>
                <a:cs typeface="Times New Roman" pitchFamily="18" charset="0"/>
              </a:rPr>
              <a:t>Жоспар:</a:t>
            </a:r>
            <a:endParaRPr lang="ru-RU" sz="16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ea typeface="Calibri"/>
                <a:cs typeface="Times New Roman" pitchFamily="18" charset="0"/>
              </a:rPr>
              <a:t>1.Экологиялық саясатының ерекшеліктерін анықтау; </a:t>
            </a:r>
            <a:endParaRPr lang="ru-RU" sz="16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ea typeface="Calibri"/>
                <a:cs typeface="Times New Roman" pitchFamily="18" charset="0"/>
              </a:rPr>
              <a:t>2.Экологиялық саясаттың заңнамалық базасын қарастырады; </a:t>
            </a:r>
            <a:endParaRPr lang="ru-RU" sz="16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ea typeface="Calibri"/>
                <a:cs typeface="Times New Roman" pitchFamily="18" charset="0"/>
              </a:rPr>
              <a:t>3.Экологиялық саясатты реттеу мәселелерін анықтау. </a:t>
            </a:r>
            <a:endParaRPr lang="ru-RU" sz="16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ea typeface="Calibri"/>
                <a:cs typeface="Times New Roman" pitchFamily="18" charset="0"/>
              </a:rPr>
              <a:t>Жоспар бойынша екі мемлекетің экологиялық саясатына салыстырмалы талдау жасаңыздар:</a:t>
            </a:r>
            <a:endParaRPr lang="ru-RU" sz="1600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66699" y="822928"/>
            <a:ext cx="5972175" cy="20928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00FFFF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b="1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№ 2 тапсырма. Жұптық жұмыс.</a:t>
            </a: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ru-RU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А)Картаны пайдаланып, мемлекеттердегі экологиялық саясаты тұрғындардың экологиялық білі мен мәдениетін қалыптастыруға бағытталған төрт мемлекетті белгілеңіздер:</a:t>
            </a: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kk-KZ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kk-KZ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kk-KZ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kk-KZ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kk-KZ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373600" y="966134"/>
            <a:ext cx="4055149" cy="410882"/>
          </a:xfrm>
          <a:prstGeom prst="rect">
            <a:avLst/>
          </a:prstGeom>
          <a:ln w="28575">
            <a:solidFill>
              <a:srgbClr val="00FFFF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kk-KZ" dirty="0" smtClean="0">
                <a:latin typeface="Times New Roman"/>
                <a:ea typeface="Calibri"/>
                <a:cs typeface="Times New Roman"/>
              </a:rPr>
              <a:t>Нәтижелерін диаграммаға түсіріңіздер:</a:t>
            </a:r>
            <a:endParaRPr lang="ru-RU" sz="1600" dirty="0">
              <a:latin typeface="Arial"/>
              <a:ea typeface="Times New Roman"/>
              <a:cs typeface="Times New Roman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 cstate="print"/>
          <a:srcRect l="37578" t="47083" r="31016" b="17639"/>
          <a:stretch>
            <a:fillRect/>
          </a:stretch>
        </p:blipFill>
        <p:spPr bwMode="auto">
          <a:xfrm>
            <a:off x="7143750" y="1552859"/>
            <a:ext cx="4524375" cy="1733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219950" y="5644610"/>
            <a:ext cx="4314826" cy="830997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ҚБ: Ауызша тиімді кері байланыс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077074" y="3484081"/>
            <a:ext cx="4600575" cy="1592744"/>
          </a:xfrm>
          <a:prstGeom prst="rect">
            <a:avLst/>
          </a:prstGeom>
          <a:ln w="38100">
            <a:solidFill>
              <a:srgbClr val="00FFFF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ts val="1300"/>
              </a:lnSpc>
            </a:pPr>
            <a:r>
              <a:rPr lang="kk-KZ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Дескриптор: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ts val="1300"/>
              </a:lnSpc>
            </a:pPr>
            <a:r>
              <a:rPr lang="kk-KZ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екі мемлекеттің экологиялық саясатына салыстырмалы талдау жасайды;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ts val="1300"/>
              </a:lnSpc>
            </a:pPr>
            <a:r>
              <a:rPr lang="kk-KZ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-бір мемлекеттің экологиялық саясатының  ерекшеліктерін анықтайды;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ts val="1300"/>
              </a:lnSpc>
            </a:pPr>
            <a:r>
              <a:rPr lang="kk-KZ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эекінші мемлекеттің экологиялық саясатының ерекшеліктерін анықтайды;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ts val="1300"/>
              </a:lnSpc>
            </a:pPr>
            <a:r>
              <a:rPr lang="kk-KZ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екі мемлекеттің экологиялық саясаты арасындағы ұқсастықты анықтайды.</a:t>
            </a:r>
            <a:endParaRPr lang="ru-RU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74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rgbClr val="00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Лента лицом вверх 4"/>
          <p:cNvSpPr/>
          <p:nvPr/>
        </p:nvSpPr>
        <p:spPr>
          <a:xfrm>
            <a:off x="0" y="209862"/>
            <a:ext cx="11940988" cy="869429"/>
          </a:xfrm>
          <a:prstGeom prst="ribbon2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Критериалды бағалау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365" y="2388317"/>
            <a:ext cx="3391190" cy="446968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Бағалау  критерийі</a:t>
            </a:r>
          </a:p>
          <a:p>
            <a:pPr lvl="0">
              <a:buFont typeface="Wingdings" pitchFamily="2" charset="2"/>
              <a:buChar char="Ø"/>
            </a:pPr>
            <a:r>
              <a:rPr lang="kk-KZ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Қазақстанда </a:t>
            </a:r>
            <a:r>
              <a:rPr lang="kk-K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экологиялық зиянды өндірістердің бірін анықтап, олардың </a:t>
            </a:r>
          </a:p>
          <a:p>
            <a:pPr lvl="0"/>
            <a:r>
              <a:rPr lang="kk-K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зиянды әсері мен оны шешу жолын ұсынады</a:t>
            </a:r>
            <a:endParaRPr lang="kk-KZ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4249272" y="1218967"/>
            <a:ext cx="7808258" cy="4457933"/>
          </a:xfrm>
          <a:prstGeom prst="plaqu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3 тапсырма. Жеке жұмыс.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«Фишбоун» әдісі</a:t>
            </a: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Қазақстанда экологиялық зиянды өндірістердің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бірін</a:t>
            </a: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kk-K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анықтап, олардың зиянды әсері мен оны шешу </a:t>
            </a: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kk-K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жолын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анықтаңыздар:</a:t>
            </a: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kk-KZ" sz="2000" b="1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kk-KZ" sz="2000" b="1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kk-KZ" sz="2000" b="1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Дескриптор</a:t>
            </a: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indent="-342900" algn="just">
              <a:lnSpc>
                <a:spcPts val="1300"/>
              </a:lnSpc>
              <a:spcAft>
                <a:spcPts val="0"/>
              </a:spcAft>
              <a:buFontTx/>
              <a:buChar char="-"/>
            </a:pP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еліміздегі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экологиялық зиянды өндірістердің бірін анықтайды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</a:p>
          <a:p>
            <a:pPr algn="just">
              <a:lnSpc>
                <a:spcPts val="1300"/>
              </a:lnSpc>
              <a:spcAft>
                <a:spcPts val="0"/>
              </a:spcAft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зиянды әсері мен оны шешу жолын ұсынады;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5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Двойная стрелка вверх/вниз 23"/>
          <p:cNvSpPr/>
          <p:nvPr/>
        </p:nvSpPr>
        <p:spPr>
          <a:xfrm>
            <a:off x="4545610" y="970581"/>
            <a:ext cx="359765" cy="714531"/>
          </a:xfrm>
          <a:prstGeom prst="upDownArrow">
            <a:avLst/>
          </a:prstGeom>
          <a:solidFill>
            <a:srgbClr val="FFFF00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войная стрелка вверх/вниз 25"/>
          <p:cNvSpPr/>
          <p:nvPr/>
        </p:nvSpPr>
        <p:spPr>
          <a:xfrm rot="5400000">
            <a:off x="3712124" y="3270550"/>
            <a:ext cx="359765" cy="714531"/>
          </a:xfrm>
          <a:prstGeom prst="upDownArrow">
            <a:avLst/>
          </a:prstGeom>
          <a:solidFill>
            <a:srgbClr val="FFFF00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Лента лицом вверх 14"/>
          <p:cNvSpPr/>
          <p:nvPr/>
        </p:nvSpPr>
        <p:spPr>
          <a:xfrm>
            <a:off x="4905375" y="5875557"/>
            <a:ext cx="6629400" cy="686608"/>
          </a:xfrm>
          <a:prstGeom prst="ribbon2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ҚБ:  Ауызша тиімді кері байланыс.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Детская психология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76" y="1173492"/>
            <a:ext cx="3231931" cy="12086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1106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457</Words>
  <Application>Microsoft Office PowerPoint</Application>
  <PresentationFormat>Произвольный</PresentationFormat>
  <Paragraphs>135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Калбиби Алтыбаева</dc:creator>
  <cp:lastModifiedBy>Q</cp:lastModifiedBy>
  <cp:revision>69</cp:revision>
  <dcterms:created xsi:type="dcterms:W3CDTF">2020-03-03T13:57:26Z</dcterms:created>
  <dcterms:modified xsi:type="dcterms:W3CDTF">2020-08-19T19:54:23Z</dcterms:modified>
</cp:coreProperties>
</file>