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1" r:id="rId2"/>
    <p:sldId id="262" r:id="rId3"/>
    <p:sldId id="263" r:id="rId4"/>
    <p:sldId id="267" r:id="rId5"/>
    <p:sldId id="265" r:id="rId6"/>
    <p:sldId id="264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D714D-B12D-45B1-AFEF-160E79E96E06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DC259-30E1-4886-9B96-A789007F9B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45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4000">
              <a:schemeClr val="bg2">
                <a:tint val="80000"/>
                <a:satMod val="400000"/>
                <a:alpha val="68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22.06.2017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E:\документы\Новая папка (2)\KULASH\фоны\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28"/>
            <a:ext cx="9144000" cy="6884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5496" y="836712"/>
            <a:ext cx="9020867" cy="757130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The theme:</a:t>
            </a:r>
          </a:p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Sightseeing in Kazakhstan.</a:t>
            </a:r>
          </a:p>
          <a:p>
            <a:pPr algn="ctr"/>
            <a:endParaRPr lang="en-US" sz="5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en-US" sz="5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Isaeva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Albina</a:t>
            </a:r>
          </a:p>
          <a:p>
            <a:pPr algn="ctr"/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en-US" sz="5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233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документы\Новая папка (2)\KULASH\фоны\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/>
          <p:cNvSpPr txBox="1">
            <a:spLocks noChangeArrowheads="1"/>
          </p:cNvSpPr>
          <p:nvPr/>
        </p:nvSpPr>
        <p:spPr>
          <a:xfrm>
            <a:off x="4969032" y="351917"/>
            <a:ext cx="4067464" cy="916843"/>
          </a:xfrm>
          <a:prstGeom prst="cube">
            <a:avLst>
              <a:gd name="adj" fmla="val 36607"/>
            </a:avLst>
          </a:prstGeom>
          <a:solidFill>
            <a:srgbClr val="99FF66"/>
          </a:solidFill>
          <a:ln>
            <a:solidFill>
              <a:schemeClr val="tx1"/>
            </a:solidFill>
          </a:ln>
          <a:effectLst>
            <a:outerShdw dist="107763" dir="18900000" algn="ctr" rotWithShape="0">
              <a:srgbClr val="FFFF23"/>
            </a:outerShdw>
          </a:effectLst>
        </p:spPr>
        <p:txBody>
          <a:bodyPr vert="horz" lIns="0" rIns="0" bIns="0" anchor="b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Lesson objectives:</a:t>
            </a: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AutoShape 2"/>
          <p:cNvSpPr txBox="1">
            <a:spLocks noChangeArrowheads="1"/>
          </p:cNvSpPr>
          <p:nvPr/>
        </p:nvSpPr>
        <p:spPr>
          <a:xfrm>
            <a:off x="107504" y="351917"/>
            <a:ext cx="4067464" cy="916843"/>
          </a:xfrm>
          <a:prstGeom prst="cube">
            <a:avLst>
              <a:gd name="adj" fmla="val 36607"/>
            </a:avLst>
          </a:prstGeom>
          <a:solidFill>
            <a:srgbClr val="99FF66"/>
          </a:solidFill>
          <a:ln>
            <a:solidFill>
              <a:schemeClr val="tx1"/>
            </a:solidFill>
          </a:ln>
          <a:effectLst>
            <a:outerShdw dist="107763" dir="18900000" algn="ctr" rotWithShape="0">
              <a:srgbClr val="FFFF23"/>
            </a:outerShdw>
          </a:effectLst>
        </p:spPr>
        <p:txBody>
          <a:bodyPr vert="horz" lIns="0" rIns="0" bIns="0" anchor="b">
            <a:normAutofit fontScale="6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Learning objectives:</a:t>
            </a: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7" name="Picture 2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207" y="351917"/>
            <a:ext cx="88582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05180" y="1484784"/>
            <a:ext cx="3502723" cy="562698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1800" b="1" dirty="0">
                <a:solidFill>
                  <a:srgbClr val="002060"/>
                </a:solidFill>
              </a:rPr>
              <a:t>7.C3 respect differing points of </a:t>
            </a:r>
            <a:r>
              <a:rPr lang="en-GB" sz="1800" b="1" dirty="0" smtClean="0">
                <a:solidFill>
                  <a:srgbClr val="002060"/>
                </a:solidFill>
              </a:rPr>
              <a:t>view.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05179" y="2132856"/>
            <a:ext cx="3502723" cy="1160079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1800" b="1" dirty="0">
                <a:solidFill>
                  <a:srgbClr val="002060"/>
                </a:solidFill>
              </a:rPr>
              <a:t>7.R2 understand specific information  and detail in texts on a range of familiar general and curricular topics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78707" y="3429000"/>
            <a:ext cx="3508176" cy="1472534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800" b="1" dirty="0">
                <a:solidFill>
                  <a:srgbClr val="002060"/>
                </a:solidFill>
              </a:rPr>
              <a:t>7.S7 use appropriate subject-specific vocabulary and syntax to talk about a range of general  topics, and some curricular </a:t>
            </a:r>
            <a:r>
              <a:rPr lang="en-GB" sz="1800" b="1" dirty="0" smtClean="0">
                <a:solidFill>
                  <a:srgbClr val="002060"/>
                </a:solidFill>
              </a:rPr>
              <a:t>topics.</a:t>
            </a:r>
            <a:endParaRPr lang="ru-RU" altLang="ru-RU" sz="18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05179" y="5013176"/>
            <a:ext cx="3502723" cy="1772816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1800" b="1" dirty="0">
                <a:solidFill>
                  <a:srgbClr val="002060"/>
                </a:solidFill>
              </a:rPr>
              <a:t>7.UE17 use if / unless  in first conditional clauses; use  defining relative clauses with which who that where on a wide range of familiar general and curricular </a:t>
            </a:r>
            <a:r>
              <a:rPr lang="en-GB" sz="1800" b="1" dirty="0" smtClean="0">
                <a:solidFill>
                  <a:srgbClr val="002060"/>
                </a:solidFill>
              </a:rPr>
              <a:t>topics.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5220072" y="2909174"/>
            <a:ext cx="3456384" cy="145593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ru-RU" sz="1800" b="1" dirty="0" smtClean="0">
                <a:solidFill>
                  <a:srgbClr val="C00000"/>
                </a:solidFill>
                <a:latin typeface="Times New Roman" pitchFamily="18" charset="0"/>
              </a:rPr>
              <a:t>  Most learners able to :</a:t>
            </a:r>
          </a:p>
          <a:p>
            <a:pPr algn="l" eaLnBrk="1" hangingPunct="1"/>
            <a:r>
              <a:rPr lang="en-US" altLang="ru-RU" sz="1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-speak on a topic using new expressions.</a:t>
            </a:r>
          </a:p>
          <a:p>
            <a:pPr algn="l" eaLnBrk="1" hangingPunct="1"/>
            <a:r>
              <a:rPr lang="en-US" altLang="ru-RU" sz="1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-use first conditional in speaking activities</a:t>
            </a:r>
            <a:endParaRPr lang="ru-RU" altLang="ru-RU" sz="2400" dirty="0">
              <a:solidFill>
                <a:schemeClr val="bg2">
                  <a:lumMod val="1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5220072" y="1587499"/>
            <a:ext cx="3456384" cy="1125396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ru-RU" sz="18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ru-RU" sz="1800" b="1" dirty="0" smtClean="0">
                <a:solidFill>
                  <a:srgbClr val="C00000"/>
                </a:solidFill>
                <a:latin typeface="Times New Roman" pitchFamily="18" charset="0"/>
              </a:rPr>
              <a:t>All learners will be able to:</a:t>
            </a:r>
          </a:p>
          <a:p>
            <a:pPr algn="l" eaLnBrk="1" hangingPunct="1"/>
            <a:r>
              <a:rPr lang="en-US" altLang="ru-RU" sz="1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-speak about the best places  in Kazakhstan.</a:t>
            </a:r>
            <a:endParaRPr lang="ru-RU" altLang="ru-RU" sz="2400" dirty="0">
              <a:solidFill>
                <a:schemeClr val="bg2">
                  <a:lumMod val="1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5252408" y="4717884"/>
            <a:ext cx="3424048" cy="1231396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altLang="ru-RU" sz="1800" b="1" dirty="0" smtClean="0">
                <a:solidFill>
                  <a:srgbClr val="C00000"/>
                </a:solidFill>
                <a:latin typeface="Times New Roman" pitchFamily="18" charset="0"/>
              </a:rPr>
              <a:t>Some learners able to:</a:t>
            </a:r>
          </a:p>
          <a:p>
            <a:pPr algn="l" eaLnBrk="1" hangingPunct="1"/>
            <a:r>
              <a:rPr lang="en-US" altLang="ru-RU" sz="18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-</a:t>
            </a:r>
            <a:r>
              <a:rPr lang="en-US" altLang="ru-RU" sz="1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speak about sightseeing of Kazakhstan an its nature</a:t>
            </a:r>
          </a:p>
          <a:p>
            <a:pPr algn="l" eaLnBrk="1" hangingPunct="1"/>
            <a:endParaRPr lang="ru-RU" altLang="ru-RU" sz="2400" dirty="0">
              <a:solidFill>
                <a:schemeClr val="bg2">
                  <a:lumMod val="1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60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4000">
              <a:srgbClr val="FFFF00">
                <a:alpha val="99000"/>
              </a:srgb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Фон - Ольга Васильевна Смирнов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686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E:\документы\Новая папка (2)\KULASH\фоны\29ш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2738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714651" y="78098"/>
            <a:ext cx="52571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Active learning.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4"/>
          <a:stretch>
            <a:fillRect/>
          </a:stretch>
        </p:blipFill>
        <p:spPr>
          <a:xfrm>
            <a:off x="480973" y="1654465"/>
            <a:ext cx="2664295" cy="13407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252530" y="1274410"/>
            <a:ext cx="251826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“</a:t>
            </a:r>
            <a:r>
              <a:rPr lang="en-U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Reporter’’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5" name="Рисунок 14" descr="https://encrypted-tbn0.gstatic.com/images?q=tbn:ANd9GcRbVFJ5XNvwvHQRGdLK1DwYclc2m7vpcDS8j1YG63Y9XI12KCsz_CvWit0"/>
          <p:cNvPicPr/>
          <p:nvPr/>
        </p:nvPicPr>
        <p:blipFill rotWithShape="1">
          <a:blip r:embed="rId5"/>
          <a:srcRect t="18761"/>
          <a:stretch/>
        </p:blipFill>
        <p:spPr bwMode="auto">
          <a:xfrm>
            <a:off x="395534" y="3645024"/>
            <a:ext cx="2664295" cy="1396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422448" y="5041320"/>
            <a:ext cx="251826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“Around the station</a:t>
            </a:r>
            <a:r>
              <a:rPr lang="en-U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’’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448930" y="5041105"/>
            <a:ext cx="251826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“5 way of </a:t>
            </a:r>
            <a:r>
              <a:rPr lang="en-US" sz="20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srtategy</a:t>
            </a:r>
            <a:r>
              <a:rPr lang="en-US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’’</a:t>
            </a:r>
            <a:endParaRPr lang="ru-RU" sz="2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306621" y="3472286"/>
            <a:ext cx="582285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046" y="1648117"/>
            <a:ext cx="1803058" cy="1347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1992" y="3645024"/>
            <a:ext cx="2032136" cy="1408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050" y="1505242"/>
            <a:ext cx="2458405" cy="2139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Прямоугольник 26"/>
          <p:cNvSpPr/>
          <p:nvPr/>
        </p:nvSpPr>
        <p:spPr>
          <a:xfrm>
            <a:off x="6132506" y="3429000"/>
            <a:ext cx="251826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“Magic box</a:t>
            </a:r>
            <a:r>
              <a:rPr lang="en-U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’’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28" name="Picture 33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005064"/>
            <a:ext cx="1428750" cy="1200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883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4000">
              <a:srgbClr val="FFFF00">
                <a:alpha val="99000"/>
              </a:srgb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Фон - Ольга Васильевна Смирнов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686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E:\документы\Новая папка (2)\KULASH\фоны\29ш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923" y="2738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627784" y="78098"/>
            <a:ext cx="34308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Activities.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4"/>
          <a:stretch>
            <a:fillRect/>
          </a:stretch>
        </p:blipFill>
        <p:spPr>
          <a:xfrm>
            <a:off x="480973" y="1654465"/>
            <a:ext cx="2664295" cy="13407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252530" y="1274410"/>
            <a:ext cx="251826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“</a:t>
            </a:r>
            <a:r>
              <a:rPr lang="en-U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Reporter’’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Стрелка вправо 8"/>
          <p:cNvSpPr/>
          <p:nvPr/>
        </p:nvSpPr>
        <p:spPr>
          <a:xfrm rot="20243011">
            <a:off x="3093015" y="1843450"/>
            <a:ext cx="1560508" cy="484632"/>
          </a:xfrm>
          <a:prstGeom prst="rightArrow">
            <a:avLst>
              <a:gd name="adj1" fmla="val 3048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343222" y="1393862"/>
            <a:ext cx="363293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Make questions  and </a:t>
            </a:r>
          </a:p>
          <a:p>
            <a:pPr algn="ctr"/>
            <a:r>
              <a:rPr lang="en-US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answer  to them </a:t>
            </a:r>
            <a:endParaRPr lang="ru-RU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5400000">
            <a:off x="5774003" y="2123951"/>
            <a:ext cx="569312" cy="401797"/>
          </a:xfrm>
          <a:prstGeom prst="rightArrow">
            <a:avLst>
              <a:gd name="adj1" fmla="val 3048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47864" y="2628689"/>
            <a:ext cx="582285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Teaches prompt thinking and ingenuity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5" name="Рисунок 14" descr="https://encrypted-tbn0.gstatic.com/images?q=tbn:ANd9GcRbVFJ5XNvwvHQRGdLK1DwYclc2m7vpcDS8j1YG63Y9XI12KCsz_CvWit0"/>
          <p:cNvPicPr/>
          <p:nvPr/>
        </p:nvPicPr>
        <p:blipFill rotWithShape="1">
          <a:blip r:embed="rId5"/>
          <a:srcRect t="18761"/>
          <a:stretch/>
        </p:blipFill>
        <p:spPr bwMode="auto">
          <a:xfrm>
            <a:off x="395534" y="3645024"/>
            <a:ext cx="2664295" cy="1396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422448" y="5041320"/>
            <a:ext cx="251826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“</a:t>
            </a:r>
            <a:r>
              <a:rPr lang="en-U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Reporter’’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89672" y="2995233"/>
            <a:ext cx="251826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“5 way of </a:t>
            </a:r>
            <a:r>
              <a:rPr lang="en-US" sz="20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srtategy</a:t>
            </a:r>
            <a:r>
              <a:rPr lang="en-US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’’</a:t>
            </a:r>
            <a:endParaRPr lang="ru-RU" sz="2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8" name="Стрелка вправо 17"/>
          <p:cNvSpPr/>
          <p:nvPr/>
        </p:nvSpPr>
        <p:spPr>
          <a:xfrm rot="20243011">
            <a:off x="2995554" y="3952724"/>
            <a:ext cx="1133927" cy="484632"/>
          </a:xfrm>
          <a:prstGeom prst="rightArrow">
            <a:avLst>
              <a:gd name="adj1" fmla="val 3048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306621" y="3472286"/>
            <a:ext cx="582285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348128" y="3439823"/>
            <a:ext cx="582285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spc="0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Read </a:t>
            </a:r>
            <a:r>
              <a:rPr lang="en-U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400" b="1" cap="all" spc="0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write</a:t>
            </a:r>
            <a:r>
              <a:rPr lang="en-U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</a:t>
            </a:r>
            <a:r>
              <a:rPr lang="en-US" sz="2400" b="1" cap="all" spc="0" dirty="0" smtClean="0">
                <a:ln w="0"/>
                <a:solidFill>
                  <a:srgbClr val="00B0F0"/>
                </a:solidFill>
                <a:effectLst>
                  <a:reflection blurRad="12700" stA="50000" endPos="50000" dist="5000" dir="5400000" sy="-100000" rotWithShape="0"/>
                </a:effectLst>
              </a:rPr>
              <a:t>think </a:t>
            </a:r>
            <a:r>
              <a:rPr lang="en-US" sz="2400" b="1" cap="all" spc="0" dirty="0" smtClean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</a:rPr>
              <a:t>check</a:t>
            </a:r>
            <a:endParaRPr lang="ru-RU" sz="2400" b="1" cap="all" spc="0" dirty="0">
              <a:ln w="0"/>
              <a:solidFill>
                <a:srgbClr val="7030A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1" name="Стрелка вправо 20"/>
          <p:cNvSpPr/>
          <p:nvPr/>
        </p:nvSpPr>
        <p:spPr>
          <a:xfrm rot="5400000">
            <a:off x="5895520" y="3879549"/>
            <a:ext cx="569312" cy="401797"/>
          </a:xfrm>
          <a:prstGeom prst="rightArrow">
            <a:avLst>
              <a:gd name="adj1" fmla="val 3048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187938" y="4441155"/>
            <a:ext cx="582285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Develop critical thinking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4179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75" y="1183978"/>
            <a:ext cx="1790738" cy="23170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38934" y="260648"/>
            <a:ext cx="42298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Differentiation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51720" y="972107"/>
            <a:ext cx="30243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Task for less able learners:</a:t>
            </a:r>
          </a:p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There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are some pictures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. I’ll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give your instructions  and you should  do it.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b="1" dirty="0" err="1" smtClean="0">
                <a:solidFill>
                  <a:schemeClr val="bg2">
                    <a:lumMod val="25000"/>
                  </a:schemeClr>
                </a:solidFill>
              </a:rPr>
              <a:t>F.e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: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1)Go to the theatre and sit down.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2)Go to the musical school  and play the dombra.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3)Go to the Turkestan and stick the sticker.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31900" y="4655444"/>
            <a:ext cx="30243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Task for more able learners:</a:t>
            </a:r>
            <a:endParaRPr lang="ru-RU" dirty="0"/>
          </a:p>
          <a:p>
            <a:r>
              <a:rPr lang="en-US" b="1" dirty="0"/>
              <a:t>-Take a role of reporter and giving  </a:t>
            </a:r>
            <a:r>
              <a:rPr lang="en-US" b="1" dirty="0" smtClean="0"/>
              <a:t>questions.</a:t>
            </a:r>
            <a:endParaRPr lang="ru-RU" dirty="0"/>
          </a:p>
          <a:p>
            <a:r>
              <a:rPr lang="en-US" b="1" dirty="0"/>
              <a:t>-make the sentences in first conditional;</a:t>
            </a:r>
            <a:endParaRPr lang="ru-RU" dirty="0"/>
          </a:p>
        </p:txBody>
      </p:sp>
      <p:pic>
        <p:nvPicPr>
          <p:cNvPr id="9" name="Рисунок 8"/>
          <p:cNvPicPr/>
          <p:nvPr/>
        </p:nvPicPr>
        <p:blipFill rotWithShape="1">
          <a:blip r:embed="rId3"/>
          <a:srcRect l="22494"/>
          <a:stretch/>
        </p:blipFill>
        <p:spPr>
          <a:xfrm>
            <a:off x="166907" y="4111428"/>
            <a:ext cx="2064993" cy="19442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Прямоугольник 9"/>
          <p:cNvSpPr/>
          <p:nvPr/>
        </p:nvSpPr>
        <p:spPr>
          <a:xfrm>
            <a:off x="5240206" y="393592"/>
            <a:ext cx="268137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eedback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119905" y="1183978"/>
            <a:ext cx="356700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b="1" dirty="0"/>
              <a:t>Feedback by method 3:2:1 </a:t>
            </a:r>
            <a:endParaRPr lang="ru-RU" dirty="0"/>
          </a:p>
          <a:p>
            <a:r>
              <a:rPr lang="kk-KZ" b="1" dirty="0"/>
              <a:t>3- facts </a:t>
            </a:r>
            <a:r>
              <a:rPr lang="en-US" b="1" dirty="0"/>
              <a:t>known</a:t>
            </a:r>
            <a:r>
              <a:rPr lang="kk-KZ" b="1" dirty="0"/>
              <a:t> from the lesson</a:t>
            </a:r>
            <a:endParaRPr lang="ru-RU" dirty="0"/>
          </a:p>
          <a:p>
            <a:r>
              <a:rPr lang="kk-KZ" b="1" dirty="0"/>
              <a:t>2</a:t>
            </a:r>
            <a:r>
              <a:rPr lang="en-US" b="1" dirty="0"/>
              <a:t>-</a:t>
            </a:r>
            <a:r>
              <a:rPr lang="kk-KZ" b="1" dirty="0"/>
              <a:t> interesting things learned from </a:t>
            </a:r>
            <a:endParaRPr lang="en-US" b="1" dirty="0" smtClean="0"/>
          </a:p>
          <a:p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kk-KZ" b="1" dirty="0" smtClean="0"/>
              <a:t>the </a:t>
            </a:r>
            <a:r>
              <a:rPr lang="en-US" b="1" dirty="0"/>
              <a:t>lesson</a:t>
            </a:r>
            <a:endParaRPr lang="ru-RU" dirty="0"/>
          </a:p>
          <a:p>
            <a:r>
              <a:rPr lang="kk-KZ" b="1" dirty="0"/>
              <a:t>1 </a:t>
            </a:r>
            <a:r>
              <a:rPr lang="en-US" b="1" dirty="0"/>
              <a:t>-</a:t>
            </a:r>
            <a:r>
              <a:rPr lang="kk-KZ" b="1" dirty="0"/>
              <a:t>question </a:t>
            </a:r>
            <a:r>
              <a:rPr lang="en-US" b="1" dirty="0"/>
              <a:t>for </a:t>
            </a:r>
            <a:r>
              <a:rPr lang="kk-KZ" b="1" dirty="0"/>
              <a:t> the lesson</a:t>
            </a:r>
            <a:endParaRPr lang="ru-RU" dirty="0"/>
          </a:p>
          <a:p>
            <a:pPr algn="ctr"/>
            <a:endParaRPr lang="ru-RU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140968"/>
            <a:ext cx="818426" cy="108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769" y="3140967"/>
            <a:ext cx="836056" cy="97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686" y="3140968"/>
            <a:ext cx="759268" cy="1015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358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Фон - Ольга Васильевна Смирнов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496" y="-27384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Лента лицом вниз 5"/>
          <p:cNvSpPr/>
          <p:nvPr/>
        </p:nvSpPr>
        <p:spPr>
          <a:xfrm>
            <a:off x="252536" y="260648"/>
            <a:ext cx="4103440" cy="936104"/>
          </a:xfrm>
          <a:prstGeom prst="ribb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Assessment </a:t>
            </a: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criteria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8" name="Лента лицом вниз 7"/>
          <p:cNvSpPr/>
          <p:nvPr/>
        </p:nvSpPr>
        <p:spPr>
          <a:xfrm>
            <a:off x="4427984" y="629071"/>
            <a:ext cx="4392488" cy="927719"/>
          </a:xfrm>
          <a:prstGeom prst="ribb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Formative assessment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450610" y="1916832"/>
            <a:ext cx="3456384" cy="1080120"/>
          </a:xfrm>
          <a:prstGeom prst="flowChartProcess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-Can relate vocabulary and  make first conditional sentences</a:t>
            </a:r>
            <a:r>
              <a:rPr lang="en-US" sz="3200" b="1" dirty="0" smtClean="0">
                <a:solidFill>
                  <a:srgbClr val="002060"/>
                </a:solidFill>
              </a:rPr>
              <a:t>;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3906994" y="1660588"/>
            <a:ext cx="4696285" cy="4520740"/>
          </a:xfrm>
          <a:prstGeom prst="flowChartProcess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 smtClean="0">
              <a:solidFill>
                <a:srgbClr val="C00000"/>
              </a:solidFill>
            </a:endParaRPr>
          </a:p>
          <a:p>
            <a:endParaRPr lang="en-US" sz="2000" b="1" dirty="0" smtClean="0">
              <a:solidFill>
                <a:srgbClr val="C00000"/>
              </a:solidFill>
            </a:endParaRPr>
          </a:p>
          <a:p>
            <a:endParaRPr lang="en-US" sz="2000" b="1" dirty="0">
              <a:solidFill>
                <a:srgbClr val="C0000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Match and </a:t>
            </a:r>
            <a:r>
              <a:rPr lang="en-US" sz="2000" b="1" dirty="0">
                <a:solidFill>
                  <a:srgbClr val="002060"/>
                </a:solidFill>
              </a:rPr>
              <a:t>write on laminated paper the sentences using first conditional </a:t>
            </a:r>
            <a:r>
              <a:rPr lang="en-US" sz="2000" b="1" dirty="0" smtClean="0">
                <a:solidFill>
                  <a:srgbClr val="002060"/>
                </a:solidFill>
              </a:rPr>
              <a:t>by </a:t>
            </a:r>
            <a:r>
              <a:rPr lang="en-US" sz="2000" b="1" dirty="0" err="1" smtClean="0">
                <a:solidFill>
                  <a:srgbClr val="002060"/>
                </a:solidFill>
              </a:rPr>
              <a:t>method”Add</a:t>
            </a:r>
            <a:r>
              <a:rPr lang="en-US" sz="2000" b="1" dirty="0" smtClean="0">
                <a:solidFill>
                  <a:srgbClr val="002060"/>
                </a:solidFill>
              </a:rPr>
              <a:t> Details”</a:t>
            </a:r>
          </a:p>
          <a:p>
            <a:r>
              <a:rPr lang="en-US" sz="2000" b="1" dirty="0">
                <a:solidFill>
                  <a:srgbClr val="002060"/>
                </a:solidFill>
              </a:rPr>
              <a:t>1.I/have money</a:t>
            </a:r>
            <a:endParaRPr lang="ru-RU" sz="2000" b="1" dirty="0">
              <a:solidFill>
                <a:srgbClr val="002060"/>
              </a:solidFill>
            </a:endParaRPr>
          </a:p>
          <a:p>
            <a:r>
              <a:rPr lang="en-US" sz="2000" b="1" dirty="0">
                <a:solidFill>
                  <a:srgbClr val="002060"/>
                </a:solidFill>
              </a:rPr>
              <a:t>2.You /come/to our country</a:t>
            </a:r>
            <a:endParaRPr lang="ru-RU" sz="2000" b="1" dirty="0">
              <a:solidFill>
                <a:srgbClr val="002060"/>
              </a:solidFill>
            </a:endParaRPr>
          </a:p>
          <a:p>
            <a:r>
              <a:rPr lang="en-US" sz="2000" b="1" dirty="0">
                <a:solidFill>
                  <a:srgbClr val="002060"/>
                </a:solidFill>
              </a:rPr>
              <a:t>3.We /go/ to the Almaty</a:t>
            </a:r>
            <a:endParaRPr lang="ru-RU" sz="2000" b="1" dirty="0">
              <a:solidFill>
                <a:srgbClr val="002060"/>
              </a:solidFill>
            </a:endParaRPr>
          </a:p>
          <a:p>
            <a:r>
              <a:rPr lang="en-US" sz="2000" b="1" dirty="0">
                <a:solidFill>
                  <a:srgbClr val="002060"/>
                </a:solidFill>
              </a:rPr>
              <a:t>4.It / a nice day</a:t>
            </a:r>
            <a:endParaRPr lang="ru-RU" sz="2000" b="1" dirty="0">
              <a:solidFill>
                <a:srgbClr val="002060"/>
              </a:solidFill>
            </a:endParaRPr>
          </a:p>
          <a:p>
            <a:r>
              <a:rPr lang="en-US" sz="2000" b="1" dirty="0">
                <a:solidFill>
                  <a:srgbClr val="002060"/>
                </a:solidFill>
              </a:rPr>
              <a:t>5.It /sunny </a:t>
            </a:r>
            <a:r>
              <a:rPr lang="en-US" sz="2000" b="1" dirty="0" smtClean="0">
                <a:solidFill>
                  <a:srgbClr val="002060"/>
                </a:solidFill>
              </a:rPr>
              <a:t>day</a:t>
            </a:r>
            <a:r>
              <a:rPr lang="en-US" sz="2000" b="1" dirty="0">
                <a:solidFill>
                  <a:srgbClr val="002060"/>
                </a:solidFill>
              </a:rPr>
              <a:t> </a:t>
            </a:r>
            <a:endParaRPr lang="ru-RU" sz="2000" b="1" dirty="0">
              <a:solidFill>
                <a:srgbClr val="002060"/>
              </a:solidFill>
            </a:endParaRPr>
          </a:p>
          <a:p>
            <a:r>
              <a:rPr lang="en-US" sz="2000" b="1" dirty="0">
                <a:solidFill>
                  <a:srgbClr val="002060"/>
                </a:solidFill>
              </a:rPr>
              <a:t>a)We / go to the lake</a:t>
            </a:r>
            <a:endParaRPr lang="ru-RU" sz="2000" b="1" dirty="0">
              <a:solidFill>
                <a:srgbClr val="002060"/>
              </a:solidFill>
            </a:endParaRPr>
          </a:p>
          <a:p>
            <a:r>
              <a:rPr lang="en-US" sz="2000" b="1" dirty="0">
                <a:solidFill>
                  <a:srgbClr val="002060"/>
                </a:solidFill>
              </a:rPr>
              <a:t>b)We /go for a picnic to mountain.</a:t>
            </a:r>
            <a:endParaRPr lang="ru-RU" sz="2000" b="1" dirty="0">
              <a:solidFill>
                <a:srgbClr val="002060"/>
              </a:solidFill>
            </a:endParaRPr>
          </a:p>
          <a:p>
            <a:r>
              <a:rPr lang="en-US" sz="2000" b="1" dirty="0">
                <a:solidFill>
                  <a:srgbClr val="002060"/>
                </a:solidFill>
              </a:rPr>
              <a:t>c)I / go </a:t>
            </a:r>
            <a:r>
              <a:rPr lang="en-US" sz="2000" b="1" dirty="0" smtClean="0">
                <a:solidFill>
                  <a:srgbClr val="002060"/>
                </a:solidFill>
              </a:rPr>
              <a:t>to the </a:t>
            </a:r>
            <a:r>
              <a:rPr lang="en-US" sz="2000" b="1" dirty="0" err="1">
                <a:solidFill>
                  <a:srgbClr val="002060"/>
                </a:solidFill>
              </a:rPr>
              <a:t>Duman</a:t>
            </a:r>
            <a:r>
              <a:rPr lang="en-US" sz="2000" b="1" dirty="0">
                <a:solidFill>
                  <a:srgbClr val="002060"/>
                </a:solidFill>
              </a:rPr>
              <a:t> Entertainment </a:t>
            </a:r>
            <a:r>
              <a:rPr lang="en-US" sz="2000" b="1" dirty="0" err="1">
                <a:solidFill>
                  <a:srgbClr val="002060"/>
                </a:solidFill>
              </a:rPr>
              <a:t>centre</a:t>
            </a:r>
            <a:endParaRPr lang="ru-RU" sz="2000" b="1" dirty="0">
              <a:solidFill>
                <a:srgbClr val="002060"/>
              </a:solidFill>
            </a:endParaRPr>
          </a:p>
          <a:p>
            <a:r>
              <a:rPr lang="en-US" sz="2000" b="1" dirty="0">
                <a:solidFill>
                  <a:srgbClr val="002060"/>
                </a:solidFill>
              </a:rPr>
              <a:t>d) You / visit to mausoleum</a:t>
            </a:r>
            <a:endParaRPr lang="ru-RU" sz="2000" b="1" dirty="0">
              <a:solidFill>
                <a:srgbClr val="002060"/>
              </a:solidFill>
            </a:endParaRPr>
          </a:p>
          <a:p>
            <a:r>
              <a:rPr lang="en-US" sz="2000" b="1" dirty="0">
                <a:solidFill>
                  <a:srgbClr val="002060"/>
                </a:solidFill>
              </a:rPr>
              <a:t>e)We / go to the </a:t>
            </a:r>
            <a:r>
              <a:rPr lang="en-US" sz="2000" b="1" dirty="0" smtClean="0">
                <a:solidFill>
                  <a:srgbClr val="002060"/>
                </a:solidFill>
              </a:rPr>
              <a:t>metro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 </a:t>
            </a:r>
            <a:endParaRPr lang="ru-RU" b="1" dirty="0">
              <a:solidFill>
                <a:srgbClr val="002060"/>
              </a:solidFill>
            </a:endParaRP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467544" y="3161366"/>
            <a:ext cx="3456384" cy="2931930"/>
          </a:xfrm>
          <a:prstGeom prst="flowChartProcess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   </a:t>
            </a:r>
            <a:r>
              <a:rPr lang="en-US" sz="2400" dirty="0" smtClean="0"/>
              <a:t> </a:t>
            </a:r>
            <a:r>
              <a:rPr lang="en-US" sz="2400" b="1" dirty="0">
                <a:solidFill>
                  <a:srgbClr val="002060"/>
                </a:solidFill>
              </a:rPr>
              <a:t>Descriptor:</a:t>
            </a:r>
            <a:endParaRPr lang="ru-RU" sz="2400" b="1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rgbClr val="002060"/>
                </a:solidFill>
              </a:rPr>
              <a:t> - applies correct form of the </a:t>
            </a:r>
            <a:r>
              <a:rPr lang="en-US" sz="2400" b="1" dirty="0" smtClean="0">
                <a:solidFill>
                  <a:srgbClr val="002060"/>
                </a:solidFill>
              </a:rPr>
              <a:t>First conditional</a:t>
            </a:r>
            <a:r>
              <a:rPr lang="en-US" sz="2400" b="1" dirty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rgbClr val="002060"/>
                </a:solidFill>
              </a:rPr>
              <a:t> -makes up the sentences;</a:t>
            </a:r>
            <a:endParaRPr lang="ru-RU" sz="2400" b="1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rgbClr val="002060"/>
                </a:solidFill>
              </a:rPr>
              <a:t> -reads and translates the sentences;</a:t>
            </a:r>
            <a:r>
              <a:rPr lang="en-US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3131840" y="2564904"/>
            <a:ext cx="756975" cy="288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0800000">
            <a:off x="2844974" y="4627331"/>
            <a:ext cx="1043840" cy="288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5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711007"/>
            <a:ext cx="9107488" cy="6165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Шестиугольник 4"/>
          <p:cNvSpPr/>
          <p:nvPr/>
        </p:nvSpPr>
        <p:spPr>
          <a:xfrm>
            <a:off x="0" y="0"/>
            <a:ext cx="9144000" cy="631493"/>
          </a:xfrm>
          <a:prstGeom prst="hexagon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After course.</a:t>
            </a:r>
            <a:endParaRPr lang="en-US" sz="4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51920" y="1484784"/>
            <a:ext cx="3233915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all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Differentiation</a:t>
            </a:r>
            <a:r>
              <a:rPr lang="kk-KZ" sz="2000" b="1" cap="all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 </a:t>
            </a:r>
            <a:endParaRPr lang="ru-RU" sz="2000" b="1" cap="all" spc="0" dirty="0">
              <a:ln w="0"/>
              <a:solidFill>
                <a:schemeClr val="accent6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02576" y="4940277"/>
            <a:ext cx="3429464" cy="707886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all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Variety of different </a:t>
            </a:r>
            <a:endParaRPr lang="kk-KZ" sz="2000" b="1" cap="all" dirty="0" smtClean="0">
              <a:ln w="0"/>
              <a:solidFill>
                <a:schemeClr val="accent6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en-US" sz="2000" b="1" cap="all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types  of activity</a:t>
            </a:r>
            <a:endParaRPr lang="ru-RU" sz="2000" b="1" cap="all" spc="0" dirty="0">
              <a:ln w="0"/>
              <a:solidFill>
                <a:schemeClr val="accent6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48747" y="2636912"/>
            <a:ext cx="3460563" cy="400110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all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T p r ,Craft activities</a:t>
            </a:r>
            <a:endParaRPr lang="ru-RU" sz="2000" b="1" cap="all" spc="0" dirty="0">
              <a:ln w="0"/>
              <a:solidFill>
                <a:schemeClr val="accent6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19872" y="2070866"/>
            <a:ext cx="4037965" cy="400110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all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Using Bloom’s taxonomy</a:t>
            </a:r>
            <a:endParaRPr lang="ru-RU" sz="2000" b="1" cap="all" spc="0" dirty="0">
              <a:ln w="0"/>
              <a:solidFill>
                <a:schemeClr val="accent6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6200000">
            <a:off x="-1726938" y="2900263"/>
            <a:ext cx="472635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all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In the future</a:t>
            </a:r>
            <a:endParaRPr lang="ru-RU" sz="4400" b="1" cap="all" spc="0" dirty="0">
              <a:ln w="0"/>
              <a:solidFill>
                <a:schemeClr val="accent1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6200000">
            <a:off x="5319661" y="2896483"/>
            <a:ext cx="645285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all" spc="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Feedback all the time</a:t>
            </a:r>
            <a:endParaRPr lang="ru-RU" sz="4000" b="1" cap="all" spc="0" dirty="0">
              <a:ln w="0"/>
              <a:solidFill>
                <a:schemeClr val="accent1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27784" y="3204259"/>
            <a:ext cx="3066813" cy="707886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all" spc="0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Criteria based</a:t>
            </a:r>
            <a:endParaRPr lang="kk-KZ" sz="2000" b="1" cap="all" spc="0" dirty="0" smtClean="0">
              <a:ln w="0"/>
              <a:solidFill>
                <a:schemeClr val="accent6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en-US" sz="2000" b="1" cap="all" spc="0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assessment</a:t>
            </a:r>
            <a:endParaRPr lang="ru-RU" sz="2000" b="1" cap="all" spc="0" dirty="0">
              <a:ln w="0"/>
              <a:solidFill>
                <a:schemeClr val="accent6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11960" y="684449"/>
            <a:ext cx="3374001" cy="707886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all" dirty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change </a:t>
            </a:r>
            <a:r>
              <a:rPr lang="en-US" sz="2000" b="1" cap="all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interaction</a:t>
            </a:r>
            <a:endParaRPr lang="kk-KZ" sz="2000" b="1" cap="all" dirty="0" smtClean="0">
              <a:ln w="0"/>
              <a:solidFill>
                <a:schemeClr val="accent6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en-US" sz="2000" b="1" cap="all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000" b="1" cap="all" dirty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styles</a:t>
            </a:r>
            <a:endParaRPr lang="ru-RU" sz="2000" b="1" cap="all" spc="0" dirty="0">
              <a:ln w="0"/>
              <a:solidFill>
                <a:schemeClr val="accent6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59966" y="613829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Be sensitive to the individual needs of the student.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306970" y="4149080"/>
            <a:ext cx="3233915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all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ICT skills</a:t>
            </a:r>
            <a:endParaRPr lang="ru-RU" sz="2000" b="1" cap="all" spc="0" dirty="0">
              <a:ln w="0"/>
              <a:solidFill>
                <a:schemeClr val="accent6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910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1697</TotalTime>
  <Words>426</Words>
  <Application>Microsoft Office PowerPoint</Application>
  <PresentationFormat>Экран (4:3)</PresentationFormat>
  <Paragraphs>87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Albyna-pc</cp:lastModifiedBy>
  <cp:revision>105</cp:revision>
  <dcterms:modified xsi:type="dcterms:W3CDTF">2017-06-22T04:42:42Z</dcterms:modified>
</cp:coreProperties>
</file>