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4533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7042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562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657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1409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7003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6574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9364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9665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2047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1777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DE55D-FBCC-49EA-AB9A-D8BED7D09A8B}" type="datetimeFigureOut">
              <a:rPr lang="ru-KZ" smtClean="0"/>
              <a:t>02.03.2021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14897-F5BE-444D-AEED-2A6B7D8A4B4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057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BCE686-0941-4346-AD62-9EFC944FF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554635"/>
            <a:ext cx="8679915" cy="1748729"/>
          </a:xfrm>
        </p:spPr>
        <p:txBody>
          <a:bodyPr>
            <a:normAutofit fontScale="90000"/>
          </a:bodyPr>
          <a:lstStyle/>
          <a:p>
            <a:r>
              <a:rPr lang="ru-RU" sz="1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ТІЛ БІЛГІРІ</a:t>
            </a:r>
            <a:endParaRPr lang="ru-KZ" sz="1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86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E98F4-F57F-451B-8F7E-6D50DD8AC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жұрттың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C15F2-F1BB-4A58-8818-C99C5BF8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804689"/>
            <a:ext cx="6281873" cy="5248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үйрететін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орта,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жүрегі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Ізденімпаз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мұғалімнің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шығармашылығындағы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ерекше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тұс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сабақты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түрлендіріп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тұлғаның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жүрегіне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оны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қадір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тұту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қастерлеу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арындай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мұғалімнің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борышы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кәсібін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пәнін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шәкіртін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мектебін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шексіз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сүйетін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адам.Өзгермелі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қоғамдағы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жаңа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формация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педагогикалық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құралдардың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барлығын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меңгерген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тұрақты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жетілдіруге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талпынған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рухани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дамыған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толысқан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шығармашыл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тұлға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құзыреті.Жаңа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формация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табысы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біліктері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қалыптасады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дамиды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жағдайындағы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мұғалімге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қойылатын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талаптар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бәсекеге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қабілеттілігі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сапасының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болуы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кәсіби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шеберлігі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әдістемелік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жұмыстағы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шеберлігі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13481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E98F4-F57F-451B-8F7E-6D50DD8AC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жұрттың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C15F2-F1BB-4A58-8818-C99C5BF8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804689"/>
            <a:ext cx="6281873" cy="524862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Әркезде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адамның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қуанышты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жарқын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болары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біздің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қараңғы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өмірімізді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жарықтандырушы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шамшырақ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іспеттес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жолындағы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кедергілер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мәселелерді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біліміміздің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арқасында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түйінің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шеше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қойған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мақсаттарымыздың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орындалуына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нақты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іс-әрекеттер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біліміміз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белгілі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жетістікке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қабырғасы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ұстаздар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ғана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алып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қоймаймыз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Сонымен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жанымыздағы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араласатын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жандар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достарымыздың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іс-әрекетімен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өмірлік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сабақтар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Өмірде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бізге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келетін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әрқилы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адамдармен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танысамыз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бізге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жасаған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жақсылығы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жамандығының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арқасында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алып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түйеміз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Үлкен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өмірде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оқыған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пәндер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маман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иесі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атануға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жасауға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өмірдегі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қиыншылықтармен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күресуді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өмірдің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ақырындап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үйрете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бастайды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білімнің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қайнар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көзі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Мәңгілік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ұлағатты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ұстазымыз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болып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қалмақ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840418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E98F4-F57F-451B-8F7E-6D50DD8AC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жұрттың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C15F2-F1BB-4A58-8818-C99C5BF8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804689"/>
            <a:ext cx="6281873" cy="5248622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Тақырыбы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Книга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Book.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Адамзат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баласының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жеткізген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ұлы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игіліктерінің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қазынасы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ұрпақтан-ұрпаққа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ауызша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жазбаша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әдебиет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жеткен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баласының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ғасырлық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ақыл-ойының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жемісі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тарихы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тағылымының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алтын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"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дегеніміз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алдыңғы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ұрпақтың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артқы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ұрпаққа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қалдырған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рухани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өсиеті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оқудан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тыйылсақ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ойлаудан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тыйылар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едік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Ғабит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Мүсірепов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талғап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оны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түйсіну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әсерді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қажетіне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жарата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әрбір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пайымы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парасатын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айқындайтын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шарттардың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014284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E98F4-F57F-451B-8F7E-6D50DD8AC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жұрттың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C15F2-F1BB-4A58-8818-C99C5BF8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804689"/>
            <a:ext cx="6281873" cy="5248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Тақырыбы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Мұғалім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Учитель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eacher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үйрететін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орта,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жүрегі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Ізденімпаз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мұғалімнің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шығармашылығындағы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ерекше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тұс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сабақты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түрлендіріп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тұлғаның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жүрегіне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оны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қадір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тұту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қастерлеу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арындай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мұғалімнің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борышы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кәсібін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пәнін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шәкіртін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мектебін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шексіз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сүйетін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адам.Өзгермелі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қоғамдағы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жаңа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формация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педагогикалық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құралдардың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барлығын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меңгерген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тұрақты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жетілдіруге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талпынған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рухани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дамыған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толысқан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шығармашыл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тұлға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құзыреті.Жаңа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формация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табысы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біліктері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қалыптасады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дамиды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жағдайындағы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мұғалімге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қойылатын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талаптар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бәсекеге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қабілеттілігі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сапасының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болуы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кәсіби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шеберлігі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әдістемелік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жұмыстағы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шеберлігі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954290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E98F4-F57F-451B-8F7E-6D50DD8AC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жұрттың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C15F2-F1BB-4A58-8818-C99C5BF8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804689"/>
            <a:ext cx="6281873" cy="524862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Тақырыбы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ducation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Әркезде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адамның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қуанышты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жарқын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болары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біздің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қараңғы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өмірімізді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жарықтандырушы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шамшырақ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іспеттес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жолындағы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кедергілер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мәселелерді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біліміміздің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арқасында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түйінің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шеше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қойған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мақсаттарымыздың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орындалуына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нақты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іс-әрекеттер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біліміміз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белгілі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жетістікке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қабырғасы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ұстаздар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ғана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алып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қоймаймыз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Сонымен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жанымыздағы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араласатын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жандар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достарымыздың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іс-әрекетімен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өмірлік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сабақтар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Өмірде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бізге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келетін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әрқилы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адамдармен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танысамыз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бізге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жасаған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жақсылығы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жамандығының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арқасында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алып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түйеміз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Үлкен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өмірде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оқыған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пәндер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маман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иесі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атануға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жасауға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өмірдегі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қиыншылықтармен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күресуді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өмірдің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ақырындап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үйрете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бастайды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білімнің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қайнар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көзі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Мәңгілік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ұлағатты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ұстазымыз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болып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қалмақ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571901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BCE686-0941-4346-AD62-9EFC944FF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554635"/>
            <a:ext cx="8679915" cy="1748729"/>
          </a:xfrm>
        </p:spPr>
        <p:txBody>
          <a:bodyPr>
            <a:normAutofit fontScale="90000"/>
          </a:bodyPr>
          <a:lstStyle/>
          <a:p>
            <a:r>
              <a:rPr lang="ru-RU" sz="1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ТІЛ БІЛГІРІ</a:t>
            </a:r>
            <a:endParaRPr lang="ru-KZ" sz="1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13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572A8-1016-4560-BB6D-8A10BBE43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Озып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K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4D3759-7956-4D98-A118-A958098D1473}"/>
              </a:ext>
            </a:extLst>
          </p:cNvPr>
          <p:cNvSpPr txBox="1"/>
          <p:nvPr/>
        </p:nvSpPr>
        <p:spPr>
          <a:xfrm>
            <a:off x="5556739" y="281353"/>
            <a:ext cx="54582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қағанатының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таңбадан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бар?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әліпбиіне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71F044-BD22-4F27-A64B-A219E88255B9}"/>
              </a:ext>
            </a:extLst>
          </p:cNvPr>
          <p:cNvSpPr/>
          <p:nvPr/>
        </p:nvSpPr>
        <p:spPr>
          <a:xfrm>
            <a:off x="5247249" y="281353"/>
            <a:ext cx="6330462" cy="1842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KZ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14425-BB57-43A2-B2C1-945144C600EC}"/>
              </a:ext>
            </a:extLst>
          </p:cNvPr>
          <p:cNvSpPr txBox="1"/>
          <p:nvPr/>
        </p:nvSpPr>
        <p:spPr>
          <a:xfrm>
            <a:off x="5479367" y="2645347"/>
            <a:ext cx="60983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</a:t>
            </a:r>
            <a:r>
              <a:rPr lang="ru-RU" dirty="0"/>
              <a:t>.	</a:t>
            </a:r>
            <a:r>
              <a:rPr lang="ru-RU" dirty="0" err="1"/>
              <a:t>Күлтегін</a:t>
            </a:r>
            <a:r>
              <a:rPr lang="ru-RU" dirty="0"/>
              <a:t> сына </a:t>
            </a:r>
            <a:r>
              <a:rPr lang="ru-RU" dirty="0" err="1"/>
              <a:t>жазуының</a:t>
            </a:r>
            <a:r>
              <a:rPr lang="ru-RU" dirty="0"/>
              <a:t> </a:t>
            </a:r>
            <a:r>
              <a:rPr lang="ru-RU" dirty="0" err="1"/>
              <a:t>көшірмесі</a:t>
            </a:r>
            <a:r>
              <a:rPr lang="ru-RU" dirty="0"/>
              <a:t> </a:t>
            </a:r>
            <a:r>
              <a:rPr lang="ru-RU" dirty="0" err="1"/>
              <a:t>қашан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қай</a:t>
            </a:r>
            <a:r>
              <a:rPr lang="ru-RU" dirty="0"/>
              <a:t> </a:t>
            </a:r>
            <a:r>
              <a:rPr lang="ru-RU" dirty="0" err="1"/>
              <a:t>жерге</a:t>
            </a:r>
            <a:r>
              <a:rPr lang="ru-RU" dirty="0"/>
              <a:t> </a:t>
            </a:r>
            <a:r>
              <a:rPr lang="ru-RU" dirty="0" err="1"/>
              <a:t>орнатылды</a:t>
            </a:r>
            <a:r>
              <a:rPr lang="ru-RU" dirty="0"/>
              <a:t>?</a:t>
            </a:r>
          </a:p>
          <a:p>
            <a:r>
              <a:rPr lang="en-US" dirty="0"/>
              <a:t>2</a:t>
            </a:r>
            <a:r>
              <a:rPr lang="ru-RU" dirty="0"/>
              <a:t>.	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әліпбиінің</a:t>
            </a:r>
            <a:r>
              <a:rPr lang="ru-RU" dirty="0"/>
              <a:t> </a:t>
            </a:r>
            <a:r>
              <a:rPr lang="ru-RU" dirty="0" err="1"/>
              <a:t>тұңғыш</a:t>
            </a:r>
            <a:r>
              <a:rPr lang="ru-RU" dirty="0"/>
              <a:t> реформаторы </a:t>
            </a:r>
            <a:r>
              <a:rPr lang="ru-RU" dirty="0" err="1"/>
              <a:t>кім</a:t>
            </a:r>
            <a:r>
              <a:rPr lang="ru-RU" dirty="0"/>
              <a:t>?</a:t>
            </a:r>
          </a:p>
          <a:p>
            <a:r>
              <a:rPr lang="en-US" dirty="0"/>
              <a:t>3</a:t>
            </a:r>
            <a:r>
              <a:rPr lang="ru-RU" dirty="0"/>
              <a:t>.	</a:t>
            </a:r>
            <a:r>
              <a:rPr lang="ru-RU" dirty="0" err="1"/>
              <a:t>Үстеу</a:t>
            </a:r>
            <a:r>
              <a:rPr lang="ru-RU" dirty="0"/>
              <a:t> </a:t>
            </a:r>
            <a:r>
              <a:rPr lang="ru-RU" dirty="0" err="1"/>
              <a:t>дегеніміз</a:t>
            </a:r>
            <a:r>
              <a:rPr lang="ru-RU" dirty="0"/>
              <a:t> не?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D1B5F43-7470-4C7B-AEA3-DAE20391C5DB}"/>
              </a:ext>
            </a:extLst>
          </p:cNvPr>
          <p:cNvSpPr/>
          <p:nvPr/>
        </p:nvSpPr>
        <p:spPr>
          <a:xfrm>
            <a:off x="5247249" y="2507566"/>
            <a:ext cx="6330462" cy="1842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KZ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FE4B61-C1D6-4A87-A18F-961F9AA0A9DB}"/>
              </a:ext>
            </a:extLst>
          </p:cNvPr>
          <p:cNvSpPr txBox="1"/>
          <p:nvPr/>
        </p:nvSpPr>
        <p:spPr>
          <a:xfrm>
            <a:off x="5479367" y="4733999"/>
            <a:ext cx="60983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</a:t>
            </a:r>
            <a:r>
              <a:rPr lang="ru-RU" dirty="0"/>
              <a:t>.	</a:t>
            </a:r>
            <a:r>
              <a:rPr lang="ru-RU" dirty="0" err="1"/>
              <a:t>Қаған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мағына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?</a:t>
            </a:r>
          </a:p>
          <a:p>
            <a:r>
              <a:rPr lang="en-US" dirty="0"/>
              <a:t>2</a:t>
            </a:r>
            <a:r>
              <a:rPr lang="ru-RU" dirty="0"/>
              <a:t>.	</a:t>
            </a:r>
            <a:r>
              <a:rPr lang="ru-RU" dirty="0" err="1"/>
              <a:t>Түркологиялық</a:t>
            </a:r>
            <a:r>
              <a:rPr lang="ru-RU" dirty="0"/>
              <a:t> </a:t>
            </a:r>
            <a:r>
              <a:rPr lang="ru-RU" dirty="0" err="1"/>
              <a:t>әдебиеттерде</a:t>
            </a:r>
            <a:r>
              <a:rPr lang="ru-RU" dirty="0"/>
              <a:t> «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жазу</a:t>
            </a:r>
            <a:r>
              <a:rPr lang="ru-RU" dirty="0"/>
              <a:t>», «</a:t>
            </a:r>
            <a:r>
              <a:rPr lang="ru-RU" dirty="0" err="1"/>
              <a:t>кіші</a:t>
            </a:r>
            <a:r>
              <a:rPr lang="ru-RU" dirty="0"/>
              <a:t> </a:t>
            </a:r>
            <a:r>
              <a:rPr lang="ru-RU" dirty="0" err="1"/>
              <a:t>жазу</a:t>
            </a:r>
            <a:r>
              <a:rPr lang="ru-RU" dirty="0"/>
              <a:t>» </a:t>
            </a:r>
            <a:r>
              <a:rPr lang="ru-RU" dirty="0" err="1"/>
              <a:t>неше</a:t>
            </a:r>
            <a:r>
              <a:rPr lang="ru-RU" dirty="0"/>
              <a:t> </a:t>
            </a:r>
            <a:r>
              <a:rPr lang="ru-RU" dirty="0" err="1"/>
              <a:t>жолдардан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ru-RU" dirty="0" err="1"/>
              <a:t>жазбалар</a:t>
            </a:r>
            <a:r>
              <a:rPr lang="ru-RU" dirty="0"/>
              <a:t>?</a:t>
            </a:r>
          </a:p>
          <a:p>
            <a:r>
              <a:rPr lang="en-US" dirty="0"/>
              <a:t>3</a:t>
            </a:r>
            <a:r>
              <a:rPr lang="ru-RU" dirty="0"/>
              <a:t>.	</a:t>
            </a:r>
            <a:r>
              <a:rPr lang="ru-RU" dirty="0" err="1"/>
              <a:t>Сабақтас</a:t>
            </a:r>
            <a:r>
              <a:rPr lang="ru-RU" dirty="0"/>
              <a:t> </a:t>
            </a:r>
            <a:r>
              <a:rPr lang="ru-RU" dirty="0" err="1"/>
              <a:t>құрмалас</a:t>
            </a:r>
            <a:r>
              <a:rPr lang="ru-RU" dirty="0"/>
              <a:t> </a:t>
            </a:r>
            <a:r>
              <a:rPr lang="ru-RU" dirty="0" err="1"/>
              <a:t>сөйлемнің</a:t>
            </a:r>
            <a:r>
              <a:rPr lang="ru-RU" dirty="0"/>
              <a:t> </a:t>
            </a:r>
            <a:r>
              <a:rPr lang="ru-RU" dirty="0" err="1"/>
              <a:t>түрлерін</a:t>
            </a:r>
            <a:r>
              <a:rPr lang="ru-RU" dirty="0"/>
              <a:t> </a:t>
            </a:r>
            <a:r>
              <a:rPr lang="ru-RU" dirty="0" err="1"/>
              <a:t>ата</a:t>
            </a:r>
            <a:r>
              <a:rPr lang="ru-RU" dirty="0"/>
              <a:t>.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B73F8B67-3D75-40D0-986C-D8E711388D7D}"/>
              </a:ext>
            </a:extLst>
          </p:cNvPr>
          <p:cNvSpPr/>
          <p:nvPr/>
        </p:nvSpPr>
        <p:spPr>
          <a:xfrm>
            <a:off x="5247249" y="4769389"/>
            <a:ext cx="6330462" cy="1842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KZ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7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B7140-74F3-4399-805D-6E691EDA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Ойлы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болсаң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br>
              <a:rPr lang="ru-K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AABD33CE-92BC-44CB-9634-BCE9F6DF6A90}"/>
              </a:ext>
            </a:extLst>
          </p:cNvPr>
          <p:cNvSpPr/>
          <p:nvPr/>
        </p:nvSpPr>
        <p:spPr>
          <a:xfrm>
            <a:off x="4656406" y="815926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Родины тепло – жарче огня.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противолежащие углы 8">
            <a:extLst>
              <a:ext uri="{FF2B5EF4-FFF2-40B4-BE49-F238E27FC236}">
                <a16:creationId xmlns:a16="http://schemas.microsoft.com/office/drawing/2014/main" id="{C71FC61F-A04D-4BBB-8066-8D440012FF5A}"/>
              </a:ext>
            </a:extLst>
          </p:cNvPr>
          <p:cNvSpPr/>
          <p:nvPr/>
        </p:nvSpPr>
        <p:spPr>
          <a:xfrm>
            <a:off x="8522677" y="815925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сау</a:t>
            </a:r>
            <a:endParaRPr lang="ru-KZ" dirty="0"/>
          </a:p>
        </p:txBody>
      </p:sp>
      <p:sp>
        <p:nvSpPr>
          <p:cNvPr id="10" name="Прямоугольник: скругленные противолежащие углы 9">
            <a:extLst>
              <a:ext uri="{FF2B5EF4-FFF2-40B4-BE49-F238E27FC236}">
                <a16:creationId xmlns:a16="http://schemas.microsoft.com/office/drawing/2014/main" id="{B7286027-3983-4D56-B047-551F51235C22}"/>
              </a:ext>
            </a:extLst>
          </p:cNvPr>
          <p:cNvSpPr/>
          <p:nvPr/>
        </p:nvSpPr>
        <p:spPr>
          <a:xfrm>
            <a:off x="4656406" y="2718581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здоровом теле – здоровый дух</a:t>
            </a:r>
            <a:endParaRPr lang="ru-KZ" dirty="0"/>
          </a:p>
        </p:txBody>
      </p:sp>
      <p:sp>
        <p:nvSpPr>
          <p:cNvPr id="11" name="Прямоугольник: скругленные противолежащие углы 10">
            <a:extLst>
              <a:ext uri="{FF2B5EF4-FFF2-40B4-BE49-F238E27FC236}">
                <a16:creationId xmlns:a16="http://schemas.microsoft.com/office/drawing/2014/main" id="{8FA240EB-B069-4B07-AA68-EBFD5667DE80}"/>
              </a:ext>
            </a:extLst>
          </p:cNvPr>
          <p:cNvSpPr/>
          <p:nvPr/>
        </p:nvSpPr>
        <p:spPr>
          <a:xfrm>
            <a:off x="8522677" y="2718580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дәулеті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еңбек</a:t>
            </a:r>
            <a:endParaRPr lang="ru-KZ" dirty="0"/>
          </a:p>
        </p:txBody>
      </p:sp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03172172-AFF8-4344-AC36-22ED76C65A5B}"/>
              </a:ext>
            </a:extLst>
          </p:cNvPr>
          <p:cNvSpPr/>
          <p:nvPr/>
        </p:nvSpPr>
        <p:spPr>
          <a:xfrm>
            <a:off x="4656406" y="4621237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Богатство джигита – труд</a:t>
            </a:r>
            <a:endParaRPr lang="ru-KZ" dirty="0"/>
          </a:p>
        </p:txBody>
      </p:sp>
      <p:sp>
        <p:nvSpPr>
          <p:cNvPr id="13" name="Прямоугольник: скругленные противолежащие углы 12">
            <a:extLst>
              <a:ext uri="{FF2B5EF4-FFF2-40B4-BE49-F238E27FC236}">
                <a16:creationId xmlns:a16="http://schemas.microsoft.com/office/drawing/2014/main" id="{513236DC-7645-426B-BDF5-11B7BCEB7303}"/>
              </a:ext>
            </a:extLst>
          </p:cNvPr>
          <p:cNvSpPr/>
          <p:nvPr/>
        </p:nvSpPr>
        <p:spPr>
          <a:xfrm>
            <a:off x="8522677" y="4621235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Отан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оттан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ыстық</a:t>
            </a:r>
            <a:endParaRPr lang="ru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73982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B7140-74F3-4399-805D-6E691EDA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Ойлы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болсаң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br>
              <a:rPr lang="ru-K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AABD33CE-92BC-44CB-9634-BCE9F6DF6A90}"/>
              </a:ext>
            </a:extLst>
          </p:cNvPr>
          <p:cNvSpPr/>
          <p:nvPr/>
        </p:nvSpPr>
        <p:spPr>
          <a:xfrm>
            <a:off x="4656406" y="815927"/>
            <a:ext cx="3657600" cy="142083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Глаза боятся, руки делают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противолежащие углы 8">
            <a:extLst>
              <a:ext uri="{FF2B5EF4-FFF2-40B4-BE49-F238E27FC236}">
                <a16:creationId xmlns:a16="http://schemas.microsoft.com/office/drawing/2014/main" id="{C71FC61F-A04D-4BBB-8066-8D440012FF5A}"/>
              </a:ext>
            </a:extLst>
          </p:cNvPr>
          <p:cNvSpPr/>
          <p:nvPr/>
        </p:nvSpPr>
        <p:spPr>
          <a:xfrm>
            <a:off x="8522677" y="815925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</a:t>
            </a:r>
            <a:endParaRPr lang="ru-KZ" dirty="0"/>
          </a:p>
        </p:txBody>
      </p:sp>
      <p:sp>
        <p:nvSpPr>
          <p:cNvPr id="10" name="Прямоугольник: скругленные противолежащие углы 9">
            <a:extLst>
              <a:ext uri="{FF2B5EF4-FFF2-40B4-BE49-F238E27FC236}">
                <a16:creationId xmlns:a16="http://schemas.microsoft.com/office/drawing/2014/main" id="{B7286027-3983-4D56-B047-551F51235C22}"/>
              </a:ext>
            </a:extLst>
          </p:cNvPr>
          <p:cNvSpPr/>
          <p:nvPr/>
        </p:nvSpPr>
        <p:spPr>
          <a:xfrm>
            <a:off x="4656406" y="2718581"/>
            <a:ext cx="3657600" cy="142083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Джигита лень до нищеты доводит</a:t>
            </a:r>
            <a:endParaRPr lang="ru-KZ" dirty="0"/>
          </a:p>
        </p:txBody>
      </p:sp>
      <p:sp>
        <p:nvSpPr>
          <p:cNvPr id="11" name="Прямоугольник: скругленные противолежащие углы 10">
            <a:extLst>
              <a:ext uri="{FF2B5EF4-FFF2-40B4-BE49-F238E27FC236}">
                <a16:creationId xmlns:a16="http://schemas.microsoft.com/office/drawing/2014/main" id="{8FA240EB-B069-4B07-AA68-EBFD5667DE80}"/>
              </a:ext>
            </a:extLst>
          </p:cNvPr>
          <p:cNvSpPr/>
          <p:nvPr/>
        </p:nvSpPr>
        <p:spPr>
          <a:xfrm>
            <a:off x="8522677" y="2718580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қорқақ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батыр</a:t>
            </a:r>
            <a:endParaRPr lang="ru-K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03172172-AFF8-4344-AC36-22ED76C65A5B}"/>
              </a:ext>
            </a:extLst>
          </p:cNvPr>
          <p:cNvSpPr/>
          <p:nvPr/>
        </p:nvSpPr>
        <p:spPr>
          <a:xfrm>
            <a:off x="4656406" y="4621237"/>
            <a:ext cx="3657600" cy="142083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Две руки одну работу одолеют</a:t>
            </a:r>
            <a:endParaRPr lang="ru-KZ" dirty="0"/>
          </a:p>
        </p:txBody>
      </p:sp>
      <p:sp>
        <p:nvSpPr>
          <p:cNvPr id="13" name="Прямоугольник: скругленные противолежащие углы 12">
            <a:extLst>
              <a:ext uri="{FF2B5EF4-FFF2-40B4-BE49-F238E27FC236}">
                <a16:creationId xmlns:a16="http://schemas.microsoft.com/office/drawing/2014/main" id="{513236DC-7645-426B-BDF5-11B7BCEB7303}"/>
              </a:ext>
            </a:extLst>
          </p:cNvPr>
          <p:cNvSpPr/>
          <p:nvPr/>
        </p:nvSpPr>
        <p:spPr>
          <a:xfrm>
            <a:off x="8522677" y="4621235"/>
            <a:ext cx="3460652" cy="142083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Жігіттің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ерінгені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көрімнің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көрінгені</a:t>
            </a:r>
            <a:endParaRPr lang="ru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60558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B7140-74F3-4399-805D-6E691EDA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Ойлы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болсаң</a:t>
            </a:r>
            <a:r>
              <a:rPr lang="ru-RU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br>
              <a:rPr lang="ru-K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AABD33CE-92BC-44CB-9634-BCE9F6DF6A90}"/>
              </a:ext>
            </a:extLst>
          </p:cNvPr>
          <p:cNvSpPr/>
          <p:nvPr/>
        </p:nvSpPr>
        <p:spPr>
          <a:xfrm>
            <a:off x="4656406" y="815927"/>
            <a:ext cx="3657600" cy="142083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Родимый край-для каждого рай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противолежащие углы 8">
            <a:extLst>
              <a:ext uri="{FF2B5EF4-FFF2-40B4-BE49-F238E27FC236}">
                <a16:creationId xmlns:a16="http://schemas.microsoft.com/office/drawing/2014/main" id="{C71FC61F-A04D-4BBB-8066-8D440012FF5A}"/>
              </a:ext>
            </a:extLst>
          </p:cNvPr>
          <p:cNvSpPr/>
          <p:nvPr/>
        </p:nvSpPr>
        <p:spPr>
          <a:xfrm>
            <a:off x="8522677" y="815925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Татулық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табылмас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бақыт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KZ" dirty="0"/>
          </a:p>
        </p:txBody>
      </p:sp>
      <p:sp>
        <p:nvSpPr>
          <p:cNvPr id="10" name="Прямоугольник: скругленные противолежащие углы 9">
            <a:extLst>
              <a:ext uri="{FF2B5EF4-FFF2-40B4-BE49-F238E27FC236}">
                <a16:creationId xmlns:a16="http://schemas.microsoft.com/office/drawing/2014/main" id="{B7286027-3983-4D56-B047-551F51235C22}"/>
              </a:ext>
            </a:extLst>
          </p:cNvPr>
          <p:cNvSpPr/>
          <p:nvPr/>
        </p:nvSpPr>
        <p:spPr>
          <a:xfrm>
            <a:off x="4656406" y="2718581"/>
            <a:ext cx="3657598" cy="142083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Дружба – богатство бесценное</a:t>
            </a:r>
            <a:endParaRPr lang="ru-KZ" dirty="0"/>
          </a:p>
        </p:txBody>
      </p:sp>
      <p:sp>
        <p:nvSpPr>
          <p:cNvPr id="11" name="Прямоугольник: скругленные противолежащие углы 10">
            <a:extLst>
              <a:ext uri="{FF2B5EF4-FFF2-40B4-BE49-F238E27FC236}">
                <a16:creationId xmlns:a16="http://schemas.microsoft.com/office/drawing/2014/main" id="{8FA240EB-B069-4B07-AA68-EBFD5667DE80}"/>
              </a:ext>
            </a:extLst>
          </p:cNvPr>
          <p:cNvSpPr/>
          <p:nvPr/>
        </p:nvSpPr>
        <p:spPr>
          <a:xfrm>
            <a:off x="8522677" y="2718580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іші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алтын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бесік</a:t>
            </a:r>
            <a:endParaRPr lang="ru-K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03172172-AFF8-4344-AC36-22ED76C65A5B}"/>
              </a:ext>
            </a:extLst>
          </p:cNvPr>
          <p:cNvSpPr/>
          <p:nvPr/>
        </p:nvSpPr>
        <p:spPr>
          <a:xfrm>
            <a:off x="4656405" y="4621237"/>
            <a:ext cx="3657599" cy="142083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Земля родная – колыбель золотая</a:t>
            </a:r>
            <a:endParaRPr lang="ru-KZ" dirty="0"/>
          </a:p>
        </p:txBody>
      </p:sp>
      <p:sp>
        <p:nvSpPr>
          <p:cNvPr id="13" name="Прямоугольник: скругленные противолежащие углы 12">
            <a:extLst>
              <a:ext uri="{FF2B5EF4-FFF2-40B4-BE49-F238E27FC236}">
                <a16:creationId xmlns:a16="http://schemas.microsoft.com/office/drawing/2014/main" id="{513236DC-7645-426B-BDF5-11B7BCEB7303}"/>
              </a:ext>
            </a:extLst>
          </p:cNvPr>
          <p:cNvSpPr/>
          <p:nvPr/>
        </p:nvSpPr>
        <p:spPr>
          <a:xfrm>
            <a:off x="8522677" y="4621235"/>
            <a:ext cx="3460652" cy="14208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Әркімнің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жұмағы</a:t>
            </a:r>
            <a:endParaRPr lang="ru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98626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B1243-F641-4156-8754-3D7DA9D4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Сөздік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endParaRPr lang="ru-K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1BBC04A-A8F3-49D1-8A89-D4947FB8DE12}"/>
              </a:ext>
            </a:extLst>
          </p:cNvPr>
          <p:cNvSpPr/>
          <p:nvPr/>
        </p:nvSpPr>
        <p:spPr>
          <a:xfrm>
            <a:off x="4654055" y="4977023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Кольчуга </a:t>
            </a:r>
            <a:endParaRPr lang="ru-KZ" sz="3200" b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0BA6C263-0943-4506-8E8F-A5ADF383AF29}"/>
              </a:ext>
            </a:extLst>
          </p:cNvPr>
          <p:cNvSpPr/>
          <p:nvPr/>
        </p:nvSpPr>
        <p:spPr>
          <a:xfrm>
            <a:off x="4654055" y="4082575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Дәуір</a:t>
            </a:r>
            <a:endParaRPr lang="ru-KZ" sz="3200" b="1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3BDC073-B0EC-45CD-AA18-2B913F19A86C}"/>
              </a:ext>
            </a:extLst>
          </p:cNvPr>
          <p:cNvSpPr/>
          <p:nvPr/>
        </p:nvSpPr>
        <p:spPr>
          <a:xfrm>
            <a:off x="4654055" y="1218469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Гарантия </a:t>
            </a:r>
            <a:endParaRPr lang="ru-KZ" sz="3200" b="1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565CE9E3-B2B2-4A61-8EDC-8143528A3A81}"/>
              </a:ext>
            </a:extLst>
          </p:cNvPr>
          <p:cNvSpPr/>
          <p:nvPr/>
        </p:nvSpPr>
        <p:spPr>
          <a:xfrm>
            <a:off x="4654055" y="2204775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Жәдігер</a:t>
            </a:r>
            <a:endParaRPr lang="ru-KZ" sz="3200" b="1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0A566736-C225-483C-B178-28C8064BAB0C}"/>
              </a:ext>
            </a:extLst>
          </p:cNvPr>
          <p:cNvSpPr/>
          <p:nvPr/>
        </p:nvSpPr>
        <p:spPr>
          <a:xfrm>
            <a:off x="4654055" y="3143675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Фундамент</a:t>
            </a:r>
            <a:endParaRPr lang="ru-KZ" sz="3200" b="1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3E609C7B-1795-4F17-A8AA-91A5B22E7B4F}"/>
              </a:ext>
            </a:extLst>
          </p:cNvPr>
          <p:cNvSpPr/>
          <p:nvPr/>
        </p:nvSpPr>
        <p:spPr>
          <a:xfrm>
            <a:off x="4654055" y="277259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Жолсапар</a:t>
            </a:r>
            <a:endParaRPr lang="ru-KZ" sz="3200" b="1" dirty="0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5869498-2850-45DD-A3FB-A7271A02DD42}"/>
              </a:ext>
            </a:extLst>
          </p:cNvPr>
          <p:cNvSpPr/>
          <p:nvPr/>
        </p:nvSpPr>
        <p:spPr>
          <a:xfrm>
            <a:off x="4654055" y="5915923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Жүрдек</a:t>
            </a:r>
            <a:endParaRPr lang="ru-KZ" sz="3200" b="1" dirty="0"/>
          </a:p>
        </p:txBody>
      </p:sp>
    </p:spTree>
    <p:extLst>
      <p:ext uri="{BB962C8B-B14F-4D97-AF65-F5344CB8AC3E}">
        <p14:creationId xmlns:p14="http://schemas.microsoft.com/office/powerpoint/2010/main" val="3290202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B1243-F641-4156-8754-3D7DA9D4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Сөздік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endParaRPr lang="ru-K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1BBC04A-A8F3-49D1-8A89-D4947FB8DE12}"/>
              </a:ext>
            </a:extLst>
          </p:cNvPr>
          <p:cNvSpPr/>
          <p:nvPr/>
        </p:nvSpPr>
        <p:spPr>
          <a:xfrm>
            <a:off x="4654055" y="4977023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Жорамал</a:t>
            </a:r>
            <a:r>
              <a:rPr lang="ru-RU" sz="3200" b="1" dirty="0"/>
              <a:t> </a:t>
            </a:r>
            <a:endParaRPr lang="ru-KZ" sz="3200" b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0BA6C263-0943-4506-8E8F-A5ADF383AF29}"/>
              </a:ext>
            </a:extLst>
          </p:cNvPr>
          <p:cNvSpPr/>
          <p:nvPr/>
        </p:nvSpPr>
        <p:spPr>
          <a:xfrm>
            <a:off x="4654055" y="4082575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Издание</a:t>
            </a:r>
            <a:endParaRPr lang="ru-KZ" sz="3200" b="1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3BDC073-B0EC-45CD-AA18-2B913F19A86C}"/>
              </a:ext>
            </a:extLst>
          </p:cNvPr>
          <p:cNvSpPr/>
          <p:nvPr/>
        </p:nvSpPr>
        <p:spPr>
          <a:xfrm>
            <a:off x="4654055" y="1218469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Единогласно </a:t>
            </a:r>
            <a:endParaRPr lang="ru-KZ" sz="3200" b="1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565CE9E3-B2B2-4A61-8EDC-8143528A3A81}"/>
              </a:ext>
            </a:extLst>
          </p:cNvPr>
          <p:cNvSpPr/>
          <p:nvPr/>
        </p:nvSpPr>
        <p:spPr>
          <a:xfrm>
            <a:off x="4654055" y="2204775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Лауазым</a:t>
            </a:r>
            <a:endParaRPr lang="ru-KZ" sz="3200" b="1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0A566736-C225-483C-B178-28C8064BAB0C}"/>
              </a:ext>
            </a:extLst>
          </p:cNvPr>
          <p:cNvSpPr/>
          <p:nvPr/>
        </p:nvSpPr>
        <p:spPr>
          <a:xfrm>
            <a:off x="4654055" y="3143675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Кандидат</a:t>
            </a:r>
            <a:endParaRPr lang="ru-KZ" sz="3200" b="1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3E609C7B-1795-4F17-A8AA-91A5B22E7B4F}"/>
              </a:ext>
            </a:extLst>
          </p:cNvPr>
          <p:cNvSpPr/>
          <p:nvPr/>
        </p:nvSpPr>
        <p:spPr>
          <a:xfrm>
            <a:off x="4654055" y="277259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Жиһанкез</a:t>
            </a:r>
            <a:endParaRPr lang="ru-KZ" sz="3200" b="1" dirty="0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5869498-2850-45DD-A3FB-A7271A02DD42}"/>
              </a:ext>
            </a:extLst>
          </p:cNvPr>
          <p:cNvSpPr/>
          <p:nvPr/>
        </p:nvSpPr>
        <p:spPr>
          <a:xfrm>
            <a:off x="4654055" y="5915923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Устав</a:t>
            </a:r>
            <a:endParaRPr lang="ru-KZ" sz="3200" b="1" dirty="0"/>
          </a:p>
        </p:txBody>
      </p:sp>
    </p:spTree>
    <p:extLst>
      <p:ext uri="{BB962C8B-B14F-4D97-AF65-F5344CB8AC3E}">
        <p14:creationId xmlns:p14="http://schemas.microsoft.com/office/powerpoint/2010/main" val="339375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B1243-F641-4156-8754-3D7DA9D4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Сөздік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endParaRPr lang="ru-K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1BBC04A-A8F3-49D1-8A89-D4947FB8DE12}"/>
              </a:ext>
            </a:extLst>
          </p:cNvPr>
          <p:cNvSpPr/>
          <p:nvPr/>
        </p:nvSpPr>
        <p:spPr>
          <a:xfrm>
            <a:off x="4654055" y="4977023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Заместитель</a:t>
            </a:r>
            <a:endParaRPr lang="ru-KZ" sz="3200" b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0BA6C263-0943-4506-8E8F-A5ADF383AF29}"/>
              </a:ext>
            </a:extLst>
          </p:cNvPr>
          <p:cNvSpPr/>
          <p:nvPr/>
        </p:nvSpPr>
        <p:spPr>
          <a:xfrm>
            <a:off x="4654055" y="4082575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Мақала</a:t>
            </a:r>
            <a:endParaRPr lang="ru-KZ" sz="3200" b="1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3BDC073-B0EC-45CD-AA18-2B913F19A86C}"/>
              </a:ext>
            </a:extLst>
          </p:cNvPr>
          <p:cNvSpPr/>
          <p:nvPr/>
        </p:nvSpPr>
        <p:spPr>
          <a:xfrm>
            <a:off x="4654055" y="1218469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Съезд </a:t>
            </a:r>
            <a:endParaRPr lang="ru-KZ" sz="3200" b="1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565CE9E3-B2B2-4A61-8EDC-8143528A3A81}"/>
              </a:ext>
            </a:extLst>
          </p:cNvPr>
          <p:cNvSpPr/>
          <p:nvPr/>
        </p:nvSpPr>
        <p:spPr>
          <a:xfrm>
            <a:off x="4654055" y="2204775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Кешенді</a:t>
            </a:r>
            <a:endParaRPr lang="ru-KZ" sz="3200" b="1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0A566736-C225-483C-B178-28C8064BAB0C}"/>
              </a:ext>
            </a:extLst>
          </p:cNvPr>
          <p:cNvSpPr/>
          <p:nvPr/>
        </p:nvSpPr>
        <p:spPr>
          <a:xfrm>
            <a:off x="4654055" y="3143675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Совесть</a:t>
            </a:r>
            <a:endParaRPr lang="ru-KZ" sz="3200" b="1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3E609C7B-1795-4F17-A8AA-91A5B22E7B4F}"/>
              </a:ext>
            </a:extLst>
          </p:cNvPr>
          <p:cNvSpPr/>
          <p:nvPr/>
        </p:nvSpPr>
        <p:spPr>
          <a:xfrm>
            <a:off x="4654055" y="277259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Баламалы</a:t>
            </a:r>
            <a:endParaRPr lang="ru-KZ" sz="3200" b="1" dirty="0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5869498-2850-45DD-A3FB-A7271A02DD42}"/>
              </a:ext>
            </a:extLst>
          </p:cNvPr>
          <p:cNvSpPr/>
          <p:nvPr/>
        </p:nvSpPr>
        <p:spPr>
          <a:xfrm>
            <a:off x="4654055" y="5915923"/>
            <a:ext cx="2883877" cy="801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Пікірталас</a:t>
            </a:r>
            <a:endParaRPr lang="ru-KZ" sz="3200" b="1" dirty="0"/>
          </a:p>
        </p:txBody>
      </p:sp>
    </p:spTree>
    <p:extLst>
      <p:ext uri="{BB962C8B-B14F-4D97-AF65-F5344CB8AC3E}">
        <p14:creationId xmlns:p14="http://schemas.microsoft.com/office/powerpoint/2010/main" val="125447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E98F4-F57F-451B-8F7E-6D50DD8AC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жұрттың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C15F2-F1BB-4A58-8818-C99C5BF8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804689"/>
            <a:ext cx="6281873" cy="5248622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Адамзат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баласының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жеткізген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ұлы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игіліктерінің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қазынасы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ұрпақтан-ұрпаққа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ауызша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жазбаша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әдебиет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жеткен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баласының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ғасырлық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ақыл-ойының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жемісі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тарихы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тағылымының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алтын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"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дегеніміз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алдыңғы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ұрпақтың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артқы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ұрпаққа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қалдырған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рухани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өсиеті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оқудан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тыйылсақ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ойлаудан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тыйылар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едік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Ғабит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Мүсірепов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талғап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оны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түйсіну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әсерді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өмір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қажетіне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жарата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әрбір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адамның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білігі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білімін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пайымы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парасатын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айқындайтын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алғы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шарттардың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004860540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1544</TotalTime>
  <Words>994</Words>
  <Application>Microsoft Office PowerPoint</Application>
  <PresentationFormat>Широкоэкранный</PresentationFormat>
  <Paragraphs>75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Calibri</vt:lpstr>
      <vt:lpstr>Calibri Light</vt:lpstr>
      <vt:lpstr>Rockwell</vt:lpstr>
      <vt:lpstr>Times New Roman</vt:lpstr>
      <vt:lpstr>Wingdings</vt:lpstr>
      <vt:lpstr>Атлас</vt:lpstr>
      <vt:lpstr>ТІЛ БІЛГІРІ</vt:lpstr>
      <vt:lpstr>Озып көр!</vt:lpstr>
      <vt:lpstr>Ойлы болсаң… </vt:lpstr>
      <vt:lpstr>Ойлы болсаң… </vt:lpstr>
      <vt:lpstr>Ойлы болсаң… </vt:lpstr>
      <vt:lpstr>Сөздік ойын</vt:lpstr>
      <vt:lpstr>Сөздік ойын</vt:lpstr>
      <vt:lpstr>Сөздік ойын</vt:lpstr>
      <vt:lpstr>Жеті жұрттың тілін біл…</vt:lpstr>
      <vt:lpstr>Жеті жұрттың тілін біл…</vt:lpstr>
      <vt:lpstr>Жеті жұрттың тілін біл…</vt:lpstr>
      <vt:lpstr>Жеті жұрттың тілін біл…</vt:lpstr>
      <vt:lpstr>Жеті жұрттың тілін біл…</vt:lpstr>
      <vt:lpstr>Жеті жұрттың тілін біл…</vt:lpstr>
      <vt:lpstr>ТІЛ БІЛГІРІ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77054500626</dc:creator>
  <cp:lastModifiedBy>77054500626</cp:lastModifiedBy>
  <cp:revision>13</cp:revision>
  <dcterms:created xsi:type="dcterms:W3CDTF">2021-02-17T04:51:18Z</dcterms:created>
  <dcterms:modified xsi:type="dcterms:W3CDTF">2021-03-02T04:57:00Z</dcterms:modified>
</cp:coreProperties>
</file>