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7"/>
  </p:notesMasterIdLst>
  <p:sldIdLst>
    <p:sldId id="260" r:id="rId2"/>
    <p:sldId id="257" r:id="rId3"/>
    <p:sldId id="258" r:id="rId4"/>
    <p:sldId id="259" r:id="rId5"/>
    <p:sldId id="261" r:id="rId6"/>
    <p:sldId id="278" r:id="rId7"/>
    <p:sldId id="279" r:id="rId8"/>
    <p:sldId id="266" r:id="rId9"/>
    <p:sldId id="273" r:id="rId10"/>
    <p:sldId id="274" r:id="rId11"/>
    <p:sldId id="275" r:id="rId12"/>
    <p:sldId id="276" r:id="rId13"/>
    <p:sldId id="277" r:id="rId14"/>
    <p:sldId id="267" r:id="rId15"/>
    <p:sldId id="27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C9B9FB-7DF2-4E55-A465-C5225503A419}">
  <a:tblStyle styleId="{2EC9B9FB-7DF2-4E55-A465-C5225503A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88607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064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510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073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404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6956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5528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97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822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273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70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11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274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08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64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849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518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349660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867781"/>
            <a:ext cx="7772400" cy="1648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7200"/>
            </a:lvl1pPr>
            <a:lvl2pPr lvl="1" rtl="0">
              <a:spcBef>
                <a:spcPts val="0"/>
              </a:spcBef>
              <a:buSzPct val="100000"/>
              <a:defRPr sz="7200"/>
            </a:lvl2pPr>
            <a:lvl3pPr lvl="2" rtl="0">
              <a:spcBef>
                <a:spcPts val="0"/>
              </a:spcBef>
              <a:buSzPct val="100000"/>
              <a:defRPr sz="7200"/>
            </a:lvl3pPr>
            <a:lvl4pPr lvl="3" rtl="0">
              <a:spcBef>
                <a:spcPts val="0"/>
              </a:spcBef>
              <a:buSzPct val="100000"/>
              <a:defRPr sz="7200"/>
            </a:lvl4pPr>
            <a:lvl5pPr lvl="4" rtl="0">
              <a:spcBef>
                <a:spcPts val="0"/>
              </a:spcBef>
              <a:buSzPct val="100000"/>
              <a:defRPr sz="7200"/>
            </a:lvl5pPr>
            <a:lvl6pPr lvl="5" rtl="0">
              <a:spcBef>
                <a:spcPts val="0"/>
              </a:spcBef>
              <a:buSzPct val="100000"/>
              <a:defRPr sz="7200"/>
            </a:lvl6pPr>
            <a:lvl7pPr lvl="6" rtl="0">
              <a:spcBef>
                <a:spcPts val="0"/>
              </a:spcBef>
              <a:buSzPct val="100000"/>
              <a:defRPr sz="7200"/>
            </a:lvl7pPr>
            <a:lvl8pPr lvl="7" rtl="0">
              <a:spcBef>
                <a:spcPts val="0"/>
              </a:spcBef>
              <a:buSzPct val="100000"/>
              <a:defRPr sz="7200"/>
            </a:lvl8pPr>
            <a:lvl9pPr lvl="8" rtl="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3627027"/>
            <a:ext cx="7772400" cy="774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AA84F"/>
              </a:buClr>
              <a:buNone/>
              <a:defRPr>
                <a:solidFill>
                  <a:srgbClr val="6AA84F"/>
                </a:solidFill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499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875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AA84F"/>
              </a:buClr>
              <a:buSzPct val="100000"/>
              <a:buNone/>
              <a:defRPr sz="1800">
                <a:solidFill>
                  <a:srgbClr val="6AA84F"/>
                </a:solidFill>
              </a:defRPr>
            </a:lvl1pPr>
          </a:lstStyle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4274" y="0"/>
            <a:ext cx="9144000" cy="4406400"/>
          </a:xfrm>
          <a:prstGeom prst="rect">
            <a:avLst/>
          </a:prstGeom>
          <a:solidFill>
            <a:srgbClr val="6AA84F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384371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000000">
                <a:alpha val="149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rgbClr val="6AA84F"/>
                </a:solidFill>
              </a:rPr>
              <a:pPr lvl="0" rtl="0">
                <a:spcBef>
                  <a:spcPts val="0"/>
                </a:spcBef>
                <a:buNone/>
              </a:pPr>
              <a:t>‹#›</a:t>
            </a:fld>
            <a:endParaRPr lang="ru">
              <a:solidFill>
                <a:srgbClr val="6AA84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IS">
    <p:bg>
      <p:bgPr>
        <a:solidFill>
          <a:srgbClr val="6AA84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 rt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iz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ru"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79512" y="1203598"/>
            <a:ext cx="8509500" cy="1485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kk-KZ" sz="2800" i="1" dirty="0" smtClean="0"/>
              <a:t> </a:t>
            </a:r>
            <a:r>
              <a:rPr lang="kk-KZ" sz="2800" i="1" dirty="0"/>
              <a:t>сұрыптау деген не? </a:t>
            </a:r>
            <a:endParaRPr lang="kk-KZ" sz="2800" dirty="0"/>
          </a:p>
          <a:p>
            <a:pPr lvl="0"/>
            <a:r>
              <a:rPr lang="kk-KZ" sz="2800" i="1" dirty="0" smtClean="0"/>
              <a:t> </a:t>
            </a:r>
            <a:r>
              <a:rPr lang="kk-KZ" sz="2800" i="1" dirty="0"/>
              <a:t>сұрыптаудың қандай әдістерін білесің</a:t>
            </a:r>
            <a:endParaRPr lang="kk-KZ" sz="2800" dirty="0"/>
          </a:p>
          <a:p>
            <a:pPr lvl="0"/>
            <a:r>
              <a:rPr lang="kk-KZ" sz="2800" i="1" dirty="0" smtClean="0"/>
              <a:t>сұрыптау </a:t>
            </a:r>
            <a:r>
              <a:rPr lang="kk-KZ" sz="2800" i="1" dirty="0"/>
              <a:t>неліктен қолданылады</a:t>
            </a:r>
            <a:endParaRPr lang="kk-KZ" sz="2800" dirty="0"/>
          </a:p>
          <a:p>
            <a:pPr lvl="0">
              <a:lnSpc>
                <a:spcPct val="108000"/>
              </a:lnSpc>
              <a:buSzPts val="1000"/>
              <a:buNone/>
              <a:tabLst>
                <a:tab pos="457200" algn="l"/>
              </a:tabLst>
            </a:pPr>
            <a:endParaRPr lang="kk-KZ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9675" y="-2"/>
            <a:ext cx="1872100" cy="18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326658"/>
            <a:ext cx="3857146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8000"/>
              </a:lnSpc>
            </a:pPr>
            <a:r>
              <a:rPr lang="kk-KZ" sz="2800" b="1" i="1" dirty="0"/>
              <a:t>Өткенді пысықтау:</a:t>
            </a:r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1168" t="43879" r="44833" b="25318"/>
          <a:stretch/>
        </p:blipFill>
        <p:spPr bwMode="auto">
          <a:xfrm>
            <a:off x="457200" y="483518"/>
            <a:ext cx="8229600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/>
          <a:srcRect l="11837" t="17876" r="43717" b="58558"/>
          <a:stretch/>
        </p:blipFill>
        <p:spPr bwMode="auto">
          <a:xfrm>
            <a:off x="611560" y="3156073"/>
            <a:ext cx="8352928" cy="176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785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1837" t="40279" r="43717" b="28099"/>
          <a:stretch/>
        </p:blipFill>
        <p:spPr bwMode="auto">
          <a:xfrm>
            <a:off x="361950" y="699542"/>
            <a:ext cx="832485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702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532016" y="576123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lnSpc>
                <a:spcPct val="108000"/>
              </a:lnSpc>
              <a:buClr>
                <a:srgbClr val="000000"/>
              </a:buClr>
            </a:pPr>
            <a:r>
              <a:rPr lang="kk-KZ" sz="32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1-тапсырма. ТОПТЫҚ  </a:t>
            </a:r>
            <a:r>
              <a:rPr lang="kk-KZ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ЖҰМЫС     </a:t>
            </a:r>
            <a:br>
              <a:rPr lang="kk-KZ" sz="3200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kk-KZ" sz="2000" b="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Байланыс </a:t>
            </a:r>
            <a:r>
              <a:rPr lang="kk-KZ" sz="2000" b="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матрицасын  алу</a:t>
            </a:r>
            <a:r>
              <a:rPr lang="kk-KZ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kk-KZ" sz="2800" b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kk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3186" t="27966" r="44535" b="18564"/>
          <a:stretch/>
        </p:blipFill>
        <p:spPr bwMode="auto">
          <a:xfrm>
            <a:off x="532016" y="1275606"/>
            <a:ext cx="5696168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1944783"/>
            <a:ext cx="2563688" cy="2485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kk-K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Дискриптор: 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 элементтерін анықтайды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Графтарды байланыс матрицасы арқылы сипаттайды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</a:pPr>
            <a:r>
              <a:rPr lang="kk-K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ҚБ:</a:t>
            </a: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мұғалім марапаты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7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kk-KZ" sz="28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2-тапсырма.  ТОПТЫҚ  ЖҰМЫС. Сұлбасын салу</a:t>
            </a:r>
            <a:endParaRPr lang="kk-KZ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buNone/>
            </a:pPr>
            <a:endParaRPr lang="kk-KZ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endParaRPr lang="kk-KZ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2954" t="41314" r="44386" b="22933"/>
          <a:stretch/>
        </p:blipFill>
        <p:spPr bwMode="auto">
          <a:xfrm>
            <a:off x="457200" y="1275606"/>
            <a:ext cx="5626968" cy="3650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28184" y="1491630"/>
            <a:ext cx="2664296" cy="1865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</a:pPr>
            <a:r>
              <a:rPr lang="kk-K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Дискриптор: 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 элементтерін анықтайды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08000"/>
              </a:lnSpc>
              <a:buFont typeface="Symbol" panose="05050102010706020507" pitchFamily="18" charset="2"/>
              <a:buChar char="-"/>
            </a:pP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 сұлбасын салады</a:t>
            </a:r>
            <a:endParaRPr lang="kk-KZ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kk-K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ҚБ:</a:t>
            </a:r>
            <a:r>
              <a:rPr lang="kk-KZ" sz="1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мұғалім марапаты</a:t>
            </a:r>
            <a:endParaRPr lang="kk-KZ" sz="2000" dirty="0"/>
          </a:p>
        </p:txBody>
      </p:sp>
    </p:spTree>
    <p:extLst>
      <p:ext uri="{BB962C8B-B14F-4D97-AF65-F5344CB8AC3E}">
        <p14:creationId xmlns:p14="http://schemas.microsoft.com/office/powerpoint/2010/main" val="51946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-153416" y="267494"/>
            <a:ext cx="8856984" cy="56557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algn="ctr">
              <a:lnSpc>
                <a:spcPct val="108000"/>
              </a:lnSpc>
            </a:pPr>
            <a:r>
              <a:rPr lang="kk-K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Үйге тапсырма</a:t>
            </a:r>
            <a:r>
              <a:rPr lang="kk-KZ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​</a:t>
            </a:r>
            <a:endParaRPr lang="kk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8000"/>
              </a:lnSpc>
              <a:spcAft>
                <a:spcPts val="1200"/>
              </a:spcAft>
              <a:buNone/>
            </a:pPr>
            <a:r>
              <a:rPr lang="kk-KZ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Графтардың программалауда және ғылымдағы маңызын бағалаңдар</a:t>
            </a: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 </a:t>
            </a:r>
          </a:p>
          <a:p>
            <a:pPr>
              <a:lnSpc>
                <a:spcPct val="108000"/>
              </a:lnSpc>
              <a:spcAft>
                <a:spcPts val="1200"/>
              </a:spcAft>
              <a:buNone/>
            </a:pPr>
            <a:endParaRPr lang="kk-KZ" sz="3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  <a:spcAft>
                <a:spcPts val="1200"/>
              </a:spcAft>
              <a:buNone/>
            </a:pPr>
            <a:r>
              <a:rPr lang="kk-KZ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Эссе жазу</a:t>
            </a:r>
            <a:endParaRPr lang="kk-KZ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kk-K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565572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dirty="0"/>
              <a:t>Рефлексия</a:t>
            </a:r>
          </a:p>
        </p:txBody>
      </p:sp>
      <p:sp>
        <p:nvSpPr>
          <p:cNvPr id="2" name="Овал 1"/>
          <p:cNvSpPr/>
          <p:nvPr/>
        </p:nvSpPr>
        <p:spPr>
          <a:xfrm>
            <a:off x="6159671" y="744456"/>
            <a:ext cx="2527129" cy="22322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tx1"/>
                </a:solidFill>
              </a:rPr>
              <a:t>Сұрағым  бар</a:t>
            </a:r>
            <a:endParaRPr lang="kk-KZ" sz="2800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0103" y="717361"/>
            <a:ext cx="2527129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bg1"/>
                </a:solidFill>
              </a:rPr>
              <a:t>Түсінбедім</a:t>
            </a:r>
            <a:endParaRPr lang="kk-KZ" sz="2400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9886" y="2427734"/>
            <a:ext cx="2527129" cy="22322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dirty="0" smtClean="0">
                <a:solidFill>
                  <a:schemeClr val="bg1"/>
                </a:solidFill>
              </a:rPr>
              <a:t>Барлығы түсінікті</a:t>
            </a:r>
            <a:endParaRPr lang="kk-K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4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11560" y="771550"/>
            <a:ext cx="7772400" cy="1648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ru-RU" sz="4400" b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ГРАФТАР ЖӘНЕ ОЛАРДЫ АЛГОРИТМДЕУДЕ ҚОЛДАНУ</a:t>
            </a:r>
            <a:endParaRPr lang="ru" sz="4400" b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445" lvl="0" indent="-6985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Оқыту мақсаттары 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kk-KZ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10.5.1.5  практикалық есептерді шешу үшін графтардағы алгоритмдерді іске асыру</a:t>
            </a: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Жетістік критерийлері 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1581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08000"/>
              </a:lnSpc>
            </a:pPr>
            <a:r>
              <a:rPr lang="kk-KZ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анықтамасын біледі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8000"/>
              </a:lnSpc>
            </a:pPr>
            <a:r>
              <a:rPr lang="kk-KZ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графтың </a:t>
            </a:r>
            <a:r>
              <a:rPr lang="kk-KZ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 ұғымдарын біледі </a:t>
            </a:r>
            <a:endParaRPr lang="kk-KZ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347614"/>
            <a:ext cx="8352928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kk-KZ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Шектеулі 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математиканың мәселелерін шешуге геометриялық тұрғыдан келу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графтар теориясы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деп аталады.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Нүктелер жиынынан және осы нүктелерді байланыстыратын қа­быр­ғалар немесе доғалардан құрылған сұлба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</a:t>
            </a:r>
            <a:r>
              <a:rPr lang="kk-KZ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деп аталады.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endParaRPr lang="kk-KZ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</a:pPr>
            <a:r>
              <a:rPr lang="kk-KZ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Ең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алғаш рет «граф» терминін венгр математигі Д.Кениг енгізген.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915" y="411510"/>
            <a:ext cx="3966150" cy="525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8000"/>
              </a:lnSpc>
            </a:pPr>
            <a:r>
              <a:rPr lang="kk-KZ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ЕСІҢІЗДЕ САҚТАҢЫЗ</a:t>
            </a:r>
            <a:endParaRPr lang="kk-KZ"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opiqkz.blob.core.windows.net/kitcontent/2f6a0ffb-fb8a-4591-884e-b6ed2b1a83ab/7a3b6aac-4b11-45b1-9a1f-8e4af5c7cde6/5bd48c25-0daf-472b-8f6a-0bcd74f5947d_x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7614"/>
            <a:ext cx="6624736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38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03598"/>
            <a:ext cx="8712968" cy="3393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Жазықтықта әртүрлі бес нүкте белгілейік (1-сурет). Осы нүктелерді графтың төбелері, ал оларды қосатын сызықтарды </a:t>
            </a:r>
            <a:r>
              <a:rPr lang="kk-KZ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графтың қабырғалары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 атайды. Егер графтың барлық қабырғалары бағдарланбаған болса, онда ол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бағдарланбаған (не ориентированный)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деп (1-сурет), ал егер графтың барлық қабырғалары бағытталған болса, онда ол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бағдарланған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(ориентированный) граф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(2-сурет) деп аталады. Графтың қабырғаларына жазылған сандарды </a:t>
            </a: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гарфтың салмағы</a:t>
            </a:r>
            <a:r>
              <a:rPr lang="kk-KZ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 атайды (1-сурет). Бағдарланба­ған графта екі төбенің арасын байланыстыратын түзуді </a:t>
            </a:r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қабырға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дейді. Бағдарланған графта екі төбенің арасын байланыстыратын сызықтарды </a:t>
            </a:r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доға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дейді(2-сурет).</a:t>
            </a:r>
            <a:endParaRPr lang="kk-KZ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9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8000"/>
              </a:lnSpc>
              <a:buNone/>
            </a:pPr>
            <a:r>
              <a:rPr lang="kk-KZ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 </a:t>
            </a:r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немесе бағдарланбаған графты G әрпімен белгілейді. Ол келесі түрде G:=(V, E) бейнелейді. Бұл жерде :</a:t>
            </a:r>
            <a:endParaRPr lang="kk-KZ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buNone/>
            </a:pPr>
            <a:endParaRPr lang="kk-KZ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buNone/>
            </a:pPr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 – төбелердің саны ( бос емес жиыны ) ;</a:t>
            </a:r>
            <a:endParaRPr lang="kk-KZ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8000"/>
              </a:lnSpc>
              <a:buNone/>
            </a:pPr>
            <a:r>
              <a:rPr lang="kk-KZ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kk-KZ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қабырғалардың саны.</a:t>
            </a:r>
            <a:endParaRPr lang="kk-KZ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kk-KZ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Төбелері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 қабырғаларын кейде </a:t>
            </a:r>
            <a:r>
              <a:rPr lang="kk-KZ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 элементтері </a:t>
            </a:r>
            <a:r>
              <a:rPr lang="kk-K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деп те атайды, граф төбелер санын |V| – граф дәрежесі, қабырғалар санын |E| – графтың өлшемі деп атайды. Мысалы,1-суреттегі бағдарланбаған граф үшін G: = (5, 6) тең болдаы.</a:t>
            </a:r>
            <a:endParaRPr lang="kk-KZ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1168" t="16684" r="44833" b="56164"/>
          <a:stretch/>
        </p:blipFill>
        <p:spPr bwMode="auto">
          <a:xfrm>
            <a:off x="449855" y="339502"/>
            <a:ext cx="8229600" cy="30277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8617625"/>
      </p:ext>
    </p:extLst>
  </p:cSld>
  <p:clrMapOvr>
    <a:masterClrMapping/>
  </p:clrMapOvr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286</Words>
  <Application>Microsoft Office PowerPoint</Application>
  <PresentationFormat>Экран (16:9)</PresentationFormat>
  <Paragraphs>49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Symbol</vt:lpstr>
      <vt:lpstr>Times New Roman</vt:lpstr>
      <vt:lpstr>Biz</vt:lpstr>
      <vt:lpstr>Презентация PowerPoint</vt:lpstr>
      <vt:lpstr>ГРАФТАР ЖӘНЕ ОЛАРДЫ АЛГОРИТМДЕУДЕ ҚОЛДАНУ</vt:lpstr>
      <vt:lpstr>Оқыту мақсаттары </vt:lpstr>
      <vt:lpstr>Жетістік критерийлері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1-тапсырма. ТОПТЫҚ  ЖҰМЫС      Байланыс матрицасын  алу </vt:lpstr>
      <vt:lpstr>2-тапсырма.  ТОПТЫҚ  ЖҰМЫС. Сұлбасын салу</vt:lpstr>
      <vt:lpstr>Үйге тапсырма​</vt:lpstr>
      <vt:lpstr>Рефлексия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2019-12-18T15:19:44Z</dcterms:modified>
</cp:coreProperties>
</file>