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1" r:id="rId3"/>
    <p:sldId id="289" r:id="rId4"/>
    <p:sldId id="293" r:id="rId5"/>
    <p:sldId id="298" r:id="rId6"/>
    <p:sldId id="295" r:id="rId7"/>
    <p:sldId id="294" r:id="rId8"/>
    <p:sldId id="299" r:id="rId9"/>
    <p:sldId id="300" r:id="rId10"/>
    <p:sldId id="296" r:id="rId11"/>
  </p:sldIdLst>
  <p:sldSz cx="9144000" cy="6858000" type="screen4x3"/>
  <p:notesSz cx="2987675" cy="48164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00B73DDA-5DC1-441A-8AD6-219155D80B0B}">
          <p14:sldIdLst>
            <p14:sldId id="260"/>
            <p14:sldId id="281"/>
            <p14:sldId id="289"/>
            <p14:sldId id="293"/>
            <p14:sldId id="295"/>
            <p14:sldId id="294"/>
            <p14:sldId id="296"/>
            <p14:sldId id="282"/>
            <p14:sldId id="284"/>
            <p14:sldId id="297"/>
          </p14:sldIdLst>
        </p14:section>
        <p14:section name="Раздел без заголовка" id="{1EC72E19-2264-4BED-96A3-9F282680AE7D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357166"/>
            <a:ext cx="6184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Сабаққа дейінгі көңіл-күйі...</a:t>
            </a:r>
            <a:endParaRPr lang="kk-KZ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ocuments\смайлики\27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1785950" cy="1919479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ocuments\смайлики\27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214422"/>
            <a:ext cx="1914532" cy="1974361"/>
          </a:xfrm>
          <a:prstGeom prst="rect">
            <a:avLst/>
          </a:prstGeom>
          <a:noFill/>
        </p:spPr>
      </p:pic>
      <p:pic>
        <p:nvPicPr>
          <p:cNvPr id="1028" name="Picture 4" descr="C:\Users\Администратор\Documents\смайлики\2787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714488"/>
            <a:ext cx="2365761" cy="1714512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ocuments\смайлики\351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704679"/>
            <a:ext cx="1857388" cy="1724717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ocuments\смайлики\MOI7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071941"/>
            <a:ext cx="2428892" cy="2585595"/>
          </a:xfrm>
          <a:prstGeom prst="rect">
            <a:avLst/>
          </a:prstGeom>
          <a:noFill/>
        </p:spPr>
      </p:pic>
      <p:pic>
        <p:nvPicPr>
          <p:cNvPr id="1031" name="Picture 7" descr="C:\Users\Администратор\Documents\КАРТИНКИ\4861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0589651">
            <a:off x="533684" y="425657"/>
            <a:ext cx="1676400" cy="1466872"/>
          </a:xfrm>
          <a:prstGeom prst="rect">
            <a:avLst/>
          </a:prstGeom>
          <a:noFill/>
        </p:spPr>
      </p:pic>
      <p:pic>
        <p:nvPicPr>
          <p:cNvPr id="1032" name="Picture 8" descr="C:\Users\Администратор\Desktop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3857628"/>
            <a:ext cx="2500330" cy="23574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980728"/>
            <a:ext cx="91450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«Сөйлемді аяқта»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бүгін сабақта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Маған сабақта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түсініксіз болды.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Менде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сұрағым бар.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білгім келеді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76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052736"/>
            <a:ext cx="81369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</a:p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Санды бірнеше бірлікке арттырады және 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кемітуге байланысты есептерді құрастырамыз және шығарамыз. </a:t>
            </a:r>
          </a:p>
        </p:txBody>
      </p:sp>
    </p:spTree>
    <p:extLst>
      <p:ext uri="{BB962C8B-B14F-4D97-AF65-F5344CB8AC3E}">
        <p14:creationId xmlns="" xmlns:p14="http://schemas.microsoft.com/office/powerpoint/2010/main" val="8422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86764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0070C0"/>
                </a:solidFill>
              </a:rPr>
              <a:t> </a:t>
            </a:r>
            <a:r>
              <a:rPr lang="ru-RU" sz="3200" b="1" i="1" dirty="0" smtClean="0">
                <a:solidFill>
                  <a:srgbClr val="0070C0"/>
                </a:solidFill>
              </a:rPr>
              <a:t>-</a:t>
            </a:r>
            <a:r>
              <a:rPr lang="ru-RU" sz="4400" b="1" dirty="0" err="1" smtClean="0">
                <a:solidFill>
                  <a:srgbClr val="0070C0"/>
                </a:solidFill>
              </a:rPr>
              <a:t>Теңдік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дегеніміз</a:t>
            </a:r>
            <a:r>
              <a:rPr lang="ru-RU" sz="4400" b="1" dirty="0" smtClean="0">
                <a:solidFill>
                  <a:srgbClr val="0070C0"/>
                </a:solidFill>
              </a:rPr>
              <a:t> не ? </a:t>
            </a:r>
          </a:p>
          <a:p>
            <a:pPr algn="ctr"/>
            <a:r>
              <a:rPr lang="kk-KZ" sz="4400" b="1" dirty="0" smtClean="0">
                <a:solidFill>
                  <a:srgbClr val="0070C0"/>
                </a:solidFill>
              </a:rPr>
              <a:t>- Теңсіздік дегеніміз не?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- </a:t>
            </a:r>
            <a:r>
              <a:rPr lang="ru-RU" sz="4400" b="1" dirty="0" err="1" smtClean="0">
                <a:solidFill>
                  <a:srgbClr val="0070C0"/>
                </a:solidFill>
              </a:rPr>
              <a:t>Санды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өрнек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дегеніміз</a:t>
            </a:r>
            <a:r>
              <a:rPr lang="ru-RU" sz="4400" b="1" dirty="0" smtClean="0">
                <a:solidFill>
                  <a:srgbClr val="0070C0"/>
                </a:solidFill>
              </a:rPr>
              <a:t> не?</a:t>
            </a:r>
          </a:p>
          <a:p>
            <a:pPr marL="457200" indent="-457200" algn="ctr">
              <a:buFontTx/>
              <a:buChar char="-"/>
            </a:pPr>
            <a:r>
              <a:rPr lang="ru-RU" sz="4400" b="1" dirty="0" err="1" smtClean="0">
                <a:solidFill>
                  <a:srgbClr val="0070C0"/>
                </a:solidFill>
              </a:rPr>
              <a:t>Әріпті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өрнек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дегеніміз</a:t>
            </a:r>
            <a:r>
              <a:rPr lang="ru-RU" sz="4400" b="1" dirty="0" smtClean="0">
                <a:solidFill>
                  <a:srgbClr val="0070C0"/>
                </a:solidFill>
              </a:rPr>
              <a:t> не? </a:t>
            </a:r>
          </a:p>
          <a:p>
            <a:pPr marL="457200" indent="-457200" algn="ctr">
              <a:buFontTx/>
              <a:buChar char="-"/>
            </a:pPr>
            <a:r>
              <a:rPr lang="ru-RU" sz="4400" b="1" dirty="0" err="1" smtClean="0">
                <a:solidFill>
                  <a:srgbClr val="0070C0"/>
                </a:solidFill>
              </a:rPr>
              <a:t>Уа</a:t>
            </a:r>
            <a:r>
              <a:rPr lang="kk-KZ" sz="4400" b="1" dirty="0" smtClean="0">
                <a:solidFill>
                  <a:srgbClr val="0070C0"/>
                </a:solidFill>
              </a:rPr>
              <a:t>қыт өлшем бірліктерін ата.</a:t>
            </a:r>
          </a:p>
          <a:p>
            <a:pPr marL="457200" indent="-457200" algn="ctr">
              <a:buFontTx/>
              <a:buChar char="-"/>
            </a:pPr>
            <a:r>
              <a:rPr lang="ru-RU" sz="4400" b="1" dirty="0" err="1" smtClean="0">
                <a:solidFill>
                  <a:srgbClr val="0070C0"/>
                </a:solidFill>
              </a:rPr>
              <a:t>Қосудың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компоненттерін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ата</a:t>
            </a:r>
            <a:r>
              <a:rPr lang="ru-RU" sz="4400" b="1" dirty="0">
                <a:solidFill>
                  <a:srgbClr val="0070C0"/>
                </a:solidFill>
              </a:rPr>
              <a:t>.</a:t>
            </a:r>
          </a:p>
          <a:p>
            <a:pPr marL="457200" indent="-457200" algn="ctr">
              <a:buFontTx/>
              <a:buChar char="-"/>
            </a:pPr>
            <a:r>
              <a:rPr lang="ru-RU" sz="4400" b="1" dirty="0" err="1" smtClean="0">
                <a:solidFill>
                  <a:srgbClr val="0070C0"/>
                </a:solidFill>
              </a:rPr>
              <a:t>Айзайтудың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компоненттерін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</a:rPr>
              <a:t>ата</a:t>
            </a:r>
            <a:r>
              <a:rPr lang="ru-RU" sz="3200" b="1" i="1" dirty="0">
                <a:solidFill>
                  <a:srgbClr val="0070C0"/>
                </a:solidFill>
              </a:rPr>
              <a:t>.</a:t>
            </a:r>
            <a:r>
              <a:rPr lang="ru-RU" sz="3200" b="1" i="1" dirty="0" smtClean="0">
                <a:solidFill>
                  <a:srgbClr val="0070C0"/>
                </a:solidFill>
              </a:rPr>
              <a:t>                                           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6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Саябаққа серуендеуге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 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ересек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адамнан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 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саны 2-ге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Саябаққа серуендеуге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 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шықты</a:t>
            </a: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ru-RU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Владелец\Desktop\16,03\4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071810"/>
            <a:ext cx="8643998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1563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елец\Desktop\16,03\4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80"/>
            <a:ext cx="6700697" cy="21637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05064"/>
            <a:ext cx="7400241" cy="266429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-11398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i="1" dirty="0">
              <a:solidFill>
                <a:srgbClr val="0070C0"/>
              </a:solidFill>
            </a:endParaRPr>
          </a:p>
          <a:p>
            <a:endParaRPr lang="ru-RU" sz="2800" b="1" i="1" dirty="0" smtClean="0">
              <a:solidFill>
                <a:srgbClr val="0070C0"/>
              </a:solidFill>
            </a:endParaRPr>
          </a:p>
          <a:p>
            <a:endParaRPr lang="ru-RU" sz="2800" b="1" i="1" dirty="0">
              <a:solidFill>
                <a:srgbClr val="0070C0"/>
              </a:solidFill>
            </a:endParaRPr>
          </a:p>
          <a:p>
            <a:endParaRPr lang="ru-RU" sz="2800" b="1" i="1" dirty="0" smtClean="0">
              <a:solidFill>
                <a:srgbClr val="0070C0"/>
              </a:solidFill>
            </a:endParaRPr>
          </a:p>
          <a:p>
            <a:endParaRPr lang="ru-RU" sz="2800" b="1" i="1" dirty="0">
              <a:solidFill>
                <a:srgbClr val="0070C0"/>
              </a:solidFill>
            </a:endParaRPr>
          </a:p>
          <a:p>
            <a:endParaRPr lang="ru-RU" sz="2800" b="1" i="1" dirty="0" smtClean="0">
              <a:solidFill>
                <a:srgbClr val="0070C0"/>
              </a:solidFill>
            </a:endParaRPr>
          </a:p>
          <a:p>
            <a:endParaRPr lang="ru-RU" sz="2800" b="1" i="1" dirty="0">
              <a:solidFill>
                <a:srgbClr val="0070C0"/>
              </a:solidFill>
            </a:endParaRPr>
          </a:p>
          <a:p>
            <a:endParaRPr lang="ru-RU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43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700808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70C0"/>
                </a:solidFill>
              </a:rPr>
              <a:t>Дескриптор:</a:t>
            </a:r>
          </a:p>
          <a:p>
            <a:r>
              <a:rPr lang="ru-RU" sz="2800" b="1" i="1" dirty="0">
                <a:solidFill>
                  <a:srgbClr val="0070C0"/>
                </a:solidFill>
              </a:rPr>
              <a:t>1.	</a:t>
            </a:r>
            <a:r>
              <a:rPr lang="ru-RU" sz="2800" b="1" i="1" dirty="0" err="1">
                <a:solidFill>
                  <a:srgbClr val="0070C0"/>
                </a:solidFill>
              </a:rPr>
              <a:t>Есепке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мәтін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құрастыра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алады</a:t>
            </a:r>
            <a:endParaRPr lang="ru-RU" sz="2800" b="1" i="1" dirty="0">
              <a:solidFill>
                <a:srgbClr val="0070C0"/>
              </a:solidFill>
            </a:endParaRPr>
          </a:p>
          <a:p>
            <a:r>
              <a:rPr lang="ru-RU" sz="2800" b="1" i="1" dirty="0">
                <a:solidFill>
                  <a:srgbClr val="0070C0"/>
                </a:solidFill>
              </a:rPr>
              <a:t>2.	</a:t>
            </a:r>
            <a:r>
              <a:rPr lang="ru-RU" sz="2800" b="1" i="1" dirty="0" err="1">
                <a:solidFill>
                  <a:srgbClr val="0070C0"/>
                </a:solidFill>
              </a:rPr>
              <a:t>Сызбаны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пайдалана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алады</a:t>
            </a:r>
            <a:r>
              <a:rPr lang="ru-RU" sz="2800" b="1" i="1" dirty="0">
                <a:solidFill>
                  <a:srgbClr val="0070C0"/>
                </a:solidFill>
              </a:rPr>
              <a:t>.</a:t>
            </a:r>
          </a:p>
          <a:p>
            <a:r>
              <a:rPr lang="ru-RU" sz="2800" b="1" i="1" dirty="0">
                <a:solidFill>
                  <a:srgbClr val="0070C0"/>
                </a:solidFill>
              </a:rPr>
              <a:t>3.	</a:t>
            </a:r>
            <a:r>
              <a:rPr lang="ru-RU" sz="2800" b="1" i="1" dirty="0" err="1">
                <a:solidFill>
                  <a:srgbClr val="0070C0"/>
                </a:solidFill>
              </a:rPr>
              <a:t>Есеп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шешімін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қосу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амалымен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орындай</a:t>
            </a:r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ru-RU" sz="2800" b="1" i="1" dirty="0" err="1">
                <a:solidFill>
                  <a:srgbClr val="0070C0"/>
                </a:solidFill>
              </a:rPr>
              <a:t>алады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820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Владелец\Desktop\16,03\4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0"/>
            <a:ext cx="7786742" cy="6799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57166"/>
            <a:ext cx="8643998" cy="5786478"/>
          </a:xfrm>
        </p:spPr>
        <p:txBody>
          <a:bodyPr>
            <a:normAutofit lnSpcReduction="10000"/>
          </a:bodyPr>
          <a:lstStyle/>
          <a:p>
            <a:pPr algn="l"/>
            <a:r>
              <a:rPr lang="kk-KZ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Әкесі – 17 б</a:t>
            </a:r>
          </a:p>
          <a:p>
            <a:pPr algn="l"/>
            <a:r>
              <a:rPr lang="kk-KZ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Баласы - ? 4 б кем.</a:t>
            </a:r>
          </a:p>
          <a:p>
            <a:pPr algn="l"/>
            <a:r>
              <a:rPr lang="kk-KZ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Шешуі: 17 – 4 </a:t>
            </a:r>
            <a:r>
              <a:rPr lang="en-US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13 </a:t>
            </a:r>
            <a:r>
              <a:rPr lang="kk-KZ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l"/>
            <a:r>
              <a:rPr lang="kk-KZ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Жауабы:  Баласы 13 балық аулады. </a:t>
            </a:r>
          </a:p>
          <a:p>
            <a:pPr algn="l"/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129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Владелец</cp:lastModifiedBy>
  <cp:revision>56</cp:revision>
  <dcterms:created xsi:type="dcterms:W3CDTF">2016-01-26T18:52:05Z</dcterms:created>
  <dcterms:modified xsi:type="dcterms:W3CDTF">2021-03-16T16:11:49Z</dcterms:modified>
</cp:coreProperties>
</file>