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81" r:id="rId4"/>
    <p:sldId id="269" r:id="rId5"/>
    <p:sldId id="258" r:id="rId6"/>
    <p:sldId id="259" r:id="rId7"/>
    <p:sldId id="260" r:id="rId8"/>
    <p:sldId id="276" r:id="rId9"/>
    <p:sldId id="277" r:id="rId10"/>
    <p:sldId id="270" r:id="rId11"/>
    <p:sldId id="275" r:id="rId12"/>
    <p:sldId id="274" r:id="rId13"/>
    <p:sldId id="279" r:id="rId14"/>
    <p:sldId id="278"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0662" autoAdjust="0"/>
    <p:restoredTop sz="94579" autoAdjust="0"/>
  </p:normalViewPr>
  <p:slideViewPr>
    <p:cSldViewPr>
      <p:cViewPr varScale="1">
        <p:scale>
          <a:sx n="66" d="100"/>
          <a:sy n="66" d="100"/>
        </p:scale>
        <p:origin x="-127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05AC2CEB-59DB-4B1C-AF36-301A78638744}" type="datetimeFigureOut">
              <a:rPr lang="ru-RU" smtClean="0"/>
              <a:pPr/>
              <a:t>25.02.2021</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2DF3D96F-67A6-4973-A4C5-F7A1789B3739}"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05AC2CEB-59DB-4B1C-AF36-301A78638744}" type="datetimeFigureOut">
              <a:rPr lang="ru-RU" smtClean="0"/>
              <a:pPr/>
              <a:t>25.02.2021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DF3D96F-67A6-4973-A4C5-F7A1789B3739}"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05AC2CEB-59DB-4B1C-AF36-301A78638744}" type="datetimeFigureOut">
              <a:rPr lang="ru-RU" smtClean="0"/>
              <a:pPr/>
              <a:t>25.02.2021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DF3D96F-67A6-4973-A4C5-F7A1789B3739}"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05AC2CEB-59DB-4B1C-AF36-301A78638744}" type="datetimeFigureOut">
              <a:rPr lang="ru-RU" smtClean="0"/>
              <a:pPr/>
              <a:t>25.02.2021</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2DF3D96F-67A6-4973-A4C5-F7A1789B3739}"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05AC2CEB-59DB-4B1C-AF36-301A78638744}" type="datetimeFigureOut">
              <a:rPr lang="ru-RU" smtClean="0"/>
              <a:pPr/>
              <a:t>25.02.2021</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2DF3D96F-67A6-4973-A4C5-F7A1789B3739}" type="slidenum">
              <a:rPr lang="ru-RU" smtClean="0"/>
              <a:pPr/>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05AC2CEB-59DB-4B1C-AF36-301A78638744}" type="datetimeFigureOut">
              <a:rPr lang="ru-RU" smtClean="0"/>
              <a:pPr/>
              <a:t>25.02.2021</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2DF3D96F-67A6-4973-A4C5-F7A1789B3739}"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05AC2CEB-59DB-4B1C-AF36-301A78638744}" type="datetimeFigureOut">
              <a:rPr lang="ru-RU" smtClean="0"/>
              <a:pPr/>
              <a:t>25.02.2021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2DF3D96F-67A6-4973-A4C5-F7A1789B3739}" type="slidenum">
              <a:rPr lang="ru-RU" smtClean="0"/>
              <a:pPr/>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05AC2CEB-59DB-4B1C-AF36-301A78638744}" type="datetimeFigureOut">
              <a:rPr lang="ru-RU" smtClean="0"/>
              <a:pPr/>
              <a:t>25.02.2021</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DF3D96F-67A6-4973-A4C5-F7A1789B3739}"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05AC2CEB-59DB-4B1C-AF36-301A78638744}" type="datetimeFigureOut">
              <a:rPr lang="ru-RU" smtClean="0"/>
              <a:pPr/>
              <a:t>25.02.2021</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DF3D96F-67A6-4973-A4C5-F7A1789B3739}"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05AC2CEB-59DB-4B1C-AF36-301A78638744}" type="datetimeFigureOut">
              <a:rPr lang="ru-RU" smtClean="0"/>
              <a:pPr/>
              <a:t>25.02.2021</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DF3D96F-67A6-4973-A4C5-F7A1789B3739}"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05AC2CEB-59DB-4B1C-AF36-301A78638744}" type="datetimeFigureOut">
              <a:rPr lang="ru-RU" smtClean="0"/>
              <a:pPr/>
              <a:t>25.02.2021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2DF3D96F-67A6-4973-A4C5-F7A1789B3739}" type="slidenum">
              <a:rPr lang="ru-RU" smtClean="0"/>
              <a:pPr/>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05AC2CEB-59DB-4B1C-AF36-301A78638744}" type="datetimeFigureOut">
              <a:rPr lang="ru-RU" smtClean="0"/>
              <a:pPr/>
              <a:t>25.02.2021</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2DF3D96F-67A6-4973-A4C5-F7A1789B3739}" type="slidenum">
              <a:rPr lang="ru-RU" smtClean="0"/>
              <a:pPr/>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1520" y="188641"/>
            <a:ext cx="8892480" cy="936103"/>
          </a:xfrm>
        </p:spPr>
        <p:txBody>
          <a:bodyPr>
            <a:normAutofit fontScale="90000"/>
          </a:bodyPr>
          <a:lstStyle/>
          <a:p>
            <a:pPr algn="ctr"/>
            <a:r>
              <a:rPr lang="kk-KZ" sz="1800" b="1" dirty="0">
                <a:latin typeface="Times New Roman" pitchFamily="18" charset="0"/>
                <a:cs typeface="Times New Roman" pitchFamily="18" charset="0"/>
              </a:rPr>
              <a:t>ҚАЗАҚСТАН РЕСПУБЛИКАСЫ БІЛІМ ЖӘНЕ ҒЫЛЫМ МИНИСТРЛІГІ</a:t>
            </a:r>
            <a:r>
              <a:rPr lang="ru-RU" sz="1800" b="1" dirty="0">
                <a:latin typeface="Times New Roman" pitchFamily="18" charset="0"/>
                <a:cs typeface="Times New Roman" pitchFamily="18" charset="0"/>
              </a:rPr>
              <a:t/>
            </a:r>
            <a:br>
              <a:rPr lang="ru-RU" sz="1800" b="1" dirty="0">
                <a:latin typeface="Times New Roman" pitchFamily="18" charset="0"/>
                <a:cs typeface="Times New Roman" pitchFamily="18" charset="0"/>
              </a:rPr>
            </a:br>
            <a:r>
              <a:rPr lang="kk-KZ" sz="1800" b="1" dirty="0">
                <a:latin typeface="Times New Roman" pitchFamily="18" charset="0"/>
                <a:cs typeface="Times New Roman" pitchFamily="18" charset="0"/>
              </a:rPr>
              <a:t>ТҮРКІСТАН ОБЛЫСЫНЫҢ АДАМИ ӘЛЕУЕТТІ ДАМЫТУ БАСҚАРМАСЫ</a:t>
            </a:r>
            <a:r>
              <a:rPr lang="ru-RU" sz="1800" b="1" dirty="0">
                <a:latin typeface="Times New Roman" pitchFamily="18" charset="0"/>
                <a:cs typeface="Times New Roman" pitchFamily="18" charset="0"/>
              </a:rPr>
              <a:t/>
            </a:r>
            <a:br>
              <a:rPr lang="ru-RU" sz="1800" b="1" dirty="0">
                <a:latin typeface="Times New Roman" pitchFamily="18" charset="0"/>
                <a:cs typeface="Times New Roman" pitchFamily="18" charset="0"/>
              </a:rPr>
            </a:br>
            <a:r>
              <a:rPr lang="kk-KZ" sz="1800" b="1" dirty="0">
                <a:latin typeface="Times New Roman" pitchFamily="18" charset="0"/>
                <a:cs typeface="Times New Roman" pitchFamily="18" charset="0"/>
              </a:rPr>
              <a:t>Ғ.МҰРАТБАЕВ АТЫНДАҒЫ ЖЕТІСАЙ ГУМАНИТАРЛЫҚ-ТЕХНИКАЛЫҚ КОЛЛЕДЖІ</a:t>
            </a:r>
            <a:r>
              <a:rPr lang="ru-RU" dirty="0"/>
              <a:t/>
            </a:r>
            <a:br>
              <a:rPr lang="ru-RU" dirty="0"/>
            </a:br>
            <a:endParaRPr lang="ru-RU" dirty="0"/>
          </a:p>
        </p:txBody>
      </p:sp>
      <p:sp>
        <p:nvSpPr>
          <p:cNvPr id="4" name="Прямоугольник 3"/>
          <p:cNvSpPr/>
          <p:nvPr/>
        </p:nvSpPr>
        <p:spPr>
          <a:xfrm>
            <a:off x="467544" y="1628800"/>
            <a:ext cx="8208912" cy="1754326"/>
          </a:xfrm>
          <a:prstGeom prst="rect">
            <a:avLst/>
          </a:prstGeom>
          <a:noFill/>
        </p:spPr>
        <p:txBody>
          <a:bodyPr wrap="square" lIns="91440" tIns="45720" rIns="91440" bIns="45720">
            <a:spAutoFit/>
          </a:bodyPr>
          <a:lstStyle/>
          <a:p>
            <a:pPr algn="ctr"/>
            <a:r>
              <a:rPr lang="kk-KZ" sz="3600" u="sng" dirty="0" smtClean="0">
                <a:solidFill>
                  <a:srgbClr val="FF0000"/>
                </a:solidFill>
                <a:latin typeface="Times New Roman" pitchFamily="18" charset="0"/>
                <a:cs typeface="Times New Roman" pitchFamily="18" charset="0"/>
              </a:rPr>
              <a:t>“Worldskills”  чемпионатының  негізгі  шарттарын орындауда  киім негізі сызбасын дайындаудың маңызы</a:t>
            </a:r>
            <a:endParaRPr lang="ru-RU" sz="3600" b="1" u="sng" cap="none" spc="0" dirty="0">
              <a:ln w="17780" cmpd="sng">
                <a:solidFill>
                  <a:srgbClr val="FFFFFF"/>
                </a:solidFill>
                <a:prstDash val="solid"/>
                <a:miter lim="800000"/>
              </a:ln>
              <a:solidFill>
                <a:srgbClr val="FF0000"/>
              </a:solidFill>
              <a:effectLst>
                <a:outerShdw blurRad="50800" algn="tl" rotWithShape="0">
                  <a:srgbClr val="000000"/>
                </a:outerShdw>
              </a:effectLst>
              <a:latin typeface="Times New Roman" pitchFamily="18" charset="0"/>
              <a:cs typeface="Times New Roman" pitchFamily="18" charset="0"/>
            </a:endParaRPr>
          </a:p>
        </p:txBody>
      </p:sp>
      <p:sp>
        <p:nvSpPr>
          <p:cNvPr id="5" name="TextBox 4"/>
          <p:cNvSpPr txBox="1"/>
          <p:nvPr/>
        </p:nvSpPr>
        <p:spPr>
          <a:xfrm>
            <a:off x="3491880" y="6093296"/>
            <a:ext cx="5400600" cy="646331"/>
          </a:xfrm>
          <a:prstGeom prst="rect">
            <a:avLst/>
          </a:prstGeom>
          <a:noFill/>
        </p:spPr>
        <p:txBody>
          <a:bodyPr wrap="square" rtlCol="0">
            <a:spAutoFit/>
          </a:bodyPr>
          <a:lstStyle/>
          <a:p>
            <a:r>
              <a:rPr lang="kk-KZ" b="1" dirty="0" smtClean="0">
                <a:latin typeface="Times New Roman" pitchFamily="18" charset="0"/>
                <a:cs typeface="Times New Roman" pitchFamily="18" charset="0"/>
              </a:rPr>
              <a:t>“Дизайн және өнер” кафедрасының</a:t>
            </a:r>
          </a:p>
          <a:p>
            <a:r>
              <a:rPr lang="kk-KZ" b="1" dirty="0" smtClean="0">
                <a:latin typeface="Times New Roman" pitchFamily="18" charset="0"/>
                <a:cs typeface="Times New Roman" pitchFamily="18" charset="0"/>
              </a:rPr>
              <a:t> арнайы пән оқытушысы: А.Сайдумарова</a:t>
            </a:r>
            <a:endParaRPr lang="ru-RU" b="1"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             </a:t>
            </a:r>
            <a:r>
              <a:rPr lang="ru-RU" dirty="0" err="1" smtClean="0"/>
              <a:t>Қосымш алар</a:t>
            </a:r>
            <a:r>
              <a:rPr lang="ru-RU" dirty="0" smtClean="0"/>
              <a:t> </a:t>
            </a:r>
            <a:endParaRPr lang="ru-RU" dirty="0"/>
          </a:p>
        </p:txBody>
      </p:sp>
      <p:sp>
        <p:nvSpPr>
          <p:cNvPr id="3" name="Содержимое 2"/>
          <p:cNvSpPr>
            <a:spLocks noGrp="1"/>
          </p:cNvSpPr>
          <p:nvPr>
            <p:ph idx="1"/>
          </p:nvPr>
        </p:nvSpPr>
        <p:spPr/>
        <p:txBody>
          <a:bodyPr>
            <a:normAutofit fontScale="92500" lnSpcReduction="20000"/>
          </a:bodyPr>
          <a:lstStyle/>
          <a:p>
            <a:r>
              <a:rPr lang="ru-RU" dirty="0" err="1" smtClean="0"/>
              <a:t>Қосымша дегеніміз</a:t>
            </a:r>
            <a:r>
              <a:rPr lang="ru-RU" dirty="0" smtClean="0"/>
              <a:t> -   </a:t>
            </a:r>
            <a:r>
              <a:rPr lang="ru-RU" dirty="0" err="1" smtClean="0"/>
              <a:t>адам</a:t>
            </a:r>
            <a:r>
              <a:rPr lang="ru-RU" dirty="0" smtClean="0"/>
              <a:t> </a:t>
            </a:r>
            <a:r>
              <a:rPr lang="ru-RU" dirty="0" err="1" smtClean="0"/>
              <a:t>тұлғасының өлшемдері </a:t>
            </a:r>
            <a:r>
              <a:rPr lang="ru-RU" dirty="0" smtClean="0"/>
              <a:t>мен </a:t>
            </a:r>
            <a:r>
              <a:rPr lang="ru-RU" dirty="0" err="1" smtClean="0"/>
              <a:t>киім</a:t>
            </a:r>
            <a:r>
              <a:rPr lang="ru-RU" dirty="0" smtClean="0"/>
              <a:t> </a:t>
            </a:r>
            <a:r>
              <a:rPr lang="ru-RU" dirty="0" err="1" smtClean="0"/>
              <a:t>өлшемдерінің айырмасы</a:t>
            </a:r>
            <a:r>
              <a:rPr lang="ru-RU" dirty="0" smtClean="0"/>
              <a:t>.  </a:t>
            </a:r>
            <a:r>
              <a:rPr lang="ru-RU" dirty="0" err="1" smtClean="0"/>
              <a:t>Ол</a:t>
            </a:r>
            <a:r>
              <a:rPr lang="ru-RU" dirty="0" smtClean="0"/>
              <a:t> </a:t>
            </a:r>
            <a:r>
              <a:rPr lang="ru-RU" dirty="0" err="1" smtClean="0"/>
              <a:t>тұлғаның еркін</a:t>
            </a:r>
            <a:r>
              <a:rPr lang="ru-RU" dirty="0" smtClean="0"/>
              <a:t>  </a:t>
            </a:r>
            <a:r>
              <a:rPr lang="ru-RU" dirty="0" err="1" smtClean="0"/>
              <a:t>қозғалысын қамтамасыз ету</a:t>
            </a:r>
            <a:r>
              <a:rPr lang="ru-RU" dirty="0" smtClean="0"/>
              <a:t> </a:t>
            </a:r>
            <a:r>
              <a:rPr lang="ru-RU" dirty="0" err="1" smtClean="0"/>
              <a:t>үшін қосылады.Киім сызбасын</a:t>
            </a:r>
            <a:r>
              <a:rPr lang="ru-RU" dirty="0" smtClean="0"/>
              <a:t> </a:t>
            </a:r>
            <a:r>
              <a:rPr lang="ru-RU" dirty="0" err="1" smtClean="0"/>
              <a:t>және оның бөліктерін конструкциялау</a:t>
            </a:r>
            <a:r>
              <a:rPr lang="ru-RU" dirty="0" smtClean="0"/>
              <a:t> </a:t>
            </a:r>
            <a:r>
              <a:rPr lang="ru-RU" dirty="0" err="1" smtClean="0"/>
              <a:t>үшін адам</a:t>
            </a:r>
            <a:r>
              <a:rPr lang="ru-RU" dirty="0" smtClean="0"/>
              <a:t> </a:t>
            </a:r>
            <a:r>
              <a:rPr lang="ru-RU" dirty="0" err="1" smtClean="0"/>
              <a:t>тұлғасының өлшемдерін басқа оларға берілетін</a:t>
            </a:r>
            <a:r>
              <a:rPr lang="ru-RU" dirty="0" smtClean="0"/>
              <a:t> </a:t>
            </a:r>
            <a:r>
              <a:rPr lang="ru-RU" dirty="0" err="1" smtClean="0"/>
              <a:t>қосымшаларды білу</a:t>
            </a:r>
            <a:r>
              <a:rPr lang="kk-KZ" dirty="0" smtClean="0"/>
              <a:t>і</a:t>
            </a:r>
            <a:r>
              <a:rPr lang="ru-RU" dirty="0" smtClean="0"/>
              <a:t> </a:t>
            </a:r>
            <a:r>
              <a:rPr lang="ru-RU" dirty="0" err="1" smtClean="0"/>
              <a:t>қажет.</a:t>
            </a:r>
            <a:endParaRPr lang="ru-RU" dirty="0" smtClean="0"/>
          </a:p>
          <a:p>
            <a:r>
              <a:rPr lang="kk-KZ" i="1" dirty="0" smtClean="0"/>
              <a:t>Қк </a:t>
            </a:r>
            <a:r>
              <a:rPr lang="kk-KZ" dirty="0" smtClean="0"/>
              <a:t> - кеуде деңгейінде;</a:t>
            </a:r>
            <a:endParaRPr lang="ru-RU" dirty="0" smtClean="0"/>
          </a:p>
          <a:p>
            <a:r>
              <a:rPr lang="kk-KZ" i="1" dirty="0" smtClean="0"/>
              <a:t>Қбел</a:t>
            </a:r>
            <a:r>
              <a:rPr lang="kk-KZ" dirty="0" smtClean="0"/>
              <a:t> – бел деңгейінде;</a:t>
            </a:r>
            <a:endParaRPr lang="ru-RU" dirty="0" smtClean="0"/>
          </a:p>
          <a:p>
            <a:r>
              <a:rPr lang="kk-KZ" i="1" dirty="0" smtClean="0"/>
              <a:t>Қ мық</a:t>
            </a:r>
            <a:r>
              <a:rPr lang="kk-KZ" dirty="0" smtClean="0"/>
              <a:t> – мықын деңгейінде.</a:t>
            </a:r>
            <a:endParaRPr lang="ru-RU" dirty="0" smtClean="0"/>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323528" y="-866965"/>
            <a:ext cx="7942880" cy="18774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b="1" dirty="0" smtClean="0">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b="1" dirty="0" smtClean="0">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400" b="1" dirty="0" smtClean="0">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kk-KZ"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Кеуде, бел және мықын сызықтары бойынша еркін қонымдылыққа берілетін қосымшалар, см</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8" name="Таблица 7"/>
          <p:cNvGraphicFramePr>
            <a:graphicFrameLocks noGrp="1"/>
          </p:cNvGraphicFramePr>
          <p:nvPr/>
        </p:nvGraphicFramePr>
        <p:xfrm>
          <a:off x="395538" y="1052737"/>
          <a:ext cx="8424935" cy="1627640"/>
        </p:xfrm>
        <a:graphic>
          <a:graphicData uri="http://schemas.openxmlformats.org/drawingml/2006/table">
            <a:tbl>
              <a:tblPr/>
              <a:tblGrid>
                <a:gridCol w="1089021"/>
                <a:gridCol w="801781"/>
                <a:gridCol w="961234"/>
                <a:gridCol w="167368"/>
                <a:gridCol w="663818"/>
                <a:gridCol w="814221"/>
                <a:gridCol w="948796"/>
                <a:gridCol w="1047179"/>
                <a:gridCol w="644592"/>
                <a:gridCol w="167368"/>
                <a:gridCol w="289502"/>
                <a:gridCol w="289502"/>
                <a:gridCol w="167368"/>
                <a:gridCol w="373185"/>
              </a:tblGrid>
              <a:tr h="228400">
                <a:tc>
                  <a:txBody>
                    <a:bodyPr/>
                    <a:lstStyle/>
                    <a:p>
                      <a:pPr algn="just">
                        <a:spcAft>
                          <a:spcPts val="0"/>
                        </a:spcAft>
                      </a:pPr>
                      <a:r>
                        <a:rPr lang="kk-KZ" sz="1400" b="1" dirty="0">
                          <a:latin typeface="Times New Roman"/>
                          <a:ea typeface="Calibri"/>
                          <a:cs typeface="Times New Roman"/>
                        </a:rPr>
                        <a:t>Бұйым</a:t>
                      </a:r>
                      <a:endParaRPr lang="ru-RU" sz="1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9">
                  <a:txBody>
                    <a:bodyPr/>
                    <a:lstStyle/>
                    <a:p>
                      <a:pPr algn="just">
                        <a:spcAft>
                          <a:spcPts val="0"/>
                        </a:spcAft>
                      </a:pPr>
                      <a:r>
                        <a:rPr lang="kk-KZ" sz="1400" b="0">
                          <a:latin typeface="Times New Roman"/>
                          <a:ea typeface="Calibri"/>
                          <a:cs typeface="Times New Roman"/>
                        </a:rPr>
                        <a:t>Қонымдылық</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a:txBody>
                    <a:bodyPr/>
                    <a:lstStyle/>
                    <a:p>
                      <a:pPr algn="just">
                        <a:spcAft>
                          <a:spcPts val="0"/>
                        </a:spcAft>
                      </a:pPr>
                      <a:endParaRPr lang="kk-KZ" sz="1400" b="1">
                        <a:latin typeface="Times New Roman"/>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kk-KZ" sz="1400" b="1">
                        <a:latin typeface="Times New Roman"/>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spcAft>
                          <a:spcPts val="0"/>
                        </a:spcAft>
                      </a:pPr>
                      <a:endParaRPr lang="kk-KZ" sz="1400" b="1">
                        <a:latin typeface="Times New Roman"/>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383255">
                <a:tc>
                  <a:txBody>
                    <a:bodyPr/>
                    <a:lstStyle/>
                    <a:p>
                      <a:pPr algn="just">
                        <a:spcAft>
                          <a:spcPts val="0"/>
                        </a:spcAft>
                      </a:pPr>
                      <a:endParaRPr lang="kk-KZ" sz="1400" b="1">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3">
                  <a:txBody>
                    <a:bodyPr/>
                    <a:lstStyle/>
                    <a:p>
                      <a:pPr algn="just">
                        <a:spcAft>
                          <a:spcPts val="0"/>
                        </a:spcAft>
                      </a:pPr>
                      <a:r>
                        <a:rPr lang="kk-KZ" sz="1400" b="0" dirty="0">
                          <a:latin typeface="Times New Roman"/>
                          <a:ea typeface="Calibri"/>
                          <a:cs typeface="Times New Roman"/>
                        </a:rPr>
                        <a:t>өте тығыз</a:t>
                      </a:r>
                      <a:endParaRPr lang="ru-RU" sz="1400" b="1"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a:txBody>
                    <a:bodyPr/>
                    <a:lstStyle/>
                    <a:p>
                      <a:pPr algn="just">
                        <a:spcAft>
                          <a:spcPts val="0"/>
                        </a:spcAft>
                      </a:pPr>
                      <a:endParaRPr lang="kk-KZ" sz="1400" b="0">
                        <a:latin typeface="Times New Roman"/>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just">
                        <a:spcAft>
                          <a:spcPts val="0"/>
                        </a:spcAft>
                      </a:pPr>
                      <a:r>
                        <a:rPr lang="kk-KZ" sz="1400" b="0">
                          <a:latin typeface="Times New Roman"/>
                          <a:ea typeface="Calibri"/>
                          <a:cs typeface="Times New Roman"/>
                        </a:rPr>
                        <a:t>Тығыз</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gridSpan="5">
                  <a:txBody>
                    <a:bodyPr/>
                    <a:lstStyle/>
                    <a:p>
                      <a:pPr algn="just">
                        <a:spcAft>
                          <a:spcPts val="0"/>
                        </a:spcAft>
                      </a:pPr>
                      <a:r>
                        <a:rPr lang="kk-KZ" sz="1400" b="0">
                          <a:latin typeface="Times New Roman"/>
                          <a:ea typeface="Calibri"/>
                          <a:cs typeface="Times New Roman"/>
                        </a:rPr>
                        <a:t>Орта-</a:t>
                      </a:r>
                      <a:endParaRPr lang="ru-RU" sz="1400" b="1">
                        <a:latin typeface="Calibri"/>
                        <a:ea typeface="Calibri"/>
                        <a:cs typeface="Times New Roman"/>
                      </a:endParaRPr>
                    </a:p>
                    <a:p>
                      <a:pPr algn="just">
                        <a:spcAft>
                          <a:spcPts val="0"/>
                        </a:spcAft>
                      </a:pPr>
                      <a:r>
                        <a:rPr lang="kk-KZ" sz="1400" b="0">
                          <a:latin typeface="Times New Roman"/>
                          <a:ea typeface="Calibri"/>
                          <a:cs typeface="Times New Roman"/>
                        </a:rPr>
                        <a:t>ша</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a:txBody>
                    <a:bodyPr/>
                    <a:lstStyle/>
                    <a:p>
                      <a:pPr>
                        <a:spcAft>
                          <a:spcPts val="0"/>
                        </a:spcAft>
                      </a:pPr>
                      <a:r>
                        <a:rPr lang="ru-RU" sz="1400" b="1">
                          <a:latin typeface="Calibri"/>
                          <a:ea typeface="Calibri"/>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r>
              <a:tr h="574882">
                <a:tc>
                  <a:txBody>
                    <a:bodyPr/>
                    <a:lstStyle/>
                    <a:p>
                      <a:pPr algn="just">
                        <a:spcAft>
                          <a:spcPts val="0"/>
                        </a:spcAft>
                      </a:pPr>
                      <a:endParaRPr lang="kk-KZ" sz="1400" b="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a:latin typeface="Times New Roman"/>
                          <a:ea typeface="Calibri"/>
                          <a:cs typeface="Times New Roman"/>
                        </a:rPr>
                        <a:t>Қк</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a:latin typeface="Times New Roman"/>
                          <a:ea typeface="Calibri"/>
                          <a:cs typeface="Times New Roman"/>
                        </a:rPr>
                        <a:t>Қбел</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spcAft>
                          <a:spcPts val="0"/>
                        </a:spcAft>
                      </a:pPr>
                      <a:r>
                        <a:rPr lang="kk-KZ" sz="1400" b="0">
                          <a:latin typeface="Times New Roman"/>
                          <a:ea typeface="Calibri"/>
                          <a:cs typeface="Times New Roman"/>
                        </a:rPr>
                        <a:t>Қ мық</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a:txBody>
                    <a:bodyPr/>
                    <a:lstStyle/>
                    <a:p>
                      <a:pPr algn="just">
                        <a:spcAft>
                          <a:spcPts val="0"/>
                        </a:spcAft>
                      </a:pPr>
                      <a:r>
                        <a:rPr lang="kk-KZ" sz="1400" b="0">
                          <a:latin typeface="Times New Roman"/>
                          <a:ea typeface="Calibri"/>
                          <a:cs typeface="Times New Roman"/>
                        </a:rPr>
                        <a:t>Қк</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a:latin typeface="Times New Roman"/>
                          <a:ea typeface="Calibri"/>
                          <a:cs typeface="Times New Roman"/>
                        </a:rPr>
                        <a:t>Қбел</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a:latin typeface="Times New Roman"/>
                          <a:ea typeface="Calibri"/>
                          <a:cs typeface="Times New Roman"/>
                        </a:rPr>
                        <a:t>Қ мық</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a:latin typeface="Times New Roman"/>
                          <a:ea typeface="Calibri"/>
                          <a:cs typeface="Times New Roman"/>
                        </a:rPr>
                        <a:t>Қк</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spcAft>
                          <a:spcPts val="0"/>
                        </a:spcAft>
                      </a:pPr>
                      <a:r>
                        <a:rPr lang="kk-KZ" sz="1400" b="0">
                          <a:latin typeface="Times New Roman"/>
                          <a:ea typeface="Calibri"/>
                          <a:cs typeface="Times New Roman"/>
                        </a:rPr>
                        <a:t>Қбел</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gridSpan="2">
                  <a:txBody>
                    <a:bodyPr/>
                    <a:lstStyle/>
                    <a:p>
                      <a:pPr algn="just">
                        <a:spcAft>
                          <a:spcPts val="0"/>
                        </a:spcAft>
                      </a:pPr>
                      <a:r>
                        <a:rPr lang="kk-KZ" sz="1400" b="0">
                          <a:latin typeface="Times New Roman"/>
                          <a:ea typeface="Calibri"/>
                          <a:cs typeface="Times New Roman"/>
                        </a:rPr>
                        <a:t>Қ мық</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a:txBody>
                    <a:bodyPr/>
                    <a:lstStyle/>
                    <a:p>
                      <a:pPr>
                        <a:spcAft>
                          <a:spcPts val="0"/>
                        </a:spcAft>
                      </a:pPr>
                      <a:r>
                        <a:rPr lang="ru-RU" sz="1400" b="1">
                          <a:latin typeface="Calibri"/>
                          <a:ea typeface="Calibri"/>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397638">
                <a:tc>
                  <a:txBody>
                    <a:bodyPr/>
                    <a:lstStyle/>
                    <a:p>
                      <a:pPr algn="just">
                        <a:spcAft>
                          <a:spcPts val="0"/>
                        </a:spcAft>
                      </a:pPr>
                      <a:endParaRPr lang="kk-KZ" sz="1400" b="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a:latin typeface="Times New Roman"/>
                          <a:ea typeface="Calibri"/>
                          <a:cs typeface="Times New Roman"/>
                        </a:rPr>
                        <a:t>5-6</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dirty="0">
                          <a:latin typeface="Times New Roman"/>
                          <a:ea typeface="Calibri"/>
                          <a:cs typeface="Times New Roman"/>
                        </a:rPr>
                        <a:t>1,5-2</a:t>
                      </a:r>
                      <a:endParaRPr lang="ru-RU" sz="1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spcAft>
                          <a:spcPts val="0"/>
                        </a:spcAft>
                      </a:pPr>
                      <a:r>
                        <a:rPr lang="kk-KZ" sz="1400" b="0">
                          <a:latin typeface="Times New Roman"/>
                          <a:ea typeface="Calibri"/>
                          <a:cs typeface="Times New Roman"/>
                        </a:rPr>
                        <a:t>1-2</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a:txBody>
                    <a:bodyPr/>
                    <a:lstStyle/>
                    <a:p>
                      <a:pPr algn="just">
                        <a:spcAft>
                          <a:spcPts val="0"/>
                        </a:spcAft>
                      </a:pPr>
                      <a:r>
                        <a:rPr lang="kk-KZ" sz="1400" b="0">
                          <a:latin typeface="Times New Roman"/>
                          <a:ea typeface="Calibri"/>
                          <a:cs typeface="Times New Roman"/>
                        </a:rPr>
                        <a:t>6-7</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a:latin typeface="Times New Roman"/>
                          <a:ea typeface="Calibri"/>
                          <a:cs typeface="Times New Roman"/>
                        </a:rPr>
                        <a:t>2-4</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a:latin typeface="Times New Roman"/>
                          <a:ea typeface="Calibri"/>
                          <a:cs typeface="Times New Roman"/>
                        </a:rPr>
                        <a:t>1,5-2,5</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a:latin typeface="Times New Roman"/>
                          <a:ea typeface="Calibri"/>
                          <a:cs typeface="Times New Roman"/>
                        </a:rPr>
                        <a:t>7-8</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spcAft>
                          <a:spcPts val="0"/>
                        </a:spcAft>
                      </a:pPr>
                      <a:r>
                        <a:rPr lang="kk-KZ" sz="1400" b="0">
                          <a:latin typeface="Times New Roman"/>
                          <a:ea typeface="Calibri"/>
                          <a:cs typeface="Times New Roman"/>
                        </a:rPr>
                        <a:t>5-7</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gridSpan="2">
                  <a:txBody>
                    <a:bodyPr/>
                    <a:lstStyle/>
                    <a:p>
                      <a:pPr algn="just">
                        <a:spcAft>
                          <a:spcPts val="0"/>
                        </a:spcAft>
                      </a:pPr>
                      <a:r>
                        <a:rPr lang="kk-KZ" sz="1400" b="0" dirty="0">
                          <a:latin typeface="Times New Roman"/>
                          <a:ea typeface="Calibri"/>
                          <a:cs typeface="Times New Roman"/>
                        </a:rPr>
                        <a:t>3-4</a:t>
                      </a:r>
                      <a:endParaRPr lang="ru-RU" sz="1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a:txBody>
                    <a:bodyPr/>
                    <a:lstStyle/>
                    <a:p>
                      <a:pPr>
                        <a:spcAft>
                          <a:spcPts val="0"/>
                        </a:spcAft>
                      </a:pPr>
                      <a:r>
                        <a:rPr lang="ru-RU" sz="1400" b="1" dirty="0">
                          <a:latin typeface="Calibri"/>
                          <a:ea typeface="Calibri"/>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bl>
          </a:graphicData>
        </a:graphic>
      </p:graphicFrame>
      <p:sp>
        <p:nvSpPr>
          <p:cNvPr id="24579" name="Rectangle 3"/>
          <p:cNvSpPr>
            <a:spLocks noChangeArrowheads="1"/>
          </p:cNvSpPr>
          <p:nvPr/>
        </p:nvSpPr>
        <p:spPr bwMode="auto">
          <a:xfrm>
            <a:off x="0" y="-17621"/>
            <a:ext cx="184731" cy="49244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10" name="Таблица 9"/>
          <p:cNvGraphicFramePr>
            <a:graphicFrameLocks noGrp="1"/>
          </p:cNvGraphicFramePr>
          <p:nvPr/>
        </p:nvGraphicFramePr>
        <p:xfrm>
          <a:off x="467544" y="3068961"/>
          <a:ext cx="7992888" cy="1728192"/>
        </p:xfrm>
        <a:graphic>
          <a:graphicData uri="http://schemas.openxmlformats.org/drawingml/2006/table">
            <a:tbl>
              <a:tblPr/>
              <a:tblGrid>
                <a:gridCol w="1349859"/>
                <a:gridCol w="1263391"/>
                <a:gridCol w="1253784"/>
                <a:gridCol w="1253784"/>
                <a:gridCol w="1268196"/>
                <a:gridCol w="1603874"/>
              </a:tblGrid>
              <a:tr h="576064">
                <a:tc>
                  <a:txBody>
                    <a:bodyPr/>
                    <a:lstStyle/>
                    <a:p>
                      <a:pPr algn="just">
                        <a:spcAft>
                          <a:spcPts val="0"/>
                        </a:spcAft>
                      </a:pPr>
                      <a:r>
                        <a:rPr lang="kk-KZ" sz="1400" b="0" dirty="0">
                          <a:latin typeface="Times New Roman"/>
                          <a:ea typeface="Calibri"/>
                          <a:cs typeface="Times New Roman"/>
                        </a:rPr>
                        <a:t>Бұйым</a:t>
                      </a:r>
                      <a:endParaRPr lang="ru-RU" sz="1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i="1">
                          <a:latin typeface="Times New Roman"/>
                          <a:ea typeface="Calibri"/>
                          <a:cs typeface="Times New Roman"/>
                        </a:rPr>
                        <a:t>Қ ар.б.б.ұ.</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i="1">
                          <a:latin typeface="Times New Roman"/>
                          <a:ea typeface="Calibri"/>
                          <a:cs typeface="Times New Roman"/>
                        </a:rPr>
                        <a:t>Қ қ.о.т.</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i="1">
                          <a:latin typeface="Times New Roman"/>
                          <a:ea typeface="Calibri"/>
                          <a:cs typeface="Times New Roman"/>
                        </a:rPr>
                        <a:t>Қ т.о.е.</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i="1">
                          <a:latin typeface="Times New Roman"/>
                          <a:ea typeface="Calibri"/>
                          <a:cs typeface="Times New Roman"/>
                        </a:rPr>
                        <a:t>Қ м.о.т.</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i="1">
                          <a:latin typeface="Times New Roman"/>
                          <a:ea typeface="Calibri"/>
                          <a:cs typeface="Times New Roman"/>
                        </a:rPr>
                        <a:t>Қ ар.б.т.о.б.</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6064">
                <a:tc>
                  <a:txBody>
                    <a:bodyPr/>
                    <a:lstStyle/>
                    <a:p>
                      <a:pPr algn="just">
                        <a:spcAft>
                          <a:spcPts val="0"/>
                        </a:spcAft>
                      </a:pPr>
                      <a:r>
                        <a:rPr lang="kk-KZ" sz="1400" b="0">
                          <a:latin typeface="Times New Roman"/>
                          <a:ea typeface="Calibri"/>
                          <a:cs typeface="Times New Roman"/>
                        </a:rPr>
                        <a:t>Жекет</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a:latin typeface="Times New Roman"/>
                          <a:ea typeface="Calibri"/>
                          <a:cs typeface="Times New Roman"/>
                        </a:rPr>
                        <a:t>0,7-1</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dirty="0">
                          <a:latin typeface="Times New Roman"/>
                          <a:ea typeface="Calibri"/>
                          <a:cs typeface="Times New Roman"/>
                        </a:rPr>
                        <a:t>2,5-3</a:t>
                      </a:r>
                      <a:endParaRPr lang="ru-RU" sz="1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a:latin typeface="Times New Roman"/>
                          <a:ea typeface="Calibri"/>
                          <a:cs typeface="Times New Roman"/>
                        </a:rPr>
                        <a:t>1</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a:latin typeface="Times New Roman"/>
                          <a:ea typeface="Calibri"/>
                          <a:cs typeface="Times New Roman"/>
                        </a:rPr>
                        <a:t>-</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a:latin typeface="Times New Roman"/>
                          <a:ea typeface="Calibri"/>
                          <a:cs typeface="Times New Roman"/>
                        </a:rPr>
                        <a:t>-</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6064">
                <a:tc>
                  <a:txBody>
                    <a:bodyPr/>
                    <a:lstStyle/>
                    <a:p>
                      <a:pPr algn="just">
                        <a:spcAft>
                          <a:spcPts val="0"/>
                        </a:spcAft>
                      </a:pPr>
                      <a:r>
                        <a:rPr lang="kk-KZ" sz="1400" b="0" dirty="0">
                          <a:latin typeface="Times New Roman"/>
                          <a:ea typeface="Calibri"/>
                          <a:cs typeface="Times New Roman"/>
                        </a:rPr>
                        <a:t>Көйлек</a:t>
                      </a:r>
                      <a:endParaRPr lang="ru-RU" sz="1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a:latin typeface="Times New Roman"/>
                          <a:ea typeface="Calibri"/>
                          <a:cs typeface="Times New Roman"/>
                        </a:rPr>
                        <a:t>0,5</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dirty="0">
                          <a:latin typeface="Times New Roman"/>
                          <a:ea typeface="Calibri"/>
                          <a:cs typeface="Times New Roman"/>
                        </a:rPr>
                        <a:t>1-2,5</a:t>
                      </a:r>
                      <a:endParaRPr lang="ru-RU" sz="1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a:latin typeface="Times New Roman"/>
                          <a:ea typeface="Calibri"/>
                          <a:cs typeface="Times New Roman"/>
                        </a:rPr>
                        <a:t>0,5-1</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a:latin typeface="Times New Roman"/>
                          <a:ea typeface="Calibri"/>
                          <a:cs typeface="Times New Roman"/>
                        </a:rPr>
                        <a:t>-</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dirty="0">
                          <a:latin typeface="Times New Roman"/>
                          <a:ea typeface="Calibri"/>
                          <a:cs typeface="Times New Roman"/>
                        </a:rPr>
                        <a:t>-</a:t>
                      </a:r>
                      <a:endParaRPr lang="ru-RU" sz="1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TextBox 5"/>
          <p:cNvSpPr txBox="1"/>
          <p:nvPr/>
        </p:nvSpPr>
        <p:spPr>
          <a:xfrm>
            <a:off x="611560" y="4941168"/>
            <a:ext cx="7436149" cy="2092881"/>
          </a:xfrm>
          <a:prstGeom prst="rect">
            <a:avLst/>
          </a:prstGeom>
          <a:noFill/>
        </p:spPr>
        <p:txBody>
          <a:bodyPr wrap="square" rtlCol="0">
            <a:spAutoFit/>
          </a:bodyPr>
          <a:lstStyle/>
          <a:p>
            <a:r>
              <a:rPr lang="kk-KZ" sz="1400" i="1" dirty="0" smtClean="0"/>
              <a:t>Қар.б.е.</a:t>
            </a:r>
            <a:r>
              <a:rPr lang="kk-KZ" sz="1400" dirty="0" smtClean="0"/>
              <a:t> – артқы бой еніне;</a:t>
            </a:r>
            <a:endParaRPr lang="ru-RU" sz="1400" dirty="0" smtClean="0"/>
          </a:p>
          <a:p>
            <a:r>
              <a:rPr lang="kk-KZ" sz="1400" i="1" dirty="0" smtClean="0"/>
              <a:t>Қал.б.е</a:t>
            </a:r>
            <a:r>
              <a:rPr lang="kk-KZ" sz="1400" dirty="0" smtClean="0"/>
              <a:t>.  – алдыңғы (алды) бой еніне;</a:t>
            </a:r>
            <a:endParaRPr lang="ru-RU" sz="1400" dirty="0" smtClean="0"/>
          </a:p>
          <a:p>
            <a:r>
              <a:rPr lang="kk-KZ" sz="1400" i="1" dirty="0" smtClean="0"/>
              <a:t>ҚҰ ар.б.б</a:t>
            </a:r>
            <a:r>
              <a:rPr lang="kk-KZ" sz="1400" dirty="0" smtClean="0"/>
              <a:t>. – артқы бой бел ұзындығына;</a:t>
            </a:r>
            <a:endParaRPr lang="ru-RU" sz="1400" dirty="0" smtClean="0"/>
          </a:p>
          <a:p>
            <a:r>
              <a:rPr lang="kk-KZ" sz="1400" i="1" dirty="0" smtClean="0"/>
              <a:t>Қ қ.о.т. </a:t>
            </a:r>
            <a:r>
              <a:rPr lang="kk-KZ" sz="1400" dirty="0" smtClean="0"/>
              <a:t>– қолтық ойындысы (еркін) тереңдігіне;</a:t>
            </a:r>
            <a:endParaRPr lang="ru-RU" sz="1400" dirty="0" smtClean="0"/>
          </a:p>
          <a:p>
            <a:r>
              <a:rPr lang="kk-KZ" sz="1400" i="1" dirty="0" smtClean="0"/>
              <a:t>Қ м.о.е</a:t>
            </a:r>
            <a:r>
              <a:rPr lang="kk-KZ" sz="1400" dirty="0" smtClean="0"/>
              <a:t>. - мойын ойындысы еніне;</a:t>
            </a:r>
            <a:endParaRPr lang="ru-RU" sz="1400" dirty="0" smtClean="0"/>
          </a:p>
          <a:p>
            <a:r>
              <a:rPr lang="kk-KZ" sz="1400" i="1" dirty="0" smtClean="0"/>
              <a:t>Қ м.о.т</a:t>
            </a:r>
            <a:r>
              <a:rPr lang="kk-KZ" sz="1400" dirty="0" smtClean="0"/>
              <a:t>. – алдыңғы бой мойын ойындысы тереңдігіне (алды);</a:t>
            </a:r>
            <a:endParaRPr lang="ru-RU" sz="1400" dirty="0" smtClean="0"/>
          </a:p>
          <a:p>
            <a:r>
              <a:rPr lang="kk-KZ" sz="1400" i="1" dirty="0" smtClean="0"/>
              <a:t>Қ ар.б.м.о.т</a:t>
            </a:r>
            <a:r>
              <a:rPr lang="kk-KZ" sz="1400" dirty="0" smtClean="0"/>
              <a:t>. – артқы бой мойын ойындысына (тереңдігі);</a:t>
            </a:r>
            <a:endParaRPr lang="ru-RU" sz="1400" dirty="0" smtClean="0"/>
          </a:p>
          <a:p>
            <a:r>
              <a:rPr lang="kk-KZ" sz="1400" i="1" dirty="0" smtClean="0"/>
              <a:t>Қ и.а.</a:t>
            </a:r>
            <a:r>
              <a:rPr lang="kk-KZ" sz="1400" dirty="0" smtClean="0"/>
              <a:t> – иық айналымына;</a:t>
            </a:r>
            <a:endParaRPr lang="ru-RU" sz="1400" dirty="0" smtClean="0"/>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251519" y="3140967"/>
          <a:ext cx="8712970" cy="3326056"/>
        </p:xfrm>
        <a:graphic>
          <a:graphicData uri="http://schemas.openxmlformats.org/drawingml/2006/table">
            <a:tbl>
              <a:tblPr/>
              <a:tblGrid>
                <a:gridCol w="1023235"/>
                <a:gridCol w="747399"/>
                <a:gridCol w="741936"/>
                <a:gridCol w="778351"/>
                <a:gridCol w="830240"/>
                <a:gridCol w="895785"/>
                <a:gridCol w="733742"/>
                <a:gridCol w="747399"/>
                <a:gridCol w="733742"/>
                <a:gridCol w="747399"/>
                <a:gridCol w="733742"/>
              </a:tblGrid>
              <a:tr h="199674">
                <a:tc>
                  <a:txBody>
                    <a:bodyPr/>
                    <a:lstStyle/>
                    <a:p>
                      <a:pPr algn="just">
                        <a:spcAft>
                          <a:spcPts val="0"/>
                        </a:spcAft>
                      </a:pPr>
                      <a:r>
                        <a:rPr lang="kk-KZ" sz="1400" b="0" dirty="0">
                          <a:latin typeface="Times New Roman"/>
                          <a:ea typeface="Calibri"/>
                          <a:cs typeface="Times New Roman"/>
                        </a:rPr>
                        <a:t>Бұйым</a:t>
                      </a:r>
                      <a:endParaRPr lang="ru-RU" sz="1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just">
                        <a:spcAft>
                          <a:spcPts val="0"/>
                        </a:spcAft>
                      </a:pPr>
                      <a:endParaRPr lang="kk-KZ" sz="1400" b="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kk-KZ" sz="1400" b="0">
                        <a:latin typeface="Times New Roman"/>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kk-KZ" sz="1400" b="0">
                        <a:latin typeface="Times New Roman"/>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dirty="0" smtClean="0">
                          <a:latin typeface="Times New Roman"/>
                          <a:ea typeface="Calibri"/>
                          <a:cs typeface="Times New Roman"/>
                        </a:rPr>
                        <a:t>Қоным</a:t>
                      </a:r>
                      <a:endParaRPr lang="ru-RU" sz="1400" b="1" dirty="0">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a:latin typeface="Times New Roman"/>
                          <a:ea typeface="Calibri"/>
                          <a:cs typeface="Times New Roman"/>
                        </a:rPr>
                        <a:t>дылық</a:t>
                      </a:r>
                      <a:endParaRPr lang="ru-RU" sz="1400" b="1">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kk-KZ" sz="1400" b="0">
                        <a:latin typeface="Times New Roman"/>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kk-KZ" sz="1400" b="0">
                        <a:latin typeface="Times New Roman"/>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kk-KZ" sz="1400" b="0">
                        <a:latin typeface="Times New Roman"/>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kk-KZ" sz="1400" b="0">
                        <a:latin typeface="Times New Roman"/>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kk-KZ" sz="1400" b="0">
                        <a:latin typeface="Times New Roman"/>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8783">
                <a:tc>
                  <a:txBody>
                    <a:bodyPr/>
                    <a:lstStyle/>
                    <a:p>
                      <a:pPr algn="just">
                        <a:spcAft>
                          <a:spcPts val="0"/>
                        </a:spcAft>
                      </a:pPr>
                      <a:endParaRPr lang="kk-KZ" sz="1400" b="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just">
                        <a:spcAft>
                          <a:spcPts val="0"/>
                        </a:spcAft>
                      </a:pPr>
                      <a:r>
                        <a:rPr lang="kk-KZ" sz="1400" b="0" dirty="0">
                          <a:latin typeface="Times New Roman"/>
                          <a:ea typeface="Calibri"/>
                          <a:cs typeface="Times New Roman"/>
                        </a:rPr>
                        <a:t>Өте </a:t>
                      </a:r>
                      <a:endParaRPr lang="ru-RU" sz="1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dirty="0">
                          <a:latin typeface="Times New Roman"/>
                          <a:ea typeface="Calibri"/>
                          <a:cs typeface="Times New Roman"/>
                        </a:rPr>
                        <a:t>тығыз</a:t>
                      </a:r>
                      <a:endParaRPr lang="ru-RU" sz="1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dirty="0">
                          <a:latin typeface="Times New Roman"/>
                          <a:ea typeface="Calibri"/>
                          <a:cs typeface="Times New Roman"/>
                        </a:rPr>
                        <a:t>Тығыз</a:t>
                      </a:r>
                      <a:endParaRPr lang="ru-RU" sz="1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kk-KZ" sz="1400" b="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a:latin typeface="Times New Roman"/>
                          <a:ea typeface="Calibri"/>
                          <a:cs typeface="Times New Roman"/>
                        </a:rPr>
                        <a:t>Орташа</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kk-KZ" sz="1400" b="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a:latin typeface="Times New Roman"/>
                          <a:ea typeface="Calibri"/>
                          <a:cs typeface="Times New Roman"/>
                        </a:rPr>
                        <a:t>Еркін</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kk-KZ" sz="1400" b="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a:latin typeface="Times New Roman"/>
                          <a:ea typeface="Calibri"/>
                          <a:cs typeface="Times New Roman"/>
                        </a:rPr>
                        <a:t>Өте </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a:latin typeface="Times New Roman"/>
                          <a:ea typeface="Calibri"/>
                          <a:cs typeface="Times New Roman"/>
                        </a:rPr>
                        <a:t>еркін</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8783">
                <a:tc>
                  <a:txBody>
                    <a:bodyPr/>
                    <a:lstStyle/>
                    <a:p>
                      <a:pPr algn="just">
                        <a:spcAft>
                          <a:spcPts val="0"/>
                        </a:spcAft>
                      </a:pPr>
                      <a:endParaRPr lang="kk-KZ" sz="1400" b="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i="1">
                          <a:latin typeface="Times New Roman"/>
                          <a:ea typeface="Calibri"/>
                          <a:cs typeface="Times New Roman"/>
                        </a:rPr>
                        <a:t>Еар.б.</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i="1">
                          <a:latin typeface="Times New Roman"/>
                          <a:ea typeface="Calibri"/>
                          <a:cs typeface="Times New Roman"/>
                        </a:rPr>
                        <a:t>Еал.б.</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i="1" dirty="0">
                          <a:latin typeface="Times New Roman"/>
                          <a:ea typeface="Calibri"/>
                          <a:cs typeface="Times New Roman"/>
                        </a:rPr>
                        <a:t>Еар.б.</a:t>
                      </a:r>
                      <a:endParaRPr lang="ru-RU" sz="1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i="1" dirty="0">
                          <a:latin typeface="Times New Roman"/>
                          <a:ea typeface="Calibri"/>
                          <a:cs typeface="Times New Roman"/>
                        </a:rPr>
                        <a:t>Еал.б.</a:t>
                      </a:r>
                      <a:endParaRPr lang="ru-RU" sz="1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i="1" dirty="0">
                          <a:latin typeface="Times New Roman"/>
                          <a:ea typeface="Calibri"/>
                          <a:cs typeface="Times New Roman"/>
                        </a:rPr>
                        <a:t>Еар.б.</a:t>
                      </a:r>
                      <a:endParaRPr lang="ru-RU" sz="1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i="1" dirty="0">
                          <a:latin typeface="Times New Roman"/>
                          <a:ea typeface="Calibri"/>
                          <a:cs typeface="Times New Roman"/>
                        </a:rPr>
                        <a:t>Еал.б.</a:t>
                      </a:r>
                      <a:endParaRPr lang="ru-RU" sz="1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i="1" dirty="0">
                          <a:latin typeface="Times New Roman"/>
                          <a:ea typeface="Calibri"/>
                          <a:cs typeface="Times New Roman"/>
                        </a:rPr>
                        <a:t>Еар.б.</a:t>
                      </a:r>
                      <a:endParaRPr lang="ru-RU" sz="1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i="1">
                          <a:latin typeface="Times New Roman"/>
                          <a:ea typeface="Calibri"/>
                          <a:cs typeface="Times New Roman"/>
                        </a:rPr>
                        <a:t>Еал.б.</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i="1">
                          <a:latin typeface="Times New Roman"/>
                          <a:ea typeface="Calibri"/>
                          <a:cs typeface="Times New Roman"/>
                        </a:rPr>
                        <a:t>Еар.б.</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i="1">
                          <a:latin typeface="Times New Roman"/>
                          <a:ea typeface="Calibri"/>
                          <a:cs typeface="Times New Roman"/>
                        </a:rPr>
                        <a:t>Еал.б.</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37565">
                <a:tc>
                  <a:txBody>
                    <a:bodyPr/>
                    <a:lstStyle/>
                    <a:p>
                      <a:pPr algn="just">
                        <a:spcAft>
                          <a:spcPts val="0"/>
                        </a:spcAft>
                      </a:pPr>
                      <a:r>
                        <a:rPr lang="kk-KZ" sz="1400" b="0">
                          <a:latin typeface="Times New Roman"/>
                          <a:ea typeface="Calibri"/>
                          <a:cs typeface="Times New Roman"/>
                        </a:rPr>
                        <a:t>Көйлек</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a:latin typeface="Times New Roman"/>
                          <a:ea typeface="Calibri"/>
                          <a:cs typeface="Times New Roman"/>
                        </a:rPr>
                        <a:t>0,6-0,8</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a:latin typeface="Times New Roman"/>
                          <a:ea typeface="Calibri"/>
                          <a:cs typeface="Times New Roman"/>
                        </a:rPr>
                        <a:t>0</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a:latin typeface="Times New Roman"/>
                          <a:ea typeface="Calibri"/>
                          <a:cs typeface="Times New Roman"/>
                        </a:rPr>
                        <a:t>0,8-1</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dirty="0">
                          <a:latin typeface="Times New Roman"/>
                          <a:ea typeface="Calibri"/>
                          <a:cs typeface="Times New Roman"/>
                        </a:rPr>
                        <a:t>0-0,3</a:t>
                      </a:r>
                      <a:endParaRPr lang="ru-RU" sz="1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a:latin typeface="Times New Roman"/>
                          <a:ea typeface="Calibri"/>
                          <a:cs typeface="Times New Roman"/>
                        </a:rPr>
                        <a:t>1-1,4</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a:latin typeface="Times New Roman"/>
                          <a:ea typeface="Calibri"/>
                          <a:cs typeface="Times New Roman"/>
                        </a:rPr>
                        <a:t>0,5-0,8</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dirty="0">
                          <a:latin typeface="Times New Roman"/>
                          <a:ea typeface="Calibri"/>
                          <a:cs typeface="Times New Roman"/>
                        </a:rPr>
                        <a:t>1,4-2</a:t>
                      </a:r>
                      <a:endParaRPr lang="ru-RU" sz="1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dirty="0">
                          <a:latin typeface="Times New Roman"/>
                          <a:ea typeface="Calibri"/>
                          <a:cs typeface="Times New Roman"/>
                        </a:rPr>
                        <a:t>0,8-1,4</a:t>
                      </a:r>
                      <a:endParaRPr lang="ru-RU" sz="1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dirty="0">
                          <a:latin typeface="Times New Roman"/>
                          <a:ea typeface="Calibri"/>
                          <a:cs typeface="Times New Roman"/>
                        </a:rPr>
                        <a:t>2-ден</a:t>
                      </a:r>
                      <a:endParaRPr lang="ru-RU" sz="1400" b="1" dirty="0">
                        <a:latin typeface="Calibri"/>
                        <a:ea typeface="Calibri"/>
                        <a:cs typeface="Times New Roman"/>
                      </a:endParaRPr>
                    </a:p>
                    <a:p>
                      <a:pPr algn="just">
                        <a:spcAft>
                          <a:spcPts val="0"/>
                        </a:spcAft>
                      </a:pPr>
                      <a:r>
                        <a:rPr lang="kk-KZ" sz="1400" b="0" dirty="0">
                          <a:latin typeface="Times New Roman"/>
                          <a:ea typeface="Calibri"/>
                          <a:cs typeface="Times New Roman"/>
                        </a:rPr>
                        <a:t>жо-ғары</a:t>
                      </a:r>
                      <a:endParaRPr lang="ru-RU" sz="1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a:latin typeface="Times New Roman"/>
                          <a:ea typeface="Calibri"/>
                          <a:cs typeface="Times New Roman"/>
                        </a:rPr>
                        <a:t>1,4-тен</a:t>
                      </a:r>
                      <a:endParaRPr lang="ru-RU" sz="1400" b="1">
                        <a:latin typeface="Calibri"/>
                        <a:ea typeface="Calibri"/>
                        <a:cs typeface="Times New Roman"/>
                      </a:endParaRPr>
                    </a:p>
                    <a:p>
                      <a:pPr algn="just">
                        <a:spcAft>
                          <a:spcPts val="0"/>
                        </a:spcAft>
                      </a:pPr>
                      <a:r>
                        <a:rPr lang="kk-KZ" sz="1400" b="0">
                          <a:latin typeface="Times New Roman"/>
                          <a:ea typeface="Calibri"/>
                          <a:cs typeface="Times New Roman"/>
                        </a:rPr>
                        <a:t>жо-</a:t>
                      </a:r>
                      <a:endParaRPr lang="ru-RU" sz="1400" b="1">
                        <a:latin typeface="Calibri"/>
                        <a:ea typeface="Calibri"/>
                        <a:cs typeface="Times New Roman"/>
                      </a:endParaRPr>
                    </a:p>
                    <a:p>
                      <a:pPr algn="just">
                        <a:spcAft>
                          <a:spcPts val="0"/>
                        </a:spcAft>
                      </a:pPr>
                      <a:r>
                        <a:rPr lang="kk-KZ" sz="1400" b="0">
                          <a:latin typeface="Times New Roman"/>
                          <a:ea typeface="Calibri"/>
                          <a:cs typeface="Times New Roman"/>
                        </a:rPr>
                        <a:t>ғары</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37565">
                <a:tc>
                  <a:txBody>
                    <a:bodyPr/>
                    <a:lstStyle/>
                    <a:p>
                      <a:pPr algn="just">
                        <a:spcAft>
                          <a:spcPts val="0"/>
                        </a:spcAft>
                      </a:pPr>
                      <a:r>
                        <a:rPr lang="kk-KZ" sz="1400" b="0">
                          <a:latin typeface="Times New Roman"/>
                          <a:ea typeface="Calibri"/>
                          <a:cs typeface="Times New Roman"/>
                        </a:rPr>
                        <a:t>Жекет</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dirty="0">
                          <a:latin typeface="Times New Roman"/>
                          <a:ea typeface="Calibri"/>
                          <a:cs typeface="Times New Roman"/>
                        </a:rPr>
                        <a:t>0,8-1</a:t>
                      </a:r>
                      <a:endParaRPr lang="ru-RU" sz="1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a:latin typeface="Times New Roman"/>
                          <a:ea typeface="Calibri"/>
                          <a:cs typeface="Times New Roman"/>
                        </a:rPr>
                        <a:t>0</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a:latin typeface="Times New Roman"/>
                          <a:ea typeface="Calibri"/>
                          <a:cs typeface="Times New Roman"/>
                        </a:rPr>
                        <a:t>1-1,2</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dirty="0">
                          <a:latin typeface="Times New Roman"/>
                          <a:ea typeface="Calibri"/>
                          <a:cs typeface="Times New Roman"/>
                        </a:rPr>
                        <a:t>0-0,5</a:t>
                      </a:r>
                      <a:endParaRPr lang="ru-RU" sz="1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a:latin typeface="Times New Roman"/>
                          <a:ea typeface="Calibri"/>
                          <a:cs typeface="Times New Roman"/>
                        </a:rPr>
                        <a:t>1,2-1,6</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a:latin typeface="Times New Roman"/>
                          <a:ea typeface="Calibri"/>
                          <a:cs typeface="Times New Roman"/>
                        </a:rPr>
                        <a:t>0,6-1</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a:latin typeface="Times New Roman"/>
                          <a:ea typeface="Calibri"/>
                          <a:cs typeface="Times New Roman"/>
                        </a:rPr>
                        <a:t>1,6-2,2</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a:latin typeface="Times New Roman"/>
                          <a:ea typeface="Calibri"/>
                          <a:cs typeface="Times New Roman"/>
                        </a:rPr>
                        <a:t>1-1,6</a:t>
                      </a:r>
                      <a:endParaRPr lang="ru-RU" sz="14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dirty="0">
                          <a:latin typeface="Times New Roman"/>
                          <a:ea typeface="Calibri"/>
                          <a:cs typeface="Times New Roman"/>
                        </a:rPr>
                        <a:t>2,2-ден</a:t>
                      </a:r>
                      <a:endParaRPr lang="ru-RU" sz="1400" b="1" dirty="0">
                        <a:latin typeface="Calibri"/>
                        <a:ea typeface="Calibri"/>
                        <a:cs typeface="Times New Roman"/>
                      </a:endParaRPr>
                    </a:p>
                    <a:p>
                      <a:pPr algn="just">
                        <a:spcAft>
                          <a:spcPts val="0"/>
                        </a:spcAft>
                      </a:pPr>
                      <a:r>
                        <a:rPr lang="kk-KZ" sz="1400" b="0" dirty="0">
                          <a:latin typeface="Times New Roman"/>
                          <a:ea typeface="Calibri"/>
                          <a:cs typeface="Times New Roman"/>
                        </a:rPr>
                        <a:t>жо-</a:t>
                      </a:r>
                      <a:endParaRPr lang="ru-RU" sz="1400" b="1" dirty="0">
                        <a:latin typeface="Calibri"/>
                        <a:ea typeface="Calibri"/>
                        <a:cs typeface="Times New Roman"/>
                      </a:endParaRPr>
                    </a:p>
                    <a:p>
                      <a:pPr algn="just">
                        <a:spcAft>
                          <a:spcPts val="0"/>
                        </a:spcAft>
                      </a:pPr>
                      <a:r>
                        <a:rPr lang="kk-KZ" sz="1400" b="0" dirty="0">
                          <a:latin typeface="Times New Roman"/>
                          <a:ea typeface="Calibri"/>
                          <a:cs typeface="Times New Roman"/>
                        </a:rPr>
                        <a:t>ғары</a:t>
                      </a:r>
                      <a:endParaRPr lang="ru-RU" sz="1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0" dirty="0">
                          <a:latin typeface="Times New Roman"/>
                          <a:ea typeface="Calibri"/>
                          <a:cs typeface="Times New Roman"/>
                        </a:rPr>
                        <a:t>1,6-дан</a:t>
                      </a:r>
                      <a:endParaRPr lang="ru-RU" sz="1400" b="1" dirty="0">
                        <a:latin typeface="Calibri"/>
                        <a:ea typeface="Calibri"/>
                        <a:cs typeface="Times New Roman"/>
                      </a:endParaRPr>
                    </a:p>
                    <a:p>
                      <a:pPr algn="just">
                        <a:spcAft>
                          <a:spcPts val="0"/>
                        </a:spcAft>
                      </a:pPr>
                      <a:r>
                        <a:rPr lang="kk-KZ" sz="1400" b="0" dirty="0">
                          <a:latin typeface="Times New Roman"/>
                          <a:ea typeface="Calibri"/>
                          <a:cs typeface="Times New Roman"/>
                        </a:rPr>
                        <a:t>жо-</a:t>
                      </a:r>
                      <a:endParaRPr lang="ru-RU" sz="1400" b="1" dirty="0">
                        <a:latin typeface="Calibri"/>
                        <a:ea typeface="Calibri"/>
                        <a:cs typeface="Times New Roman"/>
                      </a:endParaRPr>
                    </a:p>
                    <a:p>
                      <a:pPr algn="just">
                        <a:spcAft>
                          <a:spcPts val="0"/>
                        </a:spcAft>
                      </a:pPr>
                      <a:r>
                        <a:rPr lang="kk-KZ" sz="1400" b="0" dirty="0">
                          <a:latin typeface="Times New Roman"/>
                          <a:ea typeface="Calibri"/>
                          <a:cs typeface="Times New Roman"/>
                        </a:rPr>
                        <a:t>ғары</a:t>
                      </a:r>
                      <a:endParaRPr lang="ru-RU" sz="1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5601" name="Rectangle 1"/>
          <p:cNvSpPr>
            <a:spLocks noChangeArrowheads="1"/>
          </p:cNvSpPr>
          <p:nvPr/>
        </p:nvSpPr>
        <p:spPr bwMode="auto">
          <a:xfrm>
            <a:off x="971600" y="239497"/>
            <a:ext cx="8172400" cy="86177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Кеуде сызығы бойынша алдыңғы бой және артқы бой еніне еркін қонымдылыққа </a:t>
            </a:r>
          </a:p>
          <a:p>
            <a:pPr marL="0" marR="0" lvl="0" indent="0" algn="l" defTabSz="914400" rtl="0" eaLnBrk="1" fontAlgn="base" latinLnBrk="0" hangingPunct="1">
              <a:lnSpc>
                <a:spcPct val="100000"/>
              </a:lnSpc>
              <a:spcBef>
                <a:spcPct val="0"/>
              </a:spcBef>
              <a:spcAft>
                <a:spcPct val="0"/>
              </a:spcAft>
              <a:buClrTx/>
              <a:buSzTx/>
              <a:buFontTx/>
              <a:buNone/>
              <a:tabLst/>
            </a:pPr>
            <a:r>
              <a:rPr kumimoji="0" lang="kk-KZ"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берілетін қосымшалар, см</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Прямоугольник 3"/>
          <p:cNvSpPr/>
          <p:nvPr/>
        </p:nvSpPr>
        <p:spPr>
          <a:xfrm>
            <a:off x="0" y="908720"/>
            <a:ext cx="9144000" cy="2031325"/>
          </a:xfrm>
          <a:prstGeom prst="rect">
            <a:avLst/>
          </a:prstGeom>
        </p:spPr>
        <p:txBody>
          <a:bodyPr wrap="square">
            <a:spAutoFit/>
          </a:bodyPr>
          <a:lstStyle/>
          <a:p>
            <a:r>
              <a:rPr lang="ru-RU" dirty="0" smtClean="0"/>
              <a:t>         </a:t>
            </a:r>
            <a:r>
              <a:rPr lang="ru-RU" dirty="0" err="1" smtClean="0"/>
              <a:t>Барлық конструкциялау</a:t>
            </a:r>
            <a:r>
              <a:rPr lang="ru-RU" dirty="0" smtClean="0"/>
              <a:t> </a:t>
            </a:r>
            <a:r>
              <a:rPr lang="ru-RU" dirty="0" err="1" smtClean="0"/>
              <a:t>әдістерінде иьқты бұйымдар құрылымының торын</a:t>
            </a:r>
            <a:r>
              <a:rPr lang="ru-RU" dirty="0" smtClean="0"/>
              <a:t> </a:t>
            </a:r>
            <a:r>
              <a:rPr lang="ru-RU" dirty="0" err="1" smtClean="0"/>
              <a:t>құрастырған кезде</a:t>
            </a:r>
            <a:r>
              <a:rPr lang="ru-RU" dirty="0" smtClean="0"/>
              <a:t> </a:t>
            </a:r>
            <a:r>
              <a:rPr lang="ru-RU" dirty="0" err="1" smtClean="0"/>
              <a:t>кеуде</a:t>
            </a:r>
            <a:r>
              <a:rPr lang="ru-RU" dirty="0" smtClean="0"/>
              <a:t> </a:t>
            </a:r>
            <a:r>
              <a:rPr lang="ru-RU" dirty="0" err="1" smtClean="0"/>
              <a:t>сызығындағы еркін</a:t>
            </a:r>
            <a:r>
              <a:rPr lang="ru-RU" dirty="0" smtClean="0"/>
              <a:t> </a:t>
            </a:r>
            <a:r>
              <a:rPr lang="ru-RU" dirty="0" err="1" smtClean="0"/>
              <a:t>қонымдылыққа берілетін</a:t>
            </a:r>
            <a:r>
              <a:rPr lang="ru-RU" dirty="0" smtClean="0"/>
              <a:t> </a:t>
            </a:r>
            <a:r>
              <a:rPr lang="ru-RU" dirty="0" err="1" smtClean="0"/>
              <a:t>Қк косымшасы</a:t>
            </a:r>
            <a:r>
              <a:rPr lang="ru-RU" dirty="0" smtClean="0"/>
              <a:t> </a:t>
            </a:r>
            <a:r>
              <a:rPr lang="ru-RU" dirty="0" err="1" smtClean="0"/>
              <a:t>негізгі</a:t>
            </a:r>
            <a:r>
              <a:rPr lang="ru-RU" dirty="0" smtClean="0"/>
              <a:t> </a:t>
            </a:r>
            <a:r>
              <a:rPr lang="ru-RU" dirty="0" err="1" smtClean="0"/>
              <a:t>болып</a:t>
            </a:r>
            <a:r>
              <a:rPr lang="ru-RU" dirty="0" smtClean="0"/>
              <a:t> </a:t>
            </a:r>
            <a:r>
              <a:rPr lang="ru-RU" dirty="0" err="1" smtClean="0"/>
              <a:t>саналады</a:t>
            </a:r>
            <a:r>
              <a:rPr lang="ru-RU" dirty="0" smtClean="0"/>
              <a:t>. </a:t>
            </a:r>
            <a:r>
              <a:rPr lang="ru-RU" dirty="0" err="1" smtClean="0"/>
              <a:t>Оның маңызы </a:t>
            </a:r>
            <a:r>
              <a:rPr lang="ru-RU" dirty="0" smtClean="0"/>
              <a:t>тек </a:t>
            </a:r>
            <a:r>
              <a:rPr lang="ru-RU" dirty="0" err="1" smtClean="0"/>
              <a:t>қана </a:t>
            </a:r>
            <a:r>
              <a:rPr lang="ru-RU" dirty="0" smtClean="0"/>
              <a:t>абсолют </a:t>
            </a:r>
            <a:r>
              <a:rPr lang="ru-RU" dirty="0" err="1" smtClean="0"/>
              <a:t>шамасында</a:t>
            </a:r>
            <a:r>
              <a:rPr lang="ru-RU" dirty="0" smtClean="0"/>
              <a:t> </a:t>
            </a:r>
            <a:r>
              <a:rPr lang="ru-RU" dirty="0" err="1" smtClean="0"/>
              <a:t>емес</a:t>
            </a:r>
            <a:r>
              <a:rPr lang="ru-RU" dirty="0" smtClean="0"/>
              <a:t>, </a:t>
            </a:r>
            <a:r>
              <a:rPr lang="ru-RU" dirty="0" err="1" smtClean="0"/>
              <a:t>сонымен</a:t>
            </a:r>
            <a:r>
              <a:rPr lang="ru-RU" dirty="0" smtClean="0"/>
              <a:t> </a:t>
            </a:r>
            <a:r>
              <a:rPr lang="ru-RU" dirty="0" err="1" smtClean="0"/>
              <a:t>бірге</a:t>
            </a:r>
            <a:r>
              <a:rPr lang="ru-RU" dirty="0" smtClean="0"/>
              <a:t> </a:t>
            </a:r>
            <a:r>
              <a:rPr lang="ru-RU" dirty="0" err="1" smtClean="0"/>
              <a:t>негізгі</a:t>
            </a:r>
            <a:r>
              <a:rPr lang="ru-RU" dirty="0" smtClean="0"/>
              <a:t> </a:t>
            </a:r>
            <a:r>
              <a:rPr lang="ru-RU" dirty="0" err="1" smtClean="0"/>
              <a:t>конструкциялық учаскелер</a:t>
            </a:r>
            <a:r>
              <a:rPr lang="ru-RU" dirty="0" smtClean="0"/>
              <a:t>: </a:t>
            </a:r>
            <a:r>
              <a:rPr lang="ru-RU" dirty="0" err="1" smtClean="0"/>
              <a:t>артқа </a:t>
            </a:r>
            <a:r>
              <a:rPr lang="ru-RU" dirty="0" smtClean="0"/>
              <a:t>бой, </a:t>
            </a:r>
            <a:r>
              <a:rPr lang="ru-RU" dirty="0" err="1" smtClean="0"/>
              <a:t>қолтық ойындысы</a:t>
            </a:r>
            <a:r>
              <a:rPr lang="ru-RU" dirty="0" smtClean="0"/>
              <a:t>, </a:t>
            </a:r>
            <a:r>
              <a:rPr lang="ru-RU" dirty="0" err="1" smtClean="0"/>
              <a:t>және алдыңғы </a:t>
            </a:r>
            <a:r>
              <a:rPr lang="ru-RU" dirty="0" smtClean="0"/>
              <a:t>бой </a:t>
            </a:r>
            <a:r>
              <a:rPr lang="ru-RU" dirty="0" err="1" smtClean="0"/>
              <a:t>болып</a:t>
            </a:r>
            <a:r>
              <a:rPr lang="ru-RU" dirty="0" smtClean="0"/>
              <a:t> </a:t>
            </a:r>
            <a:r>
              <a:rPr lang="ru-RU" dirty="0" err="1" smtClean="0"/>
              <a:t>табылады</a:t>
            </a:r>
            <a:r>
              <a:rPr lang="ru-RU" dirty="0" smtClean="0"/>
              <a:t>. </a:t>
            </a:r>
            <a:r>
              <a:rPr lang="ru-RU" dirty="0" err="1" smtClean="0"/>
              <a:t>Қк косыміпалары</a:t>
            </a:r>
            <a:r>
              <a:rPr lang="ru-RU" dirty="0" smtClean="0"/>
              <a:t> </a:t>
            </a:r>
            <a:r>
              <a:rPr lang="ru-RU" dirty="0" err="1" smtClean="0"/>
              <a:t>үшін төмендегі үйлестіру қолайлы деп</a:t>
            </a:r>
            <a:r>
              <a:rPr lang="ru-RU" dirty="0" smtClean="0"/>
              <a:t> </a:t>
            </a:r>
            <a:r>
              <a:rPr lang="ru-RU" dirty="0" err="1" smtClean="0"/>
              <a:t>ескеріледі</a:t>
            </a:r>
            <a:r>
              <a:rPr lang="ru-RU" dirty="0" smtClean="0"/>
              <a:t>: </a:t>
            </a:r>
            <a:r>
              <a:rPr lang="ru-RU" dirty="0" err="1" smtClean="0"/>
              <a:t>артқы </a:t>
            </a:r>
            <a:r>
              <a:rPr lang="ru-RU" dirty="0" smtClean="0"/>
              <a:t>бой 30% </a:t>
            </a:r>
            <a:r>
              <a:rPr lang="ru-RU" dirty="0" err="1" smtClean="0"/>
              <a:t>Қк</a:t>
            </a:r>
            <a:r>
              <a:rPr lang="ru-RU" dirty="0" smtClean="0"/>
              <a:t>;  </a:t>
            </a:r>
            <a:r>
              <a:rPr lang="ru-RU" dirty="0" err="1" smtClean="0"/>
              <a:t>қолтың ойындысы</a:t>
            </a:r>
            <a:r>
              <a:rPr lang="ru-RU" dirty="0" smtClean="0"/>
              <a:t> 50%  </a:t>
            </a:r>
            <a:r>
              <a:rPr lang="ru-RU" dirty="0" err="1" smtClean="0"/>
              <a:t>Қк және алдыңғы </a:t>
            </a:r>
            <a:r>
              <a:rPr lang="ru-RU" dirty="0" smtClean="0"/>
              <a:t>бой 20% </a:t>
            </a:r>
            <a:r>
              <a:rPr lang="ru-RU" dirty="0" err="1" smtClean="0"/>
              <a:t>Қк</a:t>
            </a:r>
            <a:r>
              <a:rPr lang="ru-RU" dirty="0" smtClean="0"/>
              <a:t>. </a:t>
            </a: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dirty="0" smtClean="0"/>
              <a:t>Қорытынды</a:t>
            </a:r>
            <a:endParaRPr lang="ru-RU" dirty="0"/>
          </a:p>
        </p:txBody>
      </p:sp>
      <p:sp>
        <p:nvSpPr>
          <p:cNvPr id="3" name="Содержимое 2"/>
          <p:cNvSpPr>
            <a:spLocks noGrp="1"/>
          </p:cNvSpPr>
          <p:nvPr>
            <p:ph idx="1"/>
          </p:nvPr>
        </p:nvSpPr>
        <p:spPr/>
        <p:txBody>
          <a:bodyPr>
            <a:normAutofit fontScale="85000" lnSpcReduction="20000"/>
          </a:bodyPr>
          <a:lstStyle/>
          <a:p>
            <a:r>
              <a:rPr lang="ru-RU" dirty="0" smtClean="0"/>
              <a:t>Конструкция (лат. </a:t>
            </a:r>
            <a:r>
              <a:rPr lang="en-US" dirty="0" err="1" smtClean="0"/>
              <a:t>constructio</a:t>
            </a:r>
            <a:r>
              <a:rPr lang="en-US" dirty="0" smtClean="0"/>
              <a:t>) – </a:t>
            </a:r>
            <a:r>
              <a:rPr lang="ru-RU" dirty="0" err="1" smtClean="0"/>
              <a:t>қандай </a:t>
            </a:r>
            <a:r>
              <a:rPr lang="ru-RU" dirty="0" smtClean="0"/>
              <a:t>да </a:t>
            </a:r>
            <a:r>
              <a:rPr lang="ru-RU" dirty="0" err="1" smtClean="0"/>
              <a:t>бір</a:t>
            </a:r>
            <a:r>
              <a:rPr lang="ru-RU" dirty="0" smtClean="0"/>
              <a:t> </a:t>
            </a:r>
            <a:r>
              <a:rPr lang="ru-RU" dirty="0" err="1" smtClean="0"/>
              <a:t>зат</a:t>
            </a:r>
            <a:r>
              <a:rPr lang="ru-RU" dirty="0" smtClean="0"/>
              <a:t>, машина, </a:t>
            </a:r>
            <a:r>
              <a:rPr lang="ru-RU" dirty="0" err="1" smtClean="0"/>
              <a:t>аспап</a:t>
            </a:r>
            <a:r>
              <a:rPr lang="ru-RU" dirty="0" smtClean="0"/>
              <a:t> </a:t>
            </a:r>
            <a:r>
              <a:rPr lang="ru-RU" dirty="0" err="1" smtClean="0"/>
              <a:t>және </a:t>
            </a:r>
            <a:r>
              <a:rPr lang="ru-RU" dirty="0" smtClean="0"/>
              <a:t>т.с.с. </a:t>
            </a:r>
            <a:r>
              <a:rPr lang="ru-RU" dirty="0" err="1" smtClean="0"/>
              <a:t>бөлшектерінің оның міндетімен</a:t>
            </a:r>
            <a:r>
              <a:rPr lang="ru-RU" dirty="0" smtClean="0"/>
              <a:t> </a:t>
            </a:r>
            <a:r>
              <a:rPr lang="ru-RU" dirty="0" err="1" smtClean="0"/>
              <a:t>айқындалатын құрылымы, құрылысы, өзара орналасуы</a:t>
            </a:r>
            <a:r>
              <a:rPr lang="ru-RU" dirty="0" smtClean="0"/>
              <a:t>. </a:t>
            </a:r>
            <a:r>
              <a:rPr lang="ru-RU" dirty="0" err="1" smtClean="0"/>
              <a:t>Киім</a:t>
            </a:r>
            <a:r>
              <a:rPr lang="ru-RU" dirty="0" smtClean="0"/>
              <a:t> </a:t>
            </a:r>
            <a:r>
              <a:rPr lang="ru-RU" dirty="0" err="1" smtClean="0"/>
              <a:t>конструкциясы</a:t>
            </a:r>
            <a:r>
              <a:rPr lang="ru-RU" dirty="0" smtClean="0"/>
              <a:t> </a:t>
            </a:r>
            <a:r>
              <a:rPr lang="ru-RU" dirty="0" err="1" smtClean="0"/>
              <a:t>бірнеше</a:t>
            </a:r>
            <a:r>
              <a:rPr lang="ru-RU" dirty="0" smtClean="0"/>
              <a:t> </a:t>
            </a:r>
            <a:r>
              <a:rPr lang="ru-RU" dirty="0" err="1" smtClean="0"/>
              <a:t>ұстанымдармен сипатталады</a:t>
            </a:r>
            <a:r>
              <a:rPr lang="ru-RU" dirty="0" smtClean="0"/>
              <a:t>: </a:t>
            </a:r>
            <a:r>
              <a:rPr lang="ru-RU" dirty="0" err="1" smtClean="0"/>
              <a:t>сыртқы пішіні</a:t>
            </a:r>
            <a:r>
              <a:rPr lang="ru-RU" dirty="0" smtClean="0"/>
              <a:t> (силуэт </a:t>
            </a:r>
            <a:r>
              <a:rPr lang="ru-RU" dirty="0" err="1" smtClean="0"/>
              <a:t>және пішім</a:t>
            </a:r>
            <a:r>
              <a:rPr lang="ru-RU" dirty="0" smtClean="0"/>
              <a:t>); </a:t>
            </a:r>
            <a:r>
              <a:rPr lang="ru-RU" dirty="0" err="1" smtClean="0"/>
              <a:t>бұйымның құрамды бөлшектерінің құрылымы</a:t>
            </a:r>
            <a:r>
              <a:rPr lang="ru-RU" dirty="0" smtClean="0"/>
              <a:t>; </a:t>
            </a:r>
            <a:r>
              <a:rPr lang="ru-RU" dirty="0" err="1" smtClean="0"/>
              <a:t>біріктіру</a:t>
            </a:r>
            <a:r>
              <a:rPr lang="ru-RU" dirty="0" smtClean="0"/>
              <a:t> </a:t>
            </a:r>
            <a:r>
              <a:rPr lang="ru-RU" dirty="0" err="1" smtClean="0"/>
              <a:t>тігістерінің түрі</a:t>
            </a:r>
            <a:r>
              <a:rPr lang="ru-RU" dirty="0" smtClean="0"/>
              <a:t>, материал </a:t>
            </a:r>
            <a:r>
              <a:rPr lang="ru-RU" dirty="0" err="1" smtClean="0"/>
              <a:t>түрі</a:t>
            </a:r>
            <a:r>
              <a:rPr lang="ru-RU" dirty="0" smtClean="0"/>
              <a:t>. </a:t>
            </a:r>
            <a:r>
              <a:rPr lang="ru-RU" dirty="0" err="1" smtClean="0"/>
              <a:t>Бөлшектердің мөлшері </a:t>
            </a:r>
            <a:r>
              <a:rPr lang="ru-RU" dirty="0" smtClean="0"/>
              <a:t>мен </a:t>
            </a:r>
            <a:r>
              <a:rPr lang="ru-RU" dirty="0" err="1" smtClean="0"/>
              <a:t>конфигурациясы</a:t>
            </a:r>
            <a:r>
              <a:rPr lang="ru-RU" dirty="0" smtClean="0"/>
              <a:t> </a:t>
            </a:r>
            <a:r>
              <a:rPr lang="ru-RU" dirty="0" err="1" smtClean="0"/>
              <a:t>тұрақсыз болып</a:t>
            </a:r>
            <a:r>
              <a:rPr lang="ru-RU" dirty="0" smtClean="0"/>
              <a:t> </a:t>
            </a:r>
            <a:r>
              <a:rPr lang="ru-RU" dirty="0" err="1" smtClean="0"/>
              <a:t>келеді</a:t>
            </a:r>
            <a:r>
              <a:rPr lang="ru-RU" dirty="0" smtClean="0"/>
              <a:t>. </a:t>
            </a:r>
            <a:r>
              <a:rPr lang="ru-RU" dirty="0" err="1" smtClean="0"/>
              <a:t>Олар</a:t>
            </a:r>
            <a:r>
              <a:rPr lang="ru-RU" dirty="0" smtClean="0"/>
              <a:t> </a:t>
            </a:r>
            <a:r>
              <a:rPr lang="ru-RU" dirty="0" err="1" smtClean="0"/>
              <a:t>сәннің, киім</a:t>
            </a:r>
            <a:r>
              <a:rPr lang="ru-RU" dirty="0" smtClean="0"/>
              <a:t> </a:t>
            </a:r>
            <a:r>
              <a:rPr lang="ru-RU" dirty="0" err="1" smtClean="0"/>
              <a:t>пішімінің, пішіннің </a:t>
            </a:r>
            <a:r>
              <a:rPr lang="ru-RU" dirty="0" smtClean="0"/>
              <a:t>бет </a:t>
            </a:r>
            <a:r>
              <a:rPr lang="ru-RU" dirty="0" err="1" smtClean="0"/>
              <a:t>түрінің</a:t>
            </a:r>
            <a:r>
              <a:rPr lang="ru-RU" dirty="0" smtClean="0"/>
              <a:t>, </a:t>
            </a:r>
            <a:r>
              <a:rPr lang="ru-RU" dirty="0" err="1" smtClean="0"/>
              <a:t>денебітім</a:t>
            </a:r>
            <a:r>
              <a:rPr lang="ru-RU" dirty="0" smtClean="0"/>
              <a:t> </a:t>
            </a:r>
            <a:r>
              <a:rPr lang="ru-RU" dirty="0" err="1" smtClean="0"/>
              <a:t>ерекшеліктерінің</a:t>
            </a:r>
            <a:r>
              <a:rPr lang="ru-RU" dirty="0" smtClean="0"/>
              <a:t>, материал </a:t>
            </a:r>
            <a:r>
              <a:rPr lang="ru-RU" dirty="0" err="1" smtClean="0"/>
              <a:t>қасиеттерінің және бұйымды өңдеу технологиясының ықпалымен өзгеруі мүмкін</a:t>
            </a: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Центр обучения «Союз» проводит набор в группу «Моделирование и конструирование  одежды» - Прочие курсы Тула на Chance.ru"/>
          <p:cNvPicPr>
            <a:picLocks noChangeAspect="1" noChangeArrowheads="1"/>
          </p:cNvPicPr>
          <p:nvPr/>
        </p:nvPicPr>
        <p:blipFill>
          <a:blip r:embed="rId2" cstate="print"/>
          <a:srcRect/>
          <a:stretch>
            <a:fillRect/>
          </a:stretch>
        </p:blipFill>
        <p:spPr bwMode="auto">
          <a:xfrm>
            <a:off x="251520" y="188640"/>
            <a:ext cx="8640960" cy="6480720"/>
          </a:xfrm>
          <a:prstGeom prst="rect">
            <a:avLst/>
          </a:prstGeom>
          <a:ln>
            <a:noFill/>
          </a:ln>
          <a:effectLst>
            <a:softEdge rad="112500"/>
          </a:effectLst>
        </p:spPr>
      </p:pic>
      <p:sp>
        <p:nvSpPr>
          <p:cNvPr id="5" name="Прямоугольник 4"/>
          <p:cNvSpPr/>
          <p:nvPr/>
        </p:nvSpPr>
        <p:spPr>
          <a:xfrm>
            <a:off x="755576" y="1916832"/>
            <a:ext cx="7488832" cy="1446550"/>
          </a:xfrm>
          <a:prstGeom prst="rect">
            <a:avLst/>
          </a:prstGeom>
        </p:spPr>
        <p:txBody>
          <a:bodyPr wrap="square">
            <a:spAutoFit/>
          </a:bodyPr>
          <a:lstStyle/>
          <a:p>
            <a:pPr algn="ctr"/>
            <a:r>
              <a:rPr lang="ru-RU" sz="4400" b="1" i="1" dirty="0" err="1" smtClean="0">
                <a:ln w="11430"/>
                <a:solidFill>
                  <a:srgbClr val="FF0000"/>
                </a:solidFill>
                <a:effectLst>
                  <a:outerShdw blurRad="50800" dist="39000" dir="5460000" algn="tl">
                    <a:srgbClr val="000000">
                      <a:alpha val="38000"/>
                    </a:srgbClr>
                  </a:outerShdw>
                </a:effectLst>
              </a:rPr>
              <a:t>Назарларыңызға</a:t>
            </a:r>
            <a:endParaRPr lang="ru-RU" sz="4400" b="1" i="1" dirty="0" smtClean="0">
              <a:ln w="11430"/>
              <a:solidFill>
                <a:srgbClr val="FF0000"/>
              </a:solidFill>
              <a:effectLst>
                <a:outerShdw blurRad="50800" dist="39000" dir="5460000" algn="tl">
                  <a:srgbClr val="000000">
                    <a:alpha val="38000"/>
                  </a:srgbClr>
                </a:outerShdw>
              </a:effectLst>
            </a:endParaRPr>
          </a:p>
          <a:p>
            <a:pPr algn="ctr"/>
            <a:r>
              <a:rPr lang="ru-RU" sz="4400" b="1" i="1" dirty="0" smtClean="0">
                <a:ln w="11430"/>
                <a:solidFill>
                  <a:srgbClr val="FF0000"/>
                </a:solidFill>
                <a:effectLst>
                  <a:outerShdw blurRad="50800" dist="39000" dir="5460000" algn="tl">
                    <a:srgbClr val="000000">
                      <a:alpha val="38000"/>
                    </a:srgbClr>
                  </a:outerShdw>
                </a:effectLst>
              </a:rPr>
              <a:t> </a:t>
            </a:r>
            <a:r>
              <a:rPr lang="ru-RU" sz="4400" b="1" i="1" dirty="0" err="1" smtClean="0">
                <a:ln w="11430"/>
                <a:solidFill>
                  <a:srgbClr val="FF0000"/>
                </a:solidFill>
                <a:effectLst>
                  <a:outerShdw blurRad="50800" dist="39000" dir="5460000" algn="tl">
                    <a:srgbClr val="000000">
                      <a:alpha val="38000"/>
                    </a:srgbClr>
                  </a:outerShdw>
                </a:effectLst>
              </a:rPr>
              <a:t>рахмет</a:t>
            </a:r>
            <a:r>
              <a:rPr lang="ru-RU" sz="4400" b="1" i="1" dirty="0" smtClean="0">
                <a:ln w="11430"/>
                <a:solidFill>
                  <a:srgbClr val="FF0000"/>
                </a:solidFill>
                <a:effectLst>
                  <a:outerShdw blurRad="50800" dist="39000" dir="5460000" algn="tl">
                    <a:srgbClr val="000000">
                      <a:alpha val="38000"/>
                    </a:srgbClr>
                  </a:outerShdw>
                </a:effectLst>
              </a:rPr>
              <a:t>!</a:t>
            </a:r>
            <a:endParaRPr lang="ru-RU" sz="4400" b="1" i="1" dirty="0">
              <a:ln w="11430"/>
              <a:solidFill>
                <a:srgbClr val="FF0000"/>
              </a:solidFill>
              <a:effectLst>
                <a:outerShdw blurRad="50800" dist="39000" dir="5460000" algn="tl">
                  <a:srgbClr val="000000">
                    <a:alpha val="38000"/>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6000" dirty="0" smtClean="0"/>
              <a:t>Мазмұны</a:t>
            </a:r>
            <a:r>
              <a:rPr lang="kk-KZ" dirty="0" smtClean="0"/>
              <a:t/>
            </a:r>
            <a:br>
              <a:rPr lang="kk-KZ" dirty="0" smtClean="0"/>
            </a:br>
            <a:endParaRPr lang="ru-RU" dirty="0"/>
          </a:p>
        </p:txBody>
      </p:sp>
      <p:sp>
        <p:nvSpPr>
          <p:cNvPr id="3" name="Содержимое 2"/>
          <p:cNvSpPr>
            <a:spLocks noGrp="1"/>
          </p:cNvSpPr>
          <p:nvPr>
            <p:ph idx="1"/>
          </p:nvPr>
        </p:nvSpPr>
        <p:spPr>
          <a:xfrm>
            <a:off x="251520" y="1556792"/>
            <a:ext cx="5472608" cy="3024336"/>
          </a:xfrm>
        </p:spPr>
        <p:txBody>
          <a:bodyPr>
            <a:normAutofit/>
          </a:bodyPr>
          <a:lstStyle/>
          <a:p>
            <a:r>
              <a:rPr lang="kk-KZ" dirty="0" smtClean="0">
                <a:latin typeface="Times New Roman" pitchFamily="18" charset="0"/>
                <a:cs typeface="Times New Roman" pitchFamily="18" charset="0"/>
              </a:rPr>
              <a:t>Өлшем алу қағидасы</a:t>
            </a:r>
          </a:p>
          <a:p>
            <a:r>
              <a:rPr lang="kk-KZ" dirty="0" smtClean="0">
                <a:latin typeface="Times New Roman" pitchFamily="18" charset="0"/>
                <a:cs typeface="Times New Roman" pitchFamily="18" charset="0"/>
              </a:rPr>
              <a:t>Қосылатын қосымшалар</a:t>
            </a:r>
          </a:p>
          <a:p>
            <a:r>
              <a:rPr lang="kk-KZ" dirty="0" smtClean="0">
                <a:latin typeface="Times New Roman" pitchFamily="18" charset="0"/>
                <a:cs typeface="Times New Roman" pitchFamily="18" charset="0"/>
              </a:rPr>
              <a:t>Базистік торды тұрғызу</a:t>
            </a:r>
          </a:p>
          <a:p>
            <a:r>
              <a:rPr lang="kk-KZ" dirty="0" smtClean="0">
                <a:latin typeface="Times New Roman" pitchFamily="18" charset="0"/>
                <a:cs typeface="Times New Roman" pitchFamily="18" charset="0"/>
              </a:rPr>
              <a:t>Конструкциялық сызбалар</a:t>
            </a:r>
          </a:p>
          <a:p>
            <a:pPr>
              <a:buNone/>
            </a:pP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WorldSkills"/>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7" name="TextBox 6"/>
          <p:cNvSpPr txBox="1"/>
          <p:nvPr/>
        </p:nvSpPr>
        <p:spPr>
          <a:xfrm>
            <a:off x="0" y="548680"/>
            <a:ext cx="7058972" cy="4524315"/>
          </a:xfrm>
          <a:prstGeom prst="rect">
            <a:avLst/>
          </a:prstGeom>
          <a:noFill/>
        </p:spPr>
        <p:txBody>
          <a:bodyPr wrap="square" rtlCol="0">
            <a:spAutoFit/>
          </a:bodyPr>
          <a:lstStyle/>
          <a:p>
            <a:r>
              <a:rPr lang="kk-KZ" sz="1600" b="1" dirty="0" smtClean="0"/>
              <a:t>      </a:t>
            </a:r>
            <a:r>
              <a:rPr lang="en-US" sz="1600" b="1" dirty="0" err="1" smtClean="0"/>
              <a:t>WorldSkills</a:t>
            </a:r>
            <a:r>
              <a:rPr lang="en-US" sz="1600" dirty="0" smtClean="0"/>
              <a:t> — </a:t>
            </a:r>
            <a:r>
              <a:rPr lang="kk-KZ" sz="1600" dirty="0" smtClean="0">
                <a:latin typeface="Times New Roman"/>
                <a:ea typeface="Calibri"/>
                <a:cs typeface="Times New Roman"/>
              </a:rPr>
              <a:t>1950 жылы құрылған. WorldSkills - кәсіби, техникалық және қызмет көрсету саласына бағытталған білім беру мен оқытуды ілгерілететін халықаралық ұйым. WorldSkills болашақта жұмысқа орналасуға көмектесу үшін еңбек ресурстары мен жұмыс таланттарын құра отырып, жастармен, педагогтермен, үкіметтермен және өндірістермен жұмыс істей отырып, WorldSkills 80-нен астам мүше-елдерде кәсіби даярлық стандарттарын арттырады. WorldSkills жастарды кәсіби шеберлікке үйрету және оларға таңдаған мамандығы бойынша ең үздік болуға үйрету үшін, жастарды, өндіріс пен педагогтерді біріктіреді</a:t>
            </a:r>
            <a:r>
              <a:rPr lang="kk-KZ" sz="1600" dirty="0" smtClean="0">
                <a:latin typeface="Times New Roman"/>
                <a:ea typeface="Calibri"/>
                <a:cs typeface="Times New Roman"/>
              </a:rPr>
              <a:t>. </a:t>
            </a:r>
            <a:r>
              <a:rPr lang="kk-KZ" sz="1600" dirty="0" smtClean="0">
                <a:latin typeface="Times New Roman"/>
                <a:ea typeface="Calibri"/>
                <a:cs typeface="Times New Roman"/>
              </a:rPr>
              <a:t>Бүгінгі күні бұл бүкіл әлемге танымал және жас білікті жұмысшылар, университет және колледж студенттері қатысушы ретінде және белгілі кәсіпқойлар, мамандар, өндірістік оқыту шеберлері мен тәлімгерлер – тапсырманың орындалуын бағалайтын сарапшы ретінде қатысатын ең ірі жарыс. Осы жарыста  жетістікке жету үшін  студенттеріміздің  кәсіби тігінші  болуына басты шарттары заманауи тәсілмен киім тігу  болатын болса , сол киімді дайындаудағы негізгі қадамдарыдың бірі  киім негізінің  сызбасын дайындау. Сызбаның дұрыс шығуы ,лекалонның дұрыс дайындалуына және тігістің жатық тігілуіне басты шарт  болып  табылады.</a:t>
            </a:r>
            <a:endParaRPr lang="ru-RU" sz="105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188640"/>
            <a:ext cx="8686800" cy="720080"/>
          </a:xfrm>
        </p:spPr>
        <p:txBody>
          <a:bodyPr/>
          <a:lstStyle/>
          <a:p>
            <a:r>
              <a:rPr lang="ru-RU" dirty="0" smtClean="0"/>
              <a:t>    </a:t>
            </a:r>
            <a:r>
              <a:rPr lang="ru-RU" dirty="0" err="1" smtClean="0"/>
              <a:t>Киімді</a:t>
            </a:r>
            <a:r>
              <a:rPr lang="ru-RU" dirty="0" smtClean="0"/>
              <a:t> </a:t>
            </a:r>
            <a:r>
              <a:rPr lang="ru-RU" dirty="0" err="1" smtClean="0"/>
              <a:t>конструкциялау</a:t>
            </a:r>
            <a:r>
              <a:rPr lang="ru-RU" dirty="0" smtClean="0"/>
              <a:t> </a:t>
            </a:r>
            <a:r>
              <a:rPr lang="ru-RU" dirty="0" err="1" smtClean="0"/>
              <a:t>тәсілдері</a:t>
            </a:r>
            <a:endParaRPr lang="ru-RU" dirty="0"/>
          </a:p>
        </p:txBody>
      </p:sp>
      <p:graphicFrame>
        <p:nvGraphicFramePr>
          <p:cNvPr id="4" name="Таблица 3"/>
          <p:cNvGraphicFramePr>
            <a:graphicFrameLocks noGrp="1"/>
          </p:cNvGraphicFramePr>
          <p:nvPr/>
        </p:nvGraphicFramePr>
        <p:xfrm>
          <a:off x="251520" y="980728"/>
          <a:ext cx="8568952" cy="5400600"/>
        </p:xfrm>
        <a:graphic>
          <a:graphicData uri="http://schemas.openxmlformats.org/drawingml/2006/table">
            <a:tbl>
              <a:tblPr firstRow="1" bandRow="1">
                <a:tableStyleId>{5C22544A-7EE6-4342-B048-85BDC9FD1C3A}</a:tableStyleId>
              </a:tblPr>
              <a:tblGrid>
                <a:gridCol w="4284476"/>
                <a:gridCol w="4284476"/>
              </a:tblGrid>
              <a:tr h="1375126">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dirty="0" err="1" smtClean="0"/>
                        <a:t>Киімді</a:t>
                      </a:r>
                      <a:r>
                        <a:rPr lang="ru-RU" dirty="0" smtClean="0"/>
                        <a:t> </a:t>
                      </a:r>
                      <a:r>
                        <a:rPr lang="ru-RU" dirty="0" err="1" smtClean="0"/>
                        <a:t>конструкциялау</a:t>
                      </a:r>
                      <a:r>
                        <a:rPr lang="ru-RU" dirty="0" smtClean="0"/>
                        <a:t> </a:t>
                      </a:r>
                      <a:r>
                        <a:rPr lang="ru-RU" dirty="0" err="1" smtClean="0"/>
                        <a:t>дегеніміз</a:t>
                      </a:r>
                      <a:r>
                        <a:rPr lang="ru-RU" dirty="0" smtClean="0"/>
                        <a:t> - </a:t>
                      </a:r>
                      <a:r>
                        <a:rPr lang="ru-RU" dirty="0" err="1" smtClean="0"/>
                        <a:t>бұйым бөліктерінің сызбасын</a:t>
                      </a:r>
                      <a:r>
                        <a:rPr lang="ru-RU" dirty="0" smtClean="0"/>
                        <a:t> </a:t>
                      </a:r>
                      <a:r>
                        <a:rPr lang="ru-RU" dirty="0" err="1" smtClean="0"/>
                        <a:t>келтіру</a:t>
                      </a:r>
                      <a:r>
                        <a:rPr lang="ru-RU" dirty="0" smtClean="0"/>
                        <a:t> </a:t>
                      </a:r>
                      <a:r>
                        <a:rPr lang="ru-RU" dirty="0" err="1" smtClean="0"/>
                        <a:t>және бекітілген</a:t>
                      </a:r>
                      <a:r>
                        <a:rPr lang="ru-RU" dirty="0" smtClean="0"/>
                        <a:t> </a:t>
                      </a:r>
                      <a:r>
                        <a:rPr lang="ru-RU" dirty="0" err="1" smtClean="0"/>
                        <a:t>-үлгілерді дайындау</a:t>
                      </a:r>
                      <a:r>
                        <a:rPr lang="ru-RU" dirty="0" smtClean="0"/>
                        <a:t> </a:t>
                      </a:r>
                      <a:r>
                        <a:rPr lang="ru-RU" dirty="0" err="1" smtClean="0"/>
                        <a:t>процесі</a:t>
                      </a:r>
                      <a:r>
                        <a:rPr lang="ru-RU" dirty="0" smtClean="0"/>
                        <a:t>.</a:t>
                      </a:r>
                    </a:p>
                    <a:p>
                      <a:endParaRPr lang="ru-RU" dirty="0"/>
                    </a:p>
                  </a:txBody>
                  <a:tcPr/>
                </a:tc>
                <a:tc hMerge="1">
                  <a:txBody>
                    <a:bodyPr/>
                    <a:lstStyle/>
                    <a:p>
                      <a:endParaRPr lang="ru-RU" dirty="0"/>
                    </a:p>
                  </a:txBody>
                  <a:tcPr/>
                </a:tc>
              </a:tr>
              <a:tr h="428992">
                <a:tc>
                  <a:txBody>
                    <a:bodyPr/>
                    <a:lstStyle/>
                    <a:p>
                      <a:pPr algn="ctr"/>
                      <a:r>
                        <a:rPr lang="ru-RU" b="1" dirty="0" err="1" smtClean="0"/>
                        <a:t>Муляждық тәсіл</a:t>
                      </a:r>
                      <a:r>
                        <a:rPr lang="ru-RU" b="1" dirty="0" smtClean="0"/>
                        <a:t> </a:t>
                      </a:r>
                      <a:endParaRPr lang="ru-RU" b="1" dirty="0"/>
                    </a:p>
                  </a:txBody>
                  <a:tcPr/>
                </a:tc>
                <a:tc>
                  <a:txBody>
                    <a:bodyPr/>
                    <a:lstStyle/>
                    <a:p>
                      <a:pPr algn="ctr"/>
                      <a:r>
                        <a:rPr lang="ru-RU" b="1" dirty="0" err="1" smtClean="0"/>
                        <a:t>Есептеу</a:t>
                      </a:r>
                      <a:r>
                        <a:rPr lang="ru-RU" b="1" dirty="0" smtClean="0"/>
                        <a:t> </a:t>
                      </a:r>
                      <a:r>
                        <a:rPr lang="ru-RU" b="1" dirty="0" err="1" smtClean="0"/>
                        <a:t>тәсілі</a:t>
                      </a:r>
                      <a:endParaRPr lang="ru-RU" b="1" dirty="0"/>
                    </a:p>
                  </a:txBody>
                  <a:tcPr/>
                </a:tc>
              </a:tr>
              <a:tr h="3596482">
                <a:tc>
                  <a:txBody>
                    <a:bodyPr/>
                    <a:lstStyle/>
                    <a:p>
                      <a:r>
                        <a:rPr lang="ru-RU" dirty="0" err="1" smtClean="0"/>
                        <a:t>Жадағай </a:t>
                      </a:r>
                      <a:r>
                        <a:rPr lang="ru-RU" dirty="0" smtClean="0"/>
                        <a:t>мата </a:t>
                      </a:r>
                      <a:r>
                        <a:rPr lang="ru-RU" dirty="0" err="1" smtClean="0"/>
                        <a:t>кесіндісімен</a:t>
                      </a:r>
                      <a:r>
                        <a:rPr lang="ru-RU" dirty="0" smtClean="0"/>
                        <a:t> </a:t>
                      </a:r>
                      <a:r>
                        <a:rPr lang="ru-RU" dirty="0" err="1" smtClean="0"/>
                        <a:t>адам</a:t>
                      </a:r>
                      <a:r>
                        <a:rPr lang="ru-RU" dirty="0" smtClean="0"/>
                        <a:t> </a:t>
                      </a:r>
                      <a:r>
                        <a:rPr lang="ru-RU" dirty="0" err="1" smtClean="0"/>
                        <a:t>денесін</a:t>
                      </a:r>
                      <a:r>
                        <a:rPr lang="ru-RU" dirty="0" smtClean="0"/>
                        <a:t> </a:t>
                      </a:r>
                      <a:r>
                        <a:rPr lang="ru-RU" dirty="0" err="1" smtClean="0"/>
                        <a:t>айналдыра</a:t>
                      </a:r>
                      <a:r>
                        <a:rPr lang="ru-RU" dirty="0" smtClean="0"/>
                        <a:t> </a:t>
                      </a:r>
                      <a:r>
                        <a:rPr lang="ru-RU" dirty="0" err="1" smtClean="0"/>
                        <a:t>орап</a:t>
                      </a:r>
                      <a:r>
                        <a:rPr lang="ru-RU" dirty="0" smtClean="0"/>
                        <a:t>, </a:t>
                      </a:r>
                      <a:r>
                        <a:rPr lang="ru-RU" dirty="0" err="1" smtClean="0"/>
                        <a:t>дене</a:t>
                      </a:r>
                      <a:r>
                        <a:rPr lang="ru-RU" dirty="0" smtClean="0"/>
                        <a:t> </a:t>
                      </a:r>
                      <a:r>
                        <a:rPr lang="ru-RU" dirty="0" err="1" smtClean="0"/>
                        <a:t>мүсінінің дөңестеу жерлеріне</a:t>
                      </a:r>
                      <a:r>
                        <a:rPr lang="ru-RU" dirty="0" smtClean="0"/>
                        <a:t> </a:t>
                      </a:r>
                      <a:r>
                        <a:rPr lang="ru-RU" dirty="0" err="1" smtClean="0"/>
                        <a:t>мата</a:t>
                      </a:r>
                      <a:r>
                        <a:rPr lang="ru-RU" dirty="0" smtClean="0"/>
                        <a:t> </a:t>
                      </a:r>
                      <a:r>
                        <a:rPr lang="ru-RU" dirty="0" err="1" smtClean="0"/>
                        <a:t>бөлшегін молдау</a:t>
                      </a:r>
                      <a:r>
                        <a:rPr lang="ru-RU" dirty="0" smtClean="0"/>
                        <a:t> </a:t>
                      </a:r>
                      <a:r>
                        <a:rPr lang="ru-RU" dirty="0" err="1" smtClean="0"/>
                        <a:t>қалдырып немесе</a:t>
                      </a:r>
                      <a:r>
                        <a:rPr lang="ru-RU" dirty="0" smtClean="0"/>
                        <a:t> </a:t>
                      </a:r>
                      <a:r>
                        <a:rPr lang="ru-RU" dirty="0" err="1" smtClean="0"/>
                        <a:t>бүрмелі бүктесін қалдыра отырып</a:t>
                      </a:r>
                      <a:r>
                        <a:rPr lang="ru-RU" dirty="0" smtClean="0"/>
                        <a:t>, </a:t>
                      </a:r>
                      <a:r>
                        <a:rPr lang="ru-RU" dirty="0" err="1" smtClean="0"/>
                        <a:t>артық   қалғанын кесіп</a:t>
                      </a:r>
                      <a:r>
                        <a:rPr lang="ru-RU" dirty="0" smtClean="0"/>
                        <a:t> </a:t>
                      </a:r>
                      <a:r>
                        <a:rPr lang="ru-RU" dirty="0" err="1" smtClean="0"/>
                        <a:t>дене</a:t>
                      </a:r>
                      <a:r>
                        <a:rPr lang="ru-RU" dirty="0" smtClean="0"/>
                        <a:t> </a:t>
                      </a:r>
                      <a:r>
                        <a:rPr lang="ru-RU" dirty="0" err="1" smtClean="0"/>
                        <a:t>мүсінді бүркейтін ыңғайлы желбегей</a:t>
                      </a:r>
                      <a:r>
                        <a:rPr lang="ru-RU" dirty="0" smtClean="0"/>
                        <a:t> </a:t>
                      </a:r>
                      <a:r>
                        <a:rPr lang="ru-RU" dirty="0" err="1" smtClean="0"/>
                        <a:t>құрастыру</a:t>
                      </a:r>
                      <a:r>
                        <a:rPr lang="ru-RU" dirty="0" smtClean="0"/>
                        <a:t>. </a:t>
                      </a:r>
                      <a:r>
                        <a:rPr lang="ru-RU" dirty="0" err="1" smtClean="0"/>
                        <a:t>Бүгінгі күні бұл тәсіл киім</a:t>
                      </a:r>
                      <a:r>
                        <a:rPr lang="ru-RU" dirty="0" smtClean="0"/>
                        <a:t> </a:t>
                      </a:r>
                      <a:r>
                        <a:rPr lang="ru-RU" dirty="0" err="1" smtClean="0"/>
                        <a:t>конструкциялаудың жаңа, түрлерін жасауға пайдаланылады</a:t>
                      </a:r>
                      <a:r>
                        <a:rPr lang="ru-RU" dirty="0" smtClean="0"/>
                        <a:t>.</a:t>
                      </a:r>
                      <a:endParaRPr lang="ru-RU" dirty="0"/>
                    </a:p>
                  </a:txBody>
                  <a:tcPr/>
                </a:tc>
                <a:tc>
                  <a:txBody>
                    <a:bodyPr/>
                    <a:lstStyle/>
                    <a:p>
                      <a:r>
                        <a:rPr lang="ru-RU" dirty="0" smtClean="0"/>
                        <a:t>  </a:t>
                      </a:r>
                      <a:r>
                        <a:rPr lang="ru-RU" dirty="0" err="1" smtClean="0"/>
                        <a:t>Бұл тәсіл бойынша</a:t>
                      </a:r>
                      <a:r>
                        <a:rPr lang="ru-RU" dirty="0" smtClean="0"/>
                        <a:t> мата </a:t>
                      </a:r>
                      <a:r>
                        <a:rPr lang="ru-RU" dirty="0" err="1" smtClean="0"/>
                        <a:t>қиындысынан киім</a:t>
                      </a:r>
                      <a:r>
                        <a:rPr lang="ru-RU" dirty="0" smtClean="0"/>
                        <a:t> </a:t>
                      </a:r>
                      <a:r>
                        <a:rPr lang="ru-RU" dirty="0" err="1" smtClean="0"/>
                        <a:t>бөліктерін пішіп</a:t>
                      </a:r>
                      <a:r>
                        <a:rPr lang="ru-RU" dirty="0" smtClean="0"/>
                        <a:t> </a:t>
                      </a:r>
                      <a:r>
                        <a:rPr lang="ru-RU" dirty="0" err="1" smtClean="0"/>
                        <a:t>алып</a:t>
                      </a:r>
                      <a:r>
                        <a:rPr lang="ru-RU" dirty="0" smtClean="0"/>
                        <a:t>, </a:t>
                      </a:r>
                      <a:r>
                        <a:rPr lang="ru-RU" dirty="0" err="1" smtClean="0"/>
                        <a:t>бір-бірімен</a:t>
                      </a:r>
                      <a:r>
                        <a:rPr lang="ru-RU" dirty="0" smtClean="0"/>
                        <a:t> </a:t>
                      </a:r>
                      <a:r>
                        <a:rPr lang="ru-RU" dirty="0" err="1" smtClean="0"/>
                        <a:t>қосып</a:t>
                      </a:r>
                      <a:r>
                        <a:rPr lang="ru-RU" dirty="0" smtClean="0"/>
                        <a:t>, </a:t>
                      </a:r>
                      <a:r>
                        <a:rPr lang="ru-RU" dirty="0" err="1" smtClean="0"/>
                        <a:t>ыңғайлы жебегей</a:t>
                      </a:r>
                      <a:r>
                        <a:rPr lang="ru-RU" dirty="0" smtClean="0"/>
                        <a:t> </a:t>
                      </a:r>
                      <a:r>
                        <a:rPr lang="ru-RU" dirty="0" err="1" smtClean="0"/>
                        <a:t>құрастырады</a:t>
                      </a:r>
                      <a:r>
                        <a:rPr lang="ru-RU" dirty="0" smtClean="0"/>
                        <a:t>. </a:t>
                      </a:r>
                      <a:r>
                        <a:rPr lang="ru-RU" dirty="0" err="1" smtClean="0"/>
                        <a:t>Қосылған бөліктер қажетті пішім</a:t>
                      </a:r>
                      <a:r>
                        <a:rPr lang="ru-RU" dirty="0" smtClean="0"/>
                        <a:t> </a:t>
                      </a:r>
                      <a:r>
                        <a:rPr lang="ru-RU" dirty="0" err="1" smtClean="0"/>
                        <a:t>үйлесімін тапқанға дейін</a:t>
                      </a:r>
                      <a:r>
                        <a:rPr lang="ru-RU" dirty="0" smtClean="0"/>
                        <a:t> </a:t>
                      </a:r>
                      <a:r>
                        <a:rPr lang="ru-RU" dirty="0" err="1" smtClean="0"/>
                        <a:t>бірнеше</a:t>
                      </a:r>
                      <a:r>
                        <a:rPr lang="ru-RU" dirty="0" smtClean="0"/>
                        <a:t> </a:t>
                      </a:r>
                      <a:r>
                        <a:rPr lang="ru-RU" dirty="0" err="1" smtClean="0"/>
                        <a:t>рет</a:t>
                      </a:r>
                      <a:r>
                        <a:rPr lang="ru-RU" dirty="0" smtClean="0"/>
                        <a:t> </a:t>
                      </a:r>
                      <a:r>
                        <a:rPr lang="ru-RU" dirty="0" err="1" smtClean="0"/>
                        <a:t>есептеледі</a:t>
                      </a:r>
                      <a:r>
                        <a:rPr lang="ru-RU" dirty="0" smtClean="0"/>
                        <a:t>.</a:t>
                      </a:r>
                      <a:endParaRPr lang="ru-RU" dirty="0"/>
                    </a:p>
                  </a:txBody>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576" y="476672"/>
            <a:ext cx="7416824" cy="739552"/>
          </a:xfrm>
        </p:spPr>
        <p:txBody>
          <a:bodyPr/>
          <a:lstStyle/>
          <a:p>
            <a:r>
              <a:rPr lang="ru-RU" dirty="0" smtClean="0"/>
              <a:t>Т</a:t>
            </a:r>
            <a:r>
              <a:rPr lang="kk-KZ" dirty="0" smtClean="0"/>
              <a:t>ұлғадан өлшем алу</a:t>
            </a:r>
            <a:endParaRPr lang="ru-RU" dirty="0"/>
          </a:p>
        </p:txBody>
      </p:sp>
      <p:sp>
        <p:nvSpPr>
          <p:cNvPr id="3" name="Содержимое 2"/>
          <p:cNvSpPr>
            <a:spLocks noGrp="1"/>
          </p:cNvSpPr>
          <p:nvPr>
            <p:ph idx="1"/>
          </p:nvPr>
        </p:nvSpPr>
        <p:spPr>
          <a:xfrm>
            <a:off x="0" y="1340768"/>
            <a:ext cx="5940152" cy="5256583"/>
          </a:xfrm>
        </p:spPr>
        <p:txBody>
          <a:bodyPr>
            <a:normAutofit fontScale="55000" lnSpcReduction="20000"/>
          </a:bodyPr>
          <a:lstStyle/>
          <a:p>
            <a:r>
              <a:rPr lang="ru-RU" dirty="0" smtClean="0"/>
              <a:t> </a:t>
            </a:r>
            <a:r>
              <a:rPr lang="ru-RU" dirty="0" err="1" smtClean="0"/>
              <a:t>Барлық үлгілер өлшемдерін үш топқа ажыратуға болады</a:t>
            </a:r>
            <a:r>
              <a:rPr lang="ru-RU" dirty="0" smtClean="0"/>
              <a:t>:</a:t>
            </a:r>
          </a:p>
          <a:p>
            <a:r>
              <a:rPr lang="ru-RU" dirty="0" smtClean="0"/>
              <a:t> 1.Айналым (</a:t>
            </a:r>
            <a:r>
              <a:rPr lang="ru-RU" dirty="0" err="1" smtClean="0"/>
              <a:t>мойын</a:t>
            </a:r>
            <a:r>
              <a:rPr lang="ru-RU" dirty="0" smtClean="0"/>
              <a:t>, </a:t>
            </a:r>
            <a:r>
              <a:rPr lang="ru-RU" dirty="0" err="1" smtClean="0"/>
              <a:t>иық</a:t>
            </a:r>
            <a:r>
              <a:rPr lang="ru-RU" dirty="0" smtClean="0"/>
              <a:t>, </a:t>
            </a:r>
            <a:r>
              <a:rPr lang="ru-RU" dirty="0" err="1" smtClean="0"/>
              <a:t>білек</a:t>
            </a:r>
            <a:r>
              <a:rPr lang="ru-RU" dirty="0" smtClean="0"/>
              <a:t>, </a:t>
            </a:r>
            <a:r>
              <a:rPr lang="ru-RU" dirty="0" err="1" smtClean="0"/>
              <a:t>кеуде</a:t>
            </a:r>
            <a:r>
              <a:rPr lang="ru-RU" dirty="0" smtClean="0"/>
              <a:t>, бел, </a:t>
            </a:r>
            <a:r>
              <a:rPr lang="ru-RU" dirty="0" err="1" smtClean="0"/>
              <a:t>бөксе </a:t>
            </a:r>
            <a:r>
              <a:rPr lang="ru-RU" dirty="0" smtClean="0"/>
              <a:t>)</a:t>
            </a:r>
          </a:p>
          <a:p>
            <a:r>
              <a:rPr lang="ru-RU" dirty="0" smtClean="0"/>
              <a:t> 2.Ендері (</a:t>
            </a:r>
            <a:r>
              <a:rPr lang="ru-RU" dirty="0" err="1" smtClean="0"/>
              <a:t>артқы </a:t>
            </a:r>
            <a:r>
              <a:rPr lang="ru-RU" dirty="0" smtClean="0"/>
              <a:t>бой, </a:t>
            </a:r>
            <a:r>
              <a:rPr lang="ru-RU" dirty="0" err="1" smtClean="0"/>
              <a:t>кеуде</a:t>
            </a:r>
            <a:r>
              <a:rPr lang="ru-RU" dirty="0" smtClean="0"/>
              <a:t>, </a:t>
            </a:r>
            <a:r>
              <a:rPr lang="ru-RU" dirty="0" err="1" smtClean="0"/>
              <a:t>иық</a:t>
            </a:r>
            <a:r>
              <a:rPr lang="ru-RU" dirty="0" smtClean="0"/>
              <a:t>) </a:t>
            </a:r>
          </a:p>
          <a:p>
            <a:r>
              <a:rPr lang="ru-RU" dirty="0" smtClean="0"/>
              <a:t> </a:t>
            </a:r>
            <a:r>
              <a:rPr lang="ru-RU" dirty="0" err="1" smtClean="0"/>
              <a:t>3.Ұзындықтары </a:t>
            </a:r>
            <a:r>
              <a:rPr lang="ru-RU" dirty="0" smtClean="0"/>
              <a:t>(</a:t>
            </a:r>
            <a:r>
              <a:rPr lang="ru-RU" dirty="0" err="1" smtClean="0"/>
              <a:t>белге</a:t>
            </a:r>
            <a:r>
              <a:rPr lang="ru-RU" dirty="0" smtClean="0"/>
              <a:t>, </a:t>
            </a:r>
            <a:r>
              <a:rPr lang="ru-RU" dirty="0" err="1" smtClean="0"/>
              <a:t>қолға дейінгі</a:t>
            </a:r>
            <a:r>
              <a:rPr lang="ru-RU" dirty="0" smtClean="0"/>
              <a:t>). </a:t>
            </a:r>
          </a:p>
          <a:p>
            <a:r>
              <a:rPr lang="ru-RU" dirty="0" err="1" smtClean="0"/>
              <a:t>Өлшем алу</a:t>
            </a:r>
            <a:r>
              <a:rPr lang="ru-RU" dirty="0" smtClean="0"/>
              <a:t> </a:t>
            </a:r>
            <a:r>
              <a:rPr lang="ru-RU" dirty="0" err="1" smtClean="0"/>
              <a:t>тәртібі </a:t>
            </a:r>
            <a:r>
              <a:rPr lang="ru-RU" dirty="0" smtClean="0"/>
              <a:t>мен </a:t>
            </a:r>
            <a:r>
              <a:rPr lang="ru-RU" dirty="0" err="1" smtClean="0"/>
              <a:t>реттілігі</a:t>
            </a:r>
            <a:r>
              <a:rPr lang="ru-RU" dirty="0" smtClean="0"/>
              <a:t>:</a:t>
            </a:r>
          </a:p>
          <a:p>
            <a:r>
              <a:rPr lang="ru-RU" dirty="0" err="1" smtClean="0"/>
              <a:t>-Өлшемді арнайы</a:t>
            </a:r>
            <a:r>
              <a:rPr lang="ru-RU" dirty="0" smtClean="0"/>
              <a:t> </a:t>
            </a:r>
            <a:r>
              <a:rPr lang="ru-RU" dirty="0" err="1" smtClean="0"/>
              <a:t>сантиметрлік</a:t>
            </a:r>
            <a:r>
              <a:rPr lang="ru-RU" dirty="0" smtClean="0"/>
              <a:t> </a:t>
            </a:r>
            <a:r>
              <a:rPr lang="ru-RU" dirty="0" err="1" smtClean="0"/>
              <a:t>таспамен</a:t>
            </a:r>
            <a:r>
              <a:rPr lang="ru-RU" dirty="0" smtClean="0"/>
              <a:t> </a:t>
            </a:r>
            <a:r>
              <a:rPr lang="ru-RU" dirty="0" err="1" smtClean="0"/>
              <a:t>түсіреді.</a:t>
            </a:r>
            <a:r>
              <a:rPr lang="ru-RU" dirty="0" smtClean="0"/>
              <a:t> </a:t>
            </a:r>
            <a:r>
              <a:rPr lang="ru-RU" dirty="0" err="1" smtClean="0"/>
              <a:t>-Өлшер кезде</a:t>
            </a:r>
            <a:r>
              <a:rPr lang="ru-RU" dirty="0" smtClean="0"/>
              <a:t> </a:t>
            </a:r>
            <a:r>
              <a:rPr lang="ru-RU" dirty="0" err="1" smtClean="0"/>
              <a:t>таспа</a:t>
            </a:r>
            <a:r>
              <a:rPr lang="ru-RU" dirty="0" smtClean="0"/>
              <a:t> </a:t>
            </a:r>
            <a:r>
              <a:rPr lang="ru-RU" dirty="0" err="1" smtClean="0"/>
              <a:t>тығыз немесе</a:t>
            </a:r>
            <a:r>
              <a:rPr lang="ru-RU" dirty="0" smtClean="0"/>
              <a:t> бос </a:t>
            </a:r>
            <a:r>
              <a:rPr lang="ru-RU" dirty="0" err="1" smtClean="0"/>
              <a:t>болмауы</a:t>
            </a:r>
            <a:r>
              <a:rPr lang="ru-RU" dirty="0" smtClean="0"/>
              <a:t> </a:t>
            </a:r>
            <a:r>
              <a:rPr lang="ru-RU" dirty="0" err="1" smtClean="0"/>
              <a:t>керек</a:t>
            </a:r>
            <a:r>
              <a:rPr lang="ru-RU" dirty="0" smtClean="0"/>
              <a:t>. </a:t>
            </a:r>
            <a:r>
              <a:rPr lang="ru-RU" dirty="0" err="1" smtClean="0"/>
              <a:t>Ұзындықтың өлшемін толық жазады</a:t>
            </a:r>
            <a:r>
              <a:rPr lang="ru-RU" dirty="0" smtClean="0"/>
              <a:t>. Ал </a:t>
            </a:r>
            <a:r>
              <a:rPr lang="ru-RU" dirty="0" err="1" smtClean="0"/>
              <a:t>айналым</a:t>
            </a:r>
            <a:r>
              <a:rPr lang="ru-RU" dirty="0" smtClean="0"/>
              <a:t> </a:t>
            </a:r>
            <a:r>
              <a:rPr lang="ru-RU" dirty="0" err="1" smtClean="0"/>
              <a:t>өлшемдерін алғанда оның жартылай</a:t>
            </a:r>
            <a:r>
              <a:rPr lang="ru-RU" dirty="0" smtClean="0"/>
              <a:t> </a:t>
            </a:r>
            <a:r>
              <a:rPr lang="ru-RU" dirty="0" err="1" smtClean="0"/>
              <a:t>өлшемін ғана жазады</a:t>
            </a:r>
            <a:r>
              <a:rPr lang="ru-RU" dirty="0" smtClean="0"/>
              <a:t>. </a:t>
            </a:r>
          </a:p>
          <a:p>
            <a:r>
              <a:rPr lang="ru-RU" dirty="0" err="1" smtClean="0"/>
              <a:t>1.Өлшем алу</a:t>
            </a:r>
            <a:r>
              <a:rPr lang="ru-RU" dirty="0" smtClean="0"/>
              <a:t> </a:t>
            </a:r>
            <a:r>
              <a:rPr lang="ru-RU" dirty="0" err="1" smtClean="0"/>
              <a:t>үшін адам</a:t>
            </a:r>
            <a:r>
              <a:rPr lang="ru-RU" dirty="0" smtClean="0"/>
              <a:t> </a:t>
            </a:r>
            <a:r>
              <a:rPr lang="ru-RU" dirty="0" err="1" smtClean="0"/>
              <a:t>еркін</a:t>
            </a:r>
            <a:r>
              <a:rPr lang="ru-RU" dirty="0" smtClean="0"/>
              <a:t> </a:t>
            </a:r>
            <a:r>
              <a:rPr lang="ru-RU" dirty="0" err="1" smtClean="0"/>
              <a:t>әрі қимыл-тұрысын өзгертпей тұруы керек</a:t>
            </a:r>
            <a:r>
              <a:rPr lang="ru-RU" dirty="0" smtClean="0"/>
              <a:t>.</a:t>
            </a:r>
          </a:p>
          <a:p>
            <a:r>
              <a:rPr lang="ru-RU" dirty="0" smtClean="0"/>
              <a:t> 2.Бел </a:t>
            </a:r>
            <a:r>
              <a:rPr lang="ru-RU" dirty="0" err="1" smtClean="0"/>
              <a:t>сызығына жіп</a:t>
            </a:r>
            <a:r>
              <a:rPr lang="ru-RU" dirty="0" smtClean="0"/>
              <a:t> (</a:t>
            </a:r>
            <a:r>
              <a:rPr lang="ru-RU" dirty="0" err="1" smtClean="0"/>
              <a:t>рәзіңке</a:t>
            </a:r>
            <a:r>
              <a:rPr lang="ru-RU" dirty="0" smtClean="0"/>
              <a:t>) </a:t>
            </a:r>
            <a:r>
              <a:rPr lang="ru-RU" dirty="0" err="1" smtClean="0"/>
              <a:t>байланып</a:t>
            </a:r>
            <a:r>
              <a:rPr lang="ru-RU" dirty="0" smtClean="0"/>
              <a:t>, </a:t>
            </a:r>
            <a:r>
              <a:rPr lang="ru-RU" dirty="0" err="1" smtClean="0"/>
              <a:t>ол</a:t>
            </a:r>
            <a:r>
              <a:rPr lang="ru-RU" dirty="0" smtClean="0"/>
              <a:t> </a:t>
            </a:r>
            <a:r>
              <a:rPr lang="ru-RU" dirty="0" err="1" smtClean="0"/>
              <a:t>қатаң көлденең орналасуы</a:t>
            </a:r>
            <a:r>
              <a:rPr lang="ru-RU" dirty="0" smtClean="0"/>
              <a:t> </a:t>
            </a:r>
            <a:r>
              <a:rPr lang="ru-RU" dirty="0" err="1" smtClean="0"/>
              <a:t>қажет</a:t>
            </a:r>
            <a:r>
              <a:rPr lang="ru-RU" dirty="0" smtClean="0"/>
              <a:t>.</a:t>
            </a:r>
          </a:p>
          <a:p>
            <a:r>
              <a:rPr lang="ru-RU" dirty="0" smtClean="0"/>
              <a:t> </a:t>
            </a:r>
            <a:r>
              <a:rPr lang="ru-RU" dirty="0" err="1" smtClean="0"/>
              <a:t>3.Өлшемді адамның оң жағында тұрып алдымен</a:t>
            </a:r>
            <a:r>
              <a:rPr lang="ru-RU" dirty="0" smtClean="0"/>
              <a:t> </a:t>
            </a:r>
            <a:r>
              <a:rPr lang="ru-RU" dirty="0" err="1" smtClean="0"/>
              <a:t>алдыңғы жағынан, одан</a:t>
            </a:r>
            <a:r>
              <a:rPr lang="ru-RU" dirty="0" smtClean="0"/>
              <a:t> </a:t>
            </a:r>
            <a:r>
              <a:rPr lang="ru-RU" dirty="0" err="1" smtClean="0"/>
              <a:t>кейін</a:t>
            </a:r>
            <a:r>
              <a:rPr lang="ru-RU" dirty="0" smtClean="0"/>
              <a:t> </a:t>
            </a:r>
            <a:r>
              <a:rPr lang="ru-RU" dirty="0" err="1" smtClean="0"/>
              <a:t>артқы жағынан өлшейді.</a:t>
            </a:r>
            <a:r>
              <a:rPr lang="ru-RU" dirty="0" smtClean="0"/>
              <a:t> </a:t>
            </a:r>
          </a:p>
          <a:p>
            <a:endParaRPr lang="ru-RU" dirty="0"/>
          </a:p>
        </p:txBody>
      </p:sp>
      <p:pic>
        <p:nvPicPr>
          <p:cNvPr id="2052" name="Picture 4" descr="Картинки по запросу &quot;шаблон для снятия мерок&quot;"/>
          <p:cNvPicPr>
            <a:picLocks noChangeAspect="1" noChangeArrowheads="1"/>
          </p:cNvPicPr>
          <p:nvPr/>
        </p:nvPicPr>
        <p:blipFill>
          <a:blip r:embed="rId2" cstate="print"/>
          <a:srcRect r="57578"/>
          <a:stretch>
            <a:fillRect/>
          </a:stretch>
        </p:blipFill>
        <p:spPr bwMode="auto">
          <a:xfrm>
            <a:off x="6012160" y="1196752"/>
            <a:ext cx="2808312" cy="4705351"/>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Картинки по запросу &quot;мерка&quot;"/>
          <p:cNvPicPr>
            <a:picLocks noChangeAspect="1" noChangeArrowheads="1"/>
          </p:cNvPicPr>
          <p:nvPr/>
        </p:nvPicPr>
        <p:blipFill>
          <a:blip r:embed="rId2" cstate="print"/>
          <a:srcRect/>
          <a:stretch>
            <a:fillRect/>
          </a:stretch>
        </p:blipFill>
        <p:spPr bwMode="auto">
          <a:xfrm>
            <a:off x="0" y="0"/>
            <a:ext cx="5724128" cy="6858000"/>
          </a:xfrm>
          <a:prstGeom prst="rect">
            <a:avLst/>
          </a:prstGeom>
          <a:noFill/>
        </p:spPr>
      </p:pic>
      <p:graphicFrame>
        <p:nvGraphicFramePr>
          <p:cNvPr id="4" name="Таблица 3"/>
          <p:cNvGraphicFramePr>
            <a:graphicFrameLocks noGrp="1"/>
          </p:cNvGraphicFramePr>
          <p:nvPr/>
        </p:nvGraphicFramePr>
        <p:xfrm>
          <a:off x="5724128" y="188640"/>
          <a:ext cx="3419872" cy="6461032"/>
        </p:xfrm>
        <a:graphic>
          <a:graphicData uri="http://schemas.openxmlformats.org/drawingml/2006/table">
            <a:tbl>
              <a:tblPr/>
              <a:tblGrid>
                <a:gridCol w="2411446"/>
                <a:gridCol w="1008426"/>
              </a:tblGrid>
              <a:tr h="396949">
                <a:tc>
                  <a:txBody>
                    <a:bodyPr/>
                    <a:lstStyle/>
                    <a:p>
                      <a:pPr algn="just">
                        <a:spcAft>
                          <a:spcPts val="0"/>
                        </a:spcAft>
                      </a:pPr>
                      <a:r>
                        <a:rPr lang="ru-RU" sz="1400" b="1" dirty="0" err="1">
                          <a:latin typeface="Times New Roman"/>
                          <a:ea typeface="Calibri"/>
                          <a:cs typeface="Times New Roman"/>
                        </a:rPr>
                        <a:t>Өлшеулер</a:t>
                      </a:r>
                      <a:endParaRPr lang="ru-RU" sz="1400" b="1" dirty="0">
                        <a:latin typeface="Calibri"/>
                        <a:ea typeface="Calibri"/>
                        <a:cs typeface="Times New Roman"/>
                      </a:endParaRPr>
                    </a:p>
                  </a:txBody>
                  <a:tcPr marL="11865" marR="11865" marT="11865" marB="1186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400" b="1" dirty="0" err="1">
                          <a:latin typeface="Times New Roman"/>
                          <a:ea typeface="Calibri"/>
                          <a:cs typeface="Times New Roman"/>
                        </a:rPr>
                        <a:t>Шартты</a:t>
                      </a:r>
                      <a:r>
                        <a:rPr lang="ru-RU" sz="1400" b="1" dirty="0">
                          <a:latin typeface="Times New Roman"/>
                          <a:ea typeface="Calibri"/>
                          <a:cs typeface="Times New Roman"/>
                        </a:rPr>
                        <a:t> </a:t>
                      </a:r>
                      <a:r>
                        <a:rPr lang="ru-RU" sz="1400" b="1" dirty="0" err="1">
                          <a:latin typeface="Times New Roman"/>
                          <a:ea typeface="Calibri"/>
                          <a:cs typeface="Times New Roman"/>
                        </a:rPr>
                        <a:t>белгілер</a:t>
                      </a:r>
                      <a:endParaRPr lang="ru-RU" sz="1400" b="1" dirty="0">
                        <a:latin typeface="Calibri"/>
                        <a:ea typeface="Calibri"/>
                        <a:cs typeface="Times New Roman"/>
                      </a:endParaRPr>
                    </a:p>
                  </a:txBody>
                  <a:tcPr marL="11865" marR="11865" marT="11865" marB="1186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8685">
                <a:tc>
                  <a:txBody>
                    <a:bodyPr/>
                    <a:lstStyle/>
                    <a:p>
                      <a:pPr algn="just">
                        <a:spcAft>
                          <a:spcPts val="0"/>
                        </a:spcAft>
                      </a:pPr>
                      <a:r>
                        <a:rPr lang="en-US" sz="1400" b="1" dirty="0">
                          <a:latin typeface="Times New Roman"/>
                          <a:ea typeface="Calibri"/>
                          <a:cs typeface="Times New Roman"/>
                        </a:rPr>
                        <a:t>0</a:t>
                      </a:r>
                      <a:r>
                        <a:rPr lang="ru-RU" sz="1400" b="1" dirty="0" err="1">
                          <a:latin typeface="Times New Roman"/>
                          <a:ea typeface="Calibri"/>
                          <a:cs typeface="Times New Roman"/>
                        </a:rPr>
                        <a:t>Бойы</a:t>
                      </a:r>
                      <a:endParaRPr lang="ru-RU" sz="1400" b="1" dirty="0">
                        <a:latin typeface="Calibri"/>
                        <a:ea typeface="Calibri"/>
                        <a:cs typeface="Times New Roman"/>
                      </a:endParaRPr>
                    </a:p>
                  </a:txBody>
                  <a:tcPr marL="11865" marR="11865" marT="11865" marB="1186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400" b="1" dirty="0">
                          <a:latin typeface="Times New Roman"/>
                          <a:ea typeface="Calibri"/>
                          <a:cs typeface="Times New Roman"/>
                        </a:rPr>
                        <a:t>Б</a:t>
                      </a:r>
                      <a:endParaRPr lang="ru-RU" sz="1400" b="1" dirty="0">
                        <a:latin typeface="Calibri"/>
                        <a:ea typeface="Calibri"/>
                        <a:cs typeface="Times New Roman"/>
                      </a:endParaRPr>
                    </a:p>
                  </a:txBody>
                  <a:tcPr marL="11865" marR="11865" marT="11865" marB="1186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4940">
                <a:tc>
                  <a:txBody>
                    <a:bodyPr/>
                    <a:lstStyle/>
                    <a:p>
                      <a:pPr algn="just">
                        <a:spcAft>
                          <a:spcPts val="0"/>
                        </a:spcAft>
                      </a:pPr>
                      <a:r>
                        <a:rPr lang="kk-KZ" sz="1400" b="1" dirty="0">
                          <a:latin typeface="Times New Roman"/>
                          <a:ea typeface="Calibri"/>
                          <a:cs typeface="Times New Roman"/>
                        </a:rPr>
                        <a:t>Жартылай мойын айналымы </a:t>
                      </a:r>
                      <a:endParaRPr lang="ru-RU" sz="1400" b="1" dirty="0">
                        <a:latin typeface="Calibri"/>
                        <a:ea typeface="Calibri"/>
                        <a:cs typeface="Times New Roman"/>
                      </a:endParaRPr>
                    </a:p>
                  </a:txBody>
                  <a:tcPr marL="11865" marR="11865" marT="11865" marB="1186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1" dirty="0">
                          <a:latin typeface="Times New Roman"/>
                          <a:ea typeface="Calibri"/>
                          <a:cs typeface="Times New Roman"/>
                        </a:rPr>
                        <a:t>ЖАм</a:t>
                      </a:r>
                      <a:endParaRPr lang="ru-RU" sz="1400" b="1" dirty="0">
                        <a:latin typeface="Calibri"/>
                        <a:ea typeface="Calibri"/>
                        <a:cs typeface="Times New Roman"/>
                      </a:endParaRPr>
                    </a:p>
                  </a:txBody>
                  <a:tcPr marL="11865" marR="11865" marT="11865" marB="1186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4940">
                <a:tc>
                  <a:txBody>
                    <a:bodyPr/>
                    <a:lstStyle/>
                    <a:p>
                      <a:pPr algn="just">
                        <a:spcAft>
                          <a:spcPts val="0"/>
                        </a:spcAft>
                      </a:pPr>
                      <a:r>
                        <a:rPr lang="kk-KZ" sz="1400" b="1" dirty="0" smtClean="0">
                          <a:latin typeface="Times New Roman"/>
                          <a:ea typeface="Calibri"/>
                          <a:cs typeface="Times New Roman"/>
                        </a:rPr>
                        <a:t>Кеуденің бірінші жартылай айналымы</a:t>
                      </a:r>
                      <a:endParaRPr lang="ru-RU" sz="1400" b="1" dirty="0">
                        <a:latin typeface="+mn-lt"/>
                        <a:ea typeface="Calibri"/>
                        <a:cs typeface="Times New Roman"/>
                      </a:endParaRPr>
                    </a:p>
                  </a:txBody>
                  <a:tcPr marL="11865" marR="11865" marT="11865" marB="1186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1" dirty="0">
                          <a:latin typeface="Times New Roman"/>
                          <a:ea typeface="Calibri"/>
                          <a:cs typeface="Times New Roman"/>
                        </a:rPr>
                        <a:t>Ам</a:t>
                      </a:r>
                      <a:endParaRPr lang="ru-RU" sz="1400" b="1" dirty="0">
                        <a:latin typeface="Calibri"/>
                        <a:ea typeface="Calibri"/>
                        <a:cs typeface="Times New Roman"/>
                      </a:endParaRPr>
                    </a:p>
                  </a:txBody>
                  <a:tcPr marL="11865" marR="11865" marT="11865" marB="1186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3066">
                <a:tc>
                  <a:txBody>
                    <a:bodyPr/>
                    <a:lstStyle/>
                    <a:p>
                      <a:pPr algn="just">
                        <a:spcAft>
                          <a:spcPts val="0"/>
                        </a:spcAft>
                      </a:pPr>
                      <a:r>
                        <a:rPr lang="kk-KZ" sz="1400" b="1" dirty="0" smtClean="0">
                          <a:latin typeface="Times New Roman"/>
                          <a:ea typeface="Calibri"/>
                          <a:cs typeface="Times New Roman"/>
                        </a:rPr>
                        <a:t>Кеуденің екінші жартылай айналымы</a:t>
                      </a:r>
                      <a:endParaRPr lang="ru-RU" sz="1400" b="1" dirty="0">
                        <a:latin typeface="Calibri"/>
                        <a:ea typeface="Calibri"/>
                        <a:cs typeface="Times New Roman"/>
                      </a:endParaRPr>
                    </a:p>
                  </a:txBody>
                  <a:tcPr marL="11865" marR="11865" marT="11865" marB="1186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1">
                          <a:latin typeface="Times New Roman"/>
                          <a:ea typeface="Calibri"/>
                          <a:cs typeface="Times New Roman"/>
                        </a:rPr>
                        <a:t>ЖАк2</a:t>
                      </a:r>
                      <a:endParaRPr lang="ru-RU" sz="1400" b="1">
                        <a:latin typeface="Calibri"/>
                        <a:ea typeface="Calibri"/>
                        <a:cs typeface="Times New Roman"/>
                      </a:endParaRPr>
                    </a:p>
                  </a:txBody>
                  <a:tcPr marL="11865" marR="11865" marT="11865" marB="1186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3066">
                <a:tc>
                  <a:txBody>
                    <a:bodyPr/>
                    <a:lstStyle/>
                    <a:p>
                      <a:pPr algn="just">
                        <a:spcAft>
                          <a:spcPts val="0"/>
                        </a:spcAft>
                      </a:pPr>
                      <a:r>
                        <a:rPr lang="kk-KZ" sz="1400" b="1">
                          <a:latin typeface="Times New Roman"/>
                          <a:ea typeface="Calibri"/>
                          <a:cs typeface="Times New Roman"/>
                        </a:rPr>
                        <a:t>Кеуденің үшінші жартылай айналымы </a:t>
                      </a:r>
                      <a:endParaRPr lang="ru-RU" sz="1400" b="1">
                        <a:latin typeface="Calibri"/>
                        <a:ea typeface="Calibri"/>
                        <a:cs typeface="Times New Roman"/>
                      </a:endParaRPr>
                    </a:p>
                  </a:txBody>
                  <a:tcPr marL="11865" marR="11865" marT="11865" marB="1186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1">
                          <a:latin typeface="Times New Roman"/>
                          <a:ea typeface="Calibri"/>
                          <a:cs typeface="Times New Roman"/>
                        </a:rPr>
                        <a:t>ЖАк3</a:t>
                      </a:r>
                      <a:endParaRPr lang="ru-RU" sz="1400" b="1">
                        <a:latin typeface="Calibri"/>
                        <a:ea typeface="Calibri"/>
                        <a:cs typeface="Times New Roman"/>
                      </a:endParaRPr>
                    </a:p>
                  </a:txBody>
                  <a:tcPr marL="11865" marR="11865" marT="11865" marB="1186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6812">
                <a:tc>
                  <a:txBody>
                    <a:bodyPr/>
                    <a:lstStyle/>
                    <a:p>
                      <a:pPr algn="just">
                        <a:spcAft>
                          <a:spcPts val="0"/>
                        </a:spcAft>
                      </a:pPr>
                      <a:r>
                        <a:rPr lang="kk-KZ" sz="1400" b="1">
                          <a:latin typeface="Times New Roman"/>
                          <a:ea typeface="Calibri"/>
                          <a:cs typeface="Times New Roman"/>
                        </a:rPr>
                        <a:t>Жартылай бел айналымы</a:t>
                      </a:r>
                      <a:endParaRPr lang="ru-RU" sz="1400" b="1">
                        <a:latin typeface="Calibri"/>
                        <a:ea typeface="Calibri"/>
                        <a:cs typeface="Times New Roman"/>
                      </a:endParaRPr>
                    </a:p>
                  </a:txBody>
                  <a:tcPr marL="11865" marR="11865" marT="11865" marB="1186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1">
                          <a:latin typeface="Times New Roman"/>
                          <a:ea typeface="Calibri"/>
                          <a:cs typeface="Times New Roman"/>
                        </a:rPr>
                        <a:t>ЖАбел</a:t>
                      </a:r>
                      <a:endParaRPr lang="ru-RU" sz="1400" b="1">
                        <a:latin typeface="Calibri"/>
                        <a:ea typeface="Calibri"/>
                        <a:cs typeface="Times New Roman"/>
                      </a:endParaRPr>
                    </a:p>
                  </a:txBody>
                  <a:tcPr marL="11865" marR="11865" marT="11865" marB="1186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4940">
                <a:tc>
                  <a:txBody>
                    <a:bodyPr/>
                    <a:lstStyle/>
                    <a:p>
                      <a:pPr algn="just">
                        <a:spcAft>
                          <a:spcPts val="0"/>
                        </a:spcAft>
                      </a:pPr>
                      <a:r>
                        <a:rPr lang="kk-KZ" sz="1400" b="1">
                          <a:latin typeface="Times New Roman"/>
                          <a:ea typeface="Calibri"/>
                          <a:cs typeface="Times New Roman"/>
                        </a:rPr>
                        <a:t>Жартылай мықын айналымы</a:t>
                      </a:r>
                      <a:endParaRPr lang="ru-RU" sz="1400" b="1">
                        <a:latin typeface="Calibri"/>
                        <a:ea typeface="Calibri"/>
                        <a:cs typeface="Times New Roman"/>
                      </a:endParaRPr>
                    </a:p>
                  </a:txBody>
                  <a:tcPr marL="11865" marR="11865" marT="11865" marB="1186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1">
                          <a:latin typeface="Times New Roman"/>
                          <a:ea typeface="Calibri"/>
                          <a:cs typeface="Times New Roman"/>
                        </a:rPr>
                        <a:t>ЖАмық</a:t>
                      </a:r>
                      <a:endParaRPr lang="ru-RU" sz="1400" b="1">
                        <a:latin typeface="Calibri"/>
                        <a:ea typeface="Calibri"/>
                        <a:cs typeface="Times New Roman"/>
                      </a:endParaRPr>
                    </a:p>
                  </a:txBody>
                  <a:tcPr marL="11865" marR="11865" marT="11865" marB="1186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6812">
                <a:tc>
                  <a:txBody>
                    <a:bodyPr/>
                    <a:lstStyle/>
                    <a:p>
                      <a:pPr algn="just">
                        <a:spcAft>
                          <a:spcPts val="0"/>
                        </a:spcAft>
                      </a:pPr>
                      <a:r>
                        <a:rPr lang="kk-KZ" sz="1400" b="1">
                          <a:latin typeface="Times New Roman"/>
                          <a:ea typeface="Calibri"/>
                          <a:cs typeface="Times New Roman"/>
                        </a:rPr>
                        <a:t>Кеуде ені</a:t>
                      </a:r>
                      <a:endParaRPr lang="ru-RU" sz="1400" b="1">
                        <a:latin typeface="Calibri"/>
                        <a:ea typeface="Calibri"/>
                        <a:cs typeface="Times New Roman"/>
                      </a:endParaRPr>
                    </a:p>
                  </a:txBody>
                  <a:tcPr marL="11865" marR="11865" marT="11865" marB="1186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1">
                          <a:latin typeface="Times New Roman"/>
                          <a:ea typeface="Calibri"/>
                          <a:cs typeface="Times New Roman"/>
                        </a:rPr>
                        <a:t>Ек</a:t>
                      </a:r>
                      <a:endParaRPr lang="ru-RU" sz="1400" b="1">
                        <a:latin typeface="Calibri"/>
                        <a:ea typeface="Calibri"/>
                        <a:cs typeface="Times New Roman"/>
                      </a:endParaRPr>
                    </a:p>
                  </a:txBody>
                  <a:tcPr marL="11865" marR="11865" marT="11865" marB="1186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7446">
                <a:tc>
                  <a:txBody>
                    <a:bodyPr/>
                    <a:lstStyle/>
                    <a:p>
                      <a:pPr algn="just">
                        <a:spcAft>
                          <a:spcPts val="0"/>
                        </a:spcAft>
                      </a:pPr>
                      <a:r>
                        <a:rPr lang="kk-KZ" sz="1400" b="1">
                          <a:latin typeface="Times New Roman"/>
                          <a:ea typeface="Calibri"/>
                          <a:cs typeface="Times New Roman"/>
                        </a:rPr>
                        <a:t>Артқы бел сызығынан мойын негізделу нүктесіне дейінгі арақашықтық</a:t>
                      </a:r>
                      <a:endParaRPr lang="ru-RU" sz="1400" b="1">
                        <a:latin typeface="Calibri"/>
                        <a:ea typeface="Calibri"/>
                        <a:cs typeface="Times New Roman"/>
                      </a:endParaRPr>
                    </a:p>
                  </a:txBody>
                  <a:tcPr marL="11865" marR="11865" marT="11865" marB="1186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1">
                          <a:latin typeface="Times New Roman"/>
                          <a:ea typeface="Calibri"/>
                          <a:cs typeface="Times New Roman"/>
                        </a:rPr>
                        <a:t>Ұар.б</a:t>
                      </a:r>
                      <a:endParaRPr lang="ru-RU" sz="1400" b="1">
                        <a:latin typeface="Calibri"/>
                        <a:ea typeface="Calibri"/>
                        <a:cs typeface="Times New Roman"/>
                      </a:endParaRPr>
                    </a:p>
                  </a:txBody>
                  <a:tcPr marL="11865" marR="11865" marT="11865" marB="1186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7446">
                <a:tc>
                  <a:txBody>
                    <a:bodyPr/>
                    <a:lstStyle/>
                    <a:p>
                      <a:pPr algn="just">
                        <a:spcAft>
                          <a:spcPts val="0"/>
                        </a:spcAft>
                      </a:pPr>
                      <a:r>
                        <a:rPr lang="kk-KZ" sz="1400" b="1" dirty="0">
                          <a:latin typeface="Times New Roman"/>
                          <a:ea typeface="Calibri"/>
                          <a:cs typeface="Times New Roman"/>
                        </a:rPr>
                        <a:t>Алдыңғы бел сызығынан мойын </a:t>
                      </a:r>
                      <a:r>
                        <a:rPr lang="kk-KZ" sz="1400" b="1" dirty="0" smtClean="0">
                          <a:latin typeface="Times New Roman"/>
                          <a:ea typeface="Calibri"/>
                          <a:cs typeface="Times New Roman"/>
                        </a:rPr>
                        <a:t>негіз </a:t>
                      </a:r>
                      <a:r>
                        <a:rPr lang="kk-KZ" sz="1400" b="1" dirty="0">
                          <a:latin typeface="Times New Roman"/>
                          <a:ea typeface="Calibri"/>
                          <a:cs typeface="Times New Roman"/>
                        </a:rPr>
                        <a:t>нүктесіне </a:t>
                      </a:r>
                      <a:r>
                        <a:rPr lang="kk-KZ" sz="1400" b="1" dirty="0" smtClean="0">
                          <a:latin typeface="Times New Roman"/>
                          <a:ea typeface="Calibri"/>
                          <a:cs typeface="Times New Roman"/>
                        </a:rPr>
                        <a:t>дейінгі арақашықтық</a:t>
                      </a:r>
                      <a:endParaRPr lang="ru-RU" sz="1400" b="1" dirty="0">
                        <a:latin typeface="Calibri"/>
                        <a:ea typeface="Calibri"/>
                        <a:cs typeface="Times New Roman"/>
                      </a:endParaRPr>
                    </a:p>
                  </a:txBody>
                  <a:tcPr marL="11865" marR="11865" marT="11865" marB="1186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1" dirty="0">
                          <a:latin typeface="Times New Roman"/>
                          <a:ea typeface="Calibri"/>
                          <a:cs typeface="Times New Roman"/>
                        </a:rPr>
                        <a:t>Ұал.б</a:t>
                      </a:r>
                      <a:endParaRPr lang="ru-RU" sz="1400" b="1" dirty="0">
                        <a:latin typeface="Calibri"/>
                        <a:ea typeface="Calibri"/>
                        <a:cs typeface="Times New Roman"/>
                      </a:endParaRPr>
                    </a:p>
                  </a:txBody>
                  <a:tcPr marL="11865" marR="11865" marT="11865" marB="1186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6812">
                <a:tc>
                  <a:txBody>
                    <a:bodyPr/>
                    <a:lstStyle/>
                    <a:p>
                      <a:pPr algn="just">
                        <a:spcAft>
                          <a:spcPts val="0"/>
                        </a:spcAft>
                      </a:pPr>
                      <a:r>
                        <a:rPr lang="kk-KZ" sz="1400" b="1">
                          <a:latin typeface="Times New Roman"/>
                          <a:ea typeface="Calibri"/>
                          <a:cs typeface="Times New Roman"/>
                        </a:rPr>
                        <a:t>Кеуде биіктігі</a:t>
                      </a:r>
                      <a:endParaRPr lang="ru-RU" sz="1400" b="1">
                        <a:latin typeface="Calibri"/>
                        <a:ea typeface="Calibri"/>
                        <a:cs typeface="Times New Roman"/>
                      </a:endParaRPr>
                    </a:p>
                  </a:txBody>
                  <a:tcPr marL="11865" marR="11865" marT="11865" marB="1186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1">
                          <a:latin typeface="Times New Roman"/>
                          <a:ea typeface="Calibri"/>
                          <a:cs typeface="Times New Roman"/>
                        </a:rPr>
                        <a:t>Бк</a:t>
                      </a:r>
                      <a:endParaRPr lang="ru-RU" sz="1400" b="1">
                        <a:latin typeface="Calibri"/>
                        <a:ea typeface="Calibri"/>
                        <a:cs typeface="Times New Roman"/>
                      </a:endParaRPr>
                    </a:p>
                  </a:txBody>
                  <a:tcPr marL="11865" marR="11865" marT="11865" marB="1186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3066">
                <a:tc>
                  <a:txBody>
                    <a:bodyPr/>
                    <a:lstStyle/>
                    <a:p>
                      <a:pPr algn="just">
                        <a:spcAft>
                          <a:spcPts val="0"/>
                        </a:spcAft>
                      </a:pPr>
                      <a:r>
                        <a:rPr lang="kk-KZ" sz="1400" b="1">
                          <a:latin typeface="Times New Roman"/>
                          <a:ea typeface="Calibri"/>
                          <a:cs typeface="Times New Roman"/>
                        </a:rPr>
                        <a:t>Дәл сол артқы бұрыш деңгейі қолтық асты шұңқыры</a:t>
                      </a:r>
                      <a:endParaRPr lang="ru-RU" sz="1400" b="1">
                        <a:latin typeface="Calibri"/>
                        <a:ea typeface="Calibri"/>
                        <a:cs typeface="Times New Roman"/>
                      </a:endParaRPr>
                    </a:p>
                  </a:txBody>
                  <a:tcPr marL="11865" marR="11865" marT="11865" marB="1186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1">
                          <a:latin typeface="Times New Roman"/>
                          <a:ea typeface="Calibri"/>
                          <a:cs typeface="Times New Roman"/>
                        </a:rPr>
                        <a:t>Бқол</a:t>
                      </a:r>
                      <a:endParaRPr lang="ru-RU" sz="1400" b="1">
                        <a:latin typeface="Calibri"/>
                        <a:ea typeface="Calibri"/>
                        <a:cs typeface="Times New Roman"/>
                      </a:endParaRPr>
                    </a:p>
                  </a:txBody>
                  <a:tcPr marL="11865" marR="11865" marT="11865" marB="1186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6812">
                <a:tc>
                  <a:txBody>
                    <a:bodyPr/>
                    <a:lstStyle/>
                    <a:p>
                      <a:pPr algn="just">
                        <a:spcAft>
                          <a:spcPts val="0"/>
                        </a:spcAft>
                      </a:pPr>
                      <a:r>
                        <a:rPr lang="kk-KZ" sz="1400" b="1">
                          <a:latin typeface="Times New Roman"/>
                          <a:ea typeface="Calibri"/>
                          <a:cs typeface="Times New Roman"/>
                        </a:rPr>
                        <a:t>Иықтың қиғаш биіктігі</a:t>
                      </a:r>
                      <a:endParaRPr lang="ru-RU" sz="1400" b="1">
                        <a:latin typeface="Calibri"/>
                        <a:ea typeface="Calibri"/>
                        <a:cs typeface="Times New Roman"/>
                      </a:endParaRPr>
                    </a:p>
                  </a:txBody>
                  <a:tcPr marL="11865" marR="11865" marT="11865" marB="1186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1">
                          <a:latin typeface="Times New Roman"/>
                          <a:ea typeface="Calibri"/>
                          <a:cs typeface="Times New Roman"/>
                        </a:rPr>
                        <a:t>Би.қ</a:t>
                      </a:r>
                      <a:endParaRPr lang="ru-RU" sz="1400" b="1">
                        <a:latin typeface="Calibri"/>
                        <a:ea typeface="Calibri"/>
                        <a:cs typeface="Times New Roman"/>
                      </a:endParaRPr>
                    </a:p>
                  </a:txBody>
                  <a:tcPr marL="11865" marR="11865" marT="11865" marB="1186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3049">
                <a:tc>
                  <a:txBody>
                    <a:bodyPr/>
                    <a:lstStyle/>
                    <a:p>
                      <a:pPr algn="just">
                        <a:spcAft>
                          <a:spcPts val="0"/>
                        </a:spcAft>
                      </a:pPr>
                      <a:r>
                        <a:rPr lang="kk-KZ" sz="1400" b="1">
                          <a:latin typeface="Times New Roman"/>
                          <a:ea typeface="Calibri"/>
                          <a:cs typeface="Times New Roman"/>
                        </a:rPr>
                        <a:t>Арқа ені</a:t>
                      </a:r>
                      <a:endParaRPr lang="ru-RU" sz="1400" b="1">
                        <a:latin typeface="Calibri"/>
                        <a:ea typeface="Calibri"/>
                        <a:cs typeface="Times New Roman"/>
                      </a:endParaRPr>
                    </a:p>
                  </a:txBody>
                  <a:tcPr marL="11865" marR="11865" marT="11865" marB="1186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1">
                          <a:latin typeface="Times New Roman"/>
                          <a:ea typeface="Calibri"/>
                          <a:cs typeface="Times New Roman"/>
                        </a:rPr>
                        <a:t>Еар</a:t>
                      </a:r>
                      <a:endParaRPr lang="ru-RU" sz="1400" b="1">
                        <a:latin typeface="Calibri"/>
                        <a:ea typeface="Calibri"/>
                        <a:cs typeface="Times New Roman"/>
                      </a:endParaRPr>
                    </a:p>
                  </a:txBody>
                  <a:tcPr marL="11865" marR="11865" marT="11865" marB="1186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6812">
                <a:tc>
                  <a:txBody>
                    <a:bodyPr/>
                    <a:lstStyle/>
                    <a:p>
                      <a:pPr algn="just">
                        <a:spcAft>
                          <a:spcPts val="0"/>
                        </a:spcAft>
                      </a:pPr>
                      <a:r>
                        <a:rPr lang="kk-KZ" sz="1400" b="1" dirty="0">
                          <a:latin typeface="Times New Roman"/>
                          <a:ea typeface="Calibri"/>
                          <a:cs typeface="Times New Roman"/>
                        </a:rPr>
                        <a:t>Иық ені</a:t>
                      </a:r>
                      <a:endParaRPr lang="ru-RU" sz="1400" b="1" dirty="0">
                        <a:latin typeface="Calibri"/>
                        <a:ea typeface="Calibri"/>
                        <a:cs typeface="Times New Roman"/>
                      </a:endParaRPr>
                    </a:p>
                  </a:txBody>
                  <a:tcPr marL="11865" marR="11865" marT="11865" marB="1186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400" b="1" dirty="0">
                          <a:latin typeface="Times New Roman"/>
                          <a:ea typeface="Calibri"/>
                          <a:cs typeface="Times New Roman"/>
                        </a:rPr>
                        <a:t>Еи</a:t>
                      </a:r>
                      <a:endParaRPr lang="ru-RU" sz="1400" b="1" dirty="0">
                        <a:latin typeface="Calibri"/>
                        <a:ea typeface="Calibri"/>
                        <a:cs typeface="Times New Roman"/>
                      </a:endParaRPr>
                    </a:p>
                  </a:txBody>
                  <a:tcPr marL="11865" marR="11865" marT="11865" marB="1186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57200"/>
            <a:ext cx="8064896" cy="838200"/>
          </a:xfrm>
        </p:spPr>
        <p:txBody>
          <a:bodyPr>
            <a:noAutofit/>
          </a:bodyPr>
          <a:lstStyle/>
          <a:p>
            <a:r>
              <a:rPr lang="ru-RU" sz="5400" b="1" dirty="0" smtClean="0"/>
              <a:t>    </a:t>
            </a:r>
            <a:r>
              <a:rPr lang="ru-RU" sz="5400" b="1" dirty="0" err="1" smtClean="0"/>
              <a:t>Бұйым </a:t>
            </a:r>
            <a:r>
              <a:rPr lang="ru-RU" sz="5400" b="1" dirty="0" smtClean="0"/>
              <a:t>балансы </a:t>
            </a:r>
            <a:endParaRPr lang="ru-RU" sz="8000" dirty="0"/>
          </a:p>
        </p:txBody>
      </p:sp>
      <p:sp>
        <p:nvSpPr>
          <p:cNvPr id="3" name="Содержимое 2"/>
          <p:cNvSpPr>
            <a:spLocks noGrp="1"/>
          </p:cNvSpPr>
          <p:nvPr>
            <p:ph idx="1"/>
          </p:nvPr>
        </p:nvSpPr>
        <p:spPr/>
        <p:txBody>
          <a:bodyPr>
            <a:normAutofit fontScale="85000" lnSpcReduction="20000"/>
          </a:bodyPr>
          <a:lstStyle/>
          <a:p>
            <a:r>
              <a:rPr lang="ru-RU" dirty="0" smtClean="0"/>
              <a:t>Баланс </a:t>
            </a:r>
            <a:r>
              <a:rPr lang="ru-RU" dirty="0" err="1" smtClean="0"/>
              <a:t>дегеніміз</a:t>
            </a:r>
            <a:r>
              <a:rPr lang="ru-RU" dirty="0" smtClean="0"/>
              <a:t> - </a:t>
            </a:r>
            <a:r>
              <a:rPr lang="ru-RU" dirty="0" err="1" smtClean="0"/>
              <a:t>ол</a:t>
            </a:r>
            <a:r>
              <a:rPr lang="ru-RU" dirty="0" smtClean="0"/>
              <a:t> </a:t>
            </a:r>
            <a:r>
              <a:rPr lang="ru-RU" dirty="0" err="1" smtClean="0"/>
              <a:t>бұйым қонымдылығының дұрыс белгісі</a:t>
            </a:r>
            <a:r>
              <a:rPr lang="ru-RU" dirty="0" smtClean="0"/>
              <a:t>. </a:t>
            </a:r>
            <a:r>
              <a:rPr lang="ru-RU" dirty="0" err="1" smtClean="0"/>
              <a:t>Бір-бірінен</a:t>
            </a:r>
            <a:r>
              <a:rPr lang="ru-RU" dirty="0" smtClean="0"/>
              <a:t> </a:t>
            </a:r>
            <a:r>
              <a:rPr lang="ru-RU" dirty="0" err="1" smtClean="0"/>
              <a:t>ажырамайтын</a:t>
            </a:r>
            <a:r>
              <a:rPr lang="ru-RU" dirty="0" smtClean="0"/>
              <a:t> </a:t>
            </a:r>
            <a:r>
              <a:rPr lang="ru-RU" dirty="0" err="1" smtClean="0"/>
              <a:t>баланстың екі</a:t>
            </a:r>
            <a:r>
              <a:rPr lang="ru-RU" dirty="0" smtClean="0"/>
              <a:t> </a:t>
            </a:r>
            <a:r>
              <a:rPr lang="ru-RU" dirty="0" err="1" smtClean="0"/>
              <a:t>түрі анықталған: алдыңғы-артқы және бүйірлік.</a:t>
            </a:r>
            <a:endParaRPr lang="ru-RU" dirty="0" smtClean="0"/>
          </a:p>
          <a:p>
            <a:r>
              <a:rPr lang="ru-RU" dirty="0" smtClean="0"/>
              <a:t> </a:t>
            </a:r>
            <a:r>
              <a:rPr lang="ru-RU" dirty="0" err="1" smtClean="0"/>
              <a:t>Алдыңғы-артқы </a:t>
            </a:r>
            <a:r>
              <a:rPr lang="ru-RU" dirty="0" smtClean="0"/>
              <a:t>баланс </a:t>
            </a:r>
            <a:r>
              <a:rPr lang="ru-RU" dirty="0" err="1" smtClean="0"/>
              <a:t>дегеніміз</a:t>
            </a:r>
            <a:r>
              <a:rPr lang="ru-RU" dirty="0" smtClean="0"/>
              <a:t> - </a:t>
            </a:r>
            <a:r>
              <a:rPr lang="ru-RU" dirty="0" err="1" smtClean="0"/>
              <a:t>ол</a:t>
            </a:r>
            <a:r>
              <a:rPr lang="ru-RU" dirty="0" smtClean="0"/>
              <a:t> </a:t>
            </a:r>
            <a:r>
              <a:rPr lang="ru-RU" dirty="0" err="1" smtClean="0"/>
              <a:t>артқы бойдың көлденең және тік</a:t>
            </a:r>
            <a:r>
              <a:rPr lang="ru-RU" dirty="0" smtClean="0"/>
              <a:t> </a:t>
            </a:r>
            <a:r>
              <a:rPr lang="ru-RU" dirty="0" err="1" smtClean="0"/>
              <a:t>бағытында </a:t>
            </a:r>
            <a:r>
              <a:rPr lang="ru-RU" dirty="0" smtClean="0"/>
              <a:t>сан мен </a:t>
            </a:r>
            <a:r>
              <a:rPr lang="ru-RU" dirty="0" err="1" smtClean="0"/>
              <a:t>аЛдыңғы бойдың мойын</a:t>
            </a:r>
            <a:r>
              <a:rPr lang="ru-RU" dirty="0" smtClean="0"/>
              <a:t> </a:t>
            </a:r>
            <a:r>
              <a:rPr lang="ru-RU" dirty="0" err="1" smtClean="0"/>
              <a:t>ойындысындағы нүктесін сипаттайтын</a:t>
            </a:r>
            <a:r>
              <a:rPr lang="ru-RU" dirty="0" smtClean="0"/>
              <a:t> </a:t>
            </a:r>
            <a:r>
              <a:rPr lang="ru-RU" dirty="0" err="1" smtClean="0"/>
              <a:t>киімнің алдыңғы және артқы бөліктерінің тепе-теңдігі</a:t>
            </a:r>
            <a:r>
              <a:rPr lang="ru-RU" dirty="0" smtClean="0"/>
              <a:t>. </a:t>
            </a:r>
          </a:p>
          <a:p>
            <a:r>
              <a:rPr lang="ru-RU" dirty="0" err="1" smtClean="0"/>
              <a:t>Бүйір сызығының </a:t>
            </a:r>
            <a:r>
              <a:rPr lang="ru-RU" dirty="0" smtClean="0"/>
              <a:t>балансы </a:t>
            </a:r>
            <a:r>
              <a:rPr lang="ru-RU" dirty="0" err="1" smtClean="0"/>
              <a:t>дегеніміз</a:t>
            </a:r>
            <a:r>
              <a:rPr lang="ru-RU" dirty="0" smtClean="0"/>
              <a:t> - </a:t>
            </a:r>
            <a:r>
              <a:rPr lang="ru-RU" dirty="0" err="1" smtClean="0"/>
              <a:t>бұл бұйымның артқы және алдыңғы бөліктері </a:t>
            </a:r>
            <a:r>
              <a:rPr lang="ru-RU" dirty="0" smtClean="0"/>
              <a:t>мен </a:t>
            </a:r>
            <a:r>
              <a:rPr lang="ru-RU" dirty="0" err="1" smtClean="0"/>
              <a:t>бүйір бөліктерінің тепе-теңдігі</a:t>
            </a:r>
            <a:r>
              <a:rPr lang="ru-RU" dirty="0" smtClean="0"/>
              <a:t>.</a:t>
            </a:r>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8991600" cy="1295400"/>
          </a:xfrm>
        </p:spPr>
        <p:txBody>
          <a:bodyPr>
            <a:normAutofit fontScale="90000"/>
          </a:bodyPr>
          <a:lstStyle/>
          <a:p>
            <a:r>
              <a:rPr lang="ru-RU" dirty="0" err="1" smtClean="0"/>
              <a:t>Базистік</a:t>
            </a:r>
            <a:r>
              <a:rPr lang="ru-RU" dirty="0" smtClean="0"/>
              <a:t> тор  - </a:t>
            </a:r>
            <a:r>
              <a:rPr lang="ru-RU" dirty="0" err="1" smtClean="0"/>
              <a:t>ол</a:t>
            </a:r>
            <a:r>
              <a:rPr lang="ru-RU" dirty="0" smtClean="0"/>
              <a:t> </a:t>
            </a:r>
            <a:r>
              <a:rPr lang="ru-RU" dirty="0" err="1" smtClean="0"/>
              <a:t>тік</a:t>
            </a:r>
            <a:r>
              <a:rPr lang="ru-RU" dirty="0" smtClean="0"/>
              <a:t> </a:t>
            </a:r>
            <a:r>
              <a:rPr lang="ru-RU" dirty="0" err="1" smtClean="0"/>
              <a:t>және көлденең сызықтардан тұратын жартылай</a:t>
            </a:r>
            <a:r>
              <a:rPr lang="ru-RU" dirty="0" smtClean="0"/>
              <a:t> цилиндр </a:t>
            </a:r>
            <a:r>
              <a:rPr lang="ru-RU" dirty="0" err="1" smtClean="0"/>
              <a:t>бетінің жазықтығы</a:t>
            </a:r>
            <a:r>
              <a:rPr lang="ru-RU" dirty="0" smtClean="0"/>
              <a:t>.</a:t>
            </a:r>
            <a:endParaRPr lang="ru-RU" dirty="0"/>
          </a:p>
        </p:txBody>
      </p:sp>
      <p:pic>
        <p:nvPicPr>
          <p:cNvPr id="17410" name="Picture 2"/>
          <p:cNvPicPr>
            <a:picLocks noGrp="1" noChangeAspect="1" noChangeArrowheads="1"/>
          </p:cNvPicPr>
          <p:nvPr>
            <p:ph idx="1"/>
          </p:nvPr>
        </p:nvPicPr>
        <p:blipFill>
          <a:blip r:embed="rId2" cstate="print"/>
          <a:srcRect l="45475" t="23923" r="25901" b="34484"/>
          <a:stretch>
            <a:fillRect/>
          </a:stretch>
        </p:blipFill>
        <p:spPr bwMode="auto">
          <a:xfrm>
            <a:off x="0" y="1556792"/>
            <a:ext cx="4572000" cy="4392488"/>
          </a:xfrm>
          <a:prstGeom prst="rect">
            <a:avLst/>
          </a:prstGeom>
          <a:ln>
            <a:noFill/>
          </a:ln>
          <a:effectLst>
            <a:softEdge rad="112500"/>
          </a:effectLst>
        </p:spPr>
      </p:pic>
      <p:sp>
        <p:nvSpPr>
          <p:cNvPr id="4" name="Прямоугольник 3"/>
          <p:cNvSpPr/>
          <p:nvPr/>
        </p:nvSpPr>
        <p:spPr>
          <a:xfrm>
            <a:off x="4860032" y="1443841"/>
            <a:ext cx="3600400" cy="4801314"/>
          </a:xfrm>
          <a:prstGeom prst="rect">
            <a:avLst/>
          </a:prstGeom>
        </p:spPr>
        <p:txBody>
          <a:bodyPr wrap="square">
            <a:spAutoFit/>
          </a:bodyPr>
          <a:lstStyle/>
          <a:p>
            <a:r>
              <a:rPr lang="ru-RU" dirty="0" err="1" smtClean="0"/>
              <a:t>Төбесі </a:t>
            </a:r>
            <a:r>
              <a:rPr lang="ru-RU" dirty="0" smtClean="0"/>
              <a:t>А0 </a:t>
            </a:r>
            <a:r>
              <a:rPr lang="ru-RU" dirty="0" err="1" smtClean="0"/>
              <a:t>нүктесі болатын</a:t>
            </a:r>
            <a:r>
              <a:rPr lang="ru-RU" dirty="0" smtClean="0"/>
              <a:t> </a:t>
            </a:r>
            <a:r>
              <a:rPr lang="ru-RU" dirty="0" err="1" smtClean="0"/>
              <a:t>тік</a:t>
            </a:r>
            <a:r>
              <a:rPr lang="ru-RU" dirty="0" smtClean="0"/>
              <a:t> </a:t>
            </a:r>
            <a:r>
              <a:rPr lang="ru-RU" dirty="0" err="1" smtClean="0"/>
              <a:t>бұрыш жасау</a:t>
            </a:r>
            <a:r>
              <a:rPr lang="ru-RU" dirty="0" smtClean="0"/>
              <a:t>. </a:t>
            </a:r>
            <a:r>
              <a:rPr lang="ru-RU" dirty="0" err="1" smtClean="0"/>
              <a:t>Төмен қарай ұзынынан келесі</a:t>
            </a:r>
            <a:r>
              <a:rPr lang="ru-RU" dirty="0" smtClean="0"/>
              <a:t> </a:t>
            </a:r>
            <a:r>
              <a:rPr lang="ru-RU" dirty="0" err="1" smtClean="0"/>
              <a:t>кесінділер</a:t>
            </a:r>
            <a:r>
              <a:rPr lang="ru-RU" dirty="0" smtClean="0"/>
              <a:t> </a:t>
            </a:r>
            <a:r>
              <a:rPr lang="ru-RU" dirty="0" err="1" smtClean="0"/>
              <a:t>белгіленеді</a:t>
            </a:r>
            <a:r>
              <a:rPr lang="ru-RU" dirty="0" smtClean="0"/>
              <a:t>:</a:t>
            </a:r>
          </a:p>
          <a:p>
            <a:r>
              <a:rPr lang="ru-RU" dirty="0" smtClean="0"/>
              <a:t> АГ - </a:t>
            </a:r>
            <a:r>
              <a:rPr lang="ru-RU" dirty="0" err="1" smtClean="0"/>
              <a:t>қолтық ойындысының тереңдігі</a:t>
            </a:r>
            <a:r>
              <a:rPr lang="ru-RU" dirty="0" smtClean="0"/>
              <a:t>; </a:t>
            </a:r>
          </a:p>
          <a:p>
            <a:r>
              <a:rPr lang="ru-RU" dirty="0" smtClean="0"/>
              <a:t>АТ - бел </a:t>
            </a:r>
            <a:r>
              <a:rPr lang="ru-RU" dirty="0" err="1" smtClean="0"/>
              <a:t>сызығына дейінгі</a:t>
            </a:r>
            <a:r>
              <a:rPr lang="ru-RU" dirty="0" smtClean="0"/>
              <a:t> </a:t>
            </a:r>
            <a:r>
              <a:rPr lang="ru-RU" dirty="0" err="1" smtClean="0"/>
              <a:t>ұзындығы</a:t>
            </a:r>
            <a:r>
              <a:rPr lang="ru-RU" dirty="0" smtClean="0"/>
              <a:t>; </a:t>
            </a:r>
          </a:p>
          <a:p>
            <a:r>
              <a:rPr lang="ru-RU" dirty="0" smtClean="0"/>
              <a:t>ТБ - </a:t>
            </a:r>
            <a:r>
              <a:rPr lang="ru-RU" dirty="0" err="1" smtClean="0"/>
              <a:t>мықын сызығына дейінгі</a:t>
            </a:r>
            <a:r>
              <a:rPr lang="ru-RU" dirty="0" smtClean="0"/>
              <a:t> </a:t>
            </a:r>
            <a:r>
              <a:rPr lang="ru-RU" dirty="0" err="1" smtClean="0"/>
              <a:t>ұзындығы</a:t>
            </a:r>
            <a:r>
              <a:rPr lang="ru-RU" dirty="0" smtClean="0"/>
              <a:t>; </a:t>
            </a:r>
          </a:p>
          <a:p>
            <a:r>
              <a:rPr lang="ru-RU" dirty="0" smtClean="0"/>
              <a:t>ТН - </a:t>
            </a:r>
            <a:r>
              <a:rPr lang="ru-RU" dirty="0" err="1" smtClean="0"/>
              <a:t>бұйым ұзындығы</a:t>
            </a:r>
            <a:r>
              <a:rPr lang="ru-RU" dirty="0" smtClean="0"/>
              <a:t>. </a:t>
            </a:r>
            <a:r>
              <a:rPr lang="ru-RU" dirty="0" err="1" smtClean="0"/>
              <a:t>Оңға қарай көлденең сызықтардың ені</a:t>
            </a:r>
            <a:r>
              <a:rPr lang="ru-RU" dirty="0" smtClean="0"/>
              <a:t> </a:t>
            </a:r>
            <a:r>
              <a:rPr lang="ru-RU" dirty="0" err="1" smtClean="0"/>
              <a:t>белгіленеді</a:t>
            </a:r>
            <a:r>
              <a:rPr lang="ru-RU" dirty="0" smtClean="0"/>
              <a:t>: </a:t>
            </a:r>
          </a:p>
          <a:p>
            <a:r>
              <a:rPr lang="en-US" dirty="0" smtClean="0"/>
              <a:t>A</a:t>
            </a:r>
            <a:r>
              <a:rPr lang="kk-KZ" dirty="0" smtClean="0"/>
              <a:t>1</a:t>
            </a:r>
            <a:r>
              <a:rPr lang="en-US" dirty="0" smtClean="0"/>
              <a:t>A2 - </a:t>
            </a:r>
            <a:r>
              <a:rPr lang="ru-RU" dirty="0" err="1" smtClean="0"/>
              <a:t>артқы </a:t>
            </a:r>
            <a:r>
              <a:rPr lang="ru-RU" dirty="0" smtClean="0"/>
              <a:t>бой </a:t>
            </a:r>
            <a:r>
              <a:rPr lang="ru-RU" dirty="0" err="1" smtClean="0"/>
              <a:t>ені</a:t>
            </a:r>
            <a:r>
              <a:rPr lang="ru-RU" dirty="0" smtClean="0"/>
              <a:t>;</a:t>
            </a:r>
          </a:p>
          <a:p>
            <a:r>
              <a:rPr lang="ru-RU" dirty="0" smtClean="0"/>
              <a:t> А2А3 – </a:t>
            </a:r>
            <a:r>
              <a:rPr lang="ru-RU" dirty="0" err="1" smtClean="0"/>
              <a:t>қолтық ойындысының ені</a:t>
            </a:r>
            <a:r>
              <a:rPr lang="ru-RU" dirty="0" smtClean="0"/>
              <a:t>; </a:t>
            </a:r>
          </a:p>
          <a:p>
            <a:r>
              <a:rPr lang="ru-RU" dirty="0" smtClean="0"/>
              <a:t>А3 А4 - </a:t>
            </a:r>
            <a:r>
              <a:rPr lang="ru-RU" dirty="0" err="1" smtClean="0"/>
              <a:t>алдыңғы </a:t>
            </a:r>
            <a:r>
              <a:rPr lang="ru-RU" dirty="0" smtClean="0"/>
              <a:t>бой </a:t>
            </a:r>
            <a:r>
              <a:rPr lang="ru-RU" dirty="0" err="1" smtClean="0"/>
              <a:t>ені</a:t>
            </a:r>
            <a:r>
              <a:rPr lang="ru-RU" dirty="0" smtClean="0"/>
              <a:t>. </a:t>
            </a:r>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     </a:t>
            </a:r>
            <a:r>
              <a:rPr lang="uk-UA" dirty="0" err="1" smtClean="0"/>
              <a:t>сызба</a:t>
            </a:r>
            <a:r>
              <a:rPr lang="uk-UA" dirty="0" smtClean="0"/>
              <a:t> </a:t>
            </a:r>
            <a:r>
              <a:rPr lang="uk-UA" dirty="0" err="1" smtClean="0"/>
              <a:t>тұрғызудағы</a:t>
            </a:r>
            <a:r>
              <a:rPr lang="uk-UA" dirty="0" smtClean="0"/>
              <a:t> </a:t>
            </a:r>
            <a:r>
              <a:rPr lang="uk-UA" dirty="0" err="1" smtClean="0"/>
              <a:t>әдістер</a:t>
            </a:r>
            <a:endParaRPr lang="ru-RU" dirty="0"/>
          </a:p>
        </p:txBody>
      </p:sp>
      <p:sp>
        <p:nvSpPr>
          <p:cNvPr id="3" name="Содержимое 2"/>
          <p:cNvSpPr>
            <a:spLocks noGrp="1"/>
          </p:cNvSpPr>
          <p:nvPr>
            <p:ph idx="1"/>
          </p:nvPr>
        </p:nvSpPr>
        <p:spPr/>
        <p:txBody>
          <a:bodyPr>
            <a:normAutofit/>
          </a:bodyPr>
          <a:lstStyle/>
          <a:p>
            <a:r>
              <a:rPr lang="uk-UA" dirty="0" smtClean="0"/>
              <a:t>1)ЕМКО-</a:t>
            </a:r>
            <a:r>
              <a:rPr lang="ru-RU" dirty="0" smtClean="0"/>
              <a:t>к</a:t>
            </a:r>
            <a:r>
              <a:rPr lang="uk-UA" dirty="0" err="1" smtClean="0"/>
              <a:t>иімді</a:t>
            </a:r>
            <a:r>
              <a:rPr lang="uk-UA" dirty="0" smtClean="0"/>
              <a:t> </a:t>
            </a:r>
            <a:r>
              <a:rPr lang="uk-UA" dirty="0" err="1" smtClean="0"/>
              <a:t>жобалаудың</a:t>
            </a:r>
            <a:r>
              <a:rPr lang="uk-UA" dirty="0" smtClean="0"/>
              <a:t> </a:t>
            </a:r>
            <a:r>
              <a:rPr lang="uk-UA" dirty="0" err="1" smtClean="0"/>
              <a:t>бірыңғай</a:t>
            </a:r>
            <a:r>
              <a:rPr lang="uk-UA" dirty="0" smtClean="0"/>
              <a:t> </a:t>
            </a:r>
            <a:r>
              <a:rPr lang="uk-UA" dirty="0" err="1" smtClean="0"/>
              <a:t>әдістемесі</a:t>
            </a:r>
            <a:r>
              <a:rPr lang="uk-UA" dirty="0" smtClean="0"/>
              <a:t>.</a:t>
            </a:r>
          </a:p>
          <a:p>
            <a:r>
              <a:rPr lang="uk-UA" dirty="0" smtClean="0"/>
              <a:t> 2) ЦНИИШП </a:t>
            </a:r>
            <a:r>
              <a:rPr lang="uk-UA" dirty="0" err="1" smtClean="0"/>
              <a:t>-тігін</a:t>
            </a:r>
            <a:r>
              <a:rPr lang="uk-UA" dirty="0" smtClean="0"/>
              <a:t> </a:t>
            </a:r>
            <a:r>
              <a:rPr lang="kk-KZ" dirty="0" err="1" smtClean="0"/>
              <a:t>ө</a:t>
            </a:r>
            <a:r>
              <a:rPr lang="uk-UA" dirty="0" err="1" smtClean="0"/>
              <a:t>неркәсібінің</a:t>
            </a:r>
            <a:r>
              <a:rPr lang="uk-UA" dirty="0" smtClean="0"/>
              <a:t>  </a:t>
            </a:r>
            <a:r>
              <a:rPr lang="uk-UA" dirty="0" err="1" smtClean="0"/>
              <a:t>орталық</a:t>
            </a:r>
            <a:r>
              <a:rPr lang="uk-UA" dirty="0" smtClean="0"/>
              <a:t> </a:t>
            </a:r>
            <a:r>
              <a:rPr lang="uk-UA" dirty="0" err="1" smtClean="0"/>
              <a:t>ғылыми</a:t>
            </a:r>
            <a:r>
              <a:rPr lang="uk-UA" dirty="0" smtClean="0"/>
              <a:t>  </a:t>
            </a:r>
            <a:r>
              <a:rPr lang="uk-UA" dirty="0" err="1" smtClean="0"/>
              <a:t>зерттеу</a:t>
            </a:r>
            <a:r>
              <a:rPr lang="uk-UA" dirty="0" smtClean="0"/>
              <a:t> </a:t>
            </a:r>
            <a:r>
              <a:rPr lang="uk-UA" dirty="0" err="1" smtClean="0"/>
              <a:t>институты</a:t>
            </a:r>
            <a:r>
              <a:rPr lang="uk-UA" dirty="0" smtClean="0"/>
              <a:t> </a:t>
            </a:r>
            <a:endParaRPr lang="ru-RU" dirty="0" smtClean="0"/>
          </a:p>
          <a:p>
            <a:r>
              <a:rPr lang="uk-UA" dirty="0" smtClean="0"/>
              <a:t>3)ЦОТШЛ  - </a:t>
            </a:r>
            <a:r>
              <a:rPr lang="uk-UA" dirty="0" err="1" smtClean="0"/>
              <a:t>орталық</a:t>
            </a:r>
            <a:r>
              <a:rPr lang="uk-UA" dirty="0" smtClean="0"/>
              <a:t> </a:t>
            </a:r>
            <a:r>
              <a:rPr lang="uk-UA" dirty="0" err="1" smtClean="0"/>
              <a:t>тәжірибелік-технологиялық</a:t>
            </a:r>
            <a:r>
              <a:rPr lang="uk-UA" dirty="0" smtClean="0"/>
              <a:t> </a:t>
            </a:r>
            <a:r>
              <a:rPr lang="uk-UA" dirty="0" err="1" smtClean="0"/>
              <a:t>тігін</a:t>
            </a:r>
            <a:r>
              <a:rPr lang="uk-UA" dirty="0" smtClean="0"/>
              <a:t> </a:t>
            </a:r>
            <a:r>
              <a:rPr lang="uk-UA" dirty="0" err="1" smtClean="0"/>
              <a:t>зертханасы</a:t>
            </a:r>
            <a:r>
              <a:rPr lang="uk-UA" dirty="0" smtClean="0"/>
              <a:t> </a:t>
            </a:r>
            <a:r>
              <a:rPr lang="uk-UA" dirty="0" err="1" smtClean="0"/>
              <a:t>.Бұл</a:t>
            </a:r>
            <a:r>
              <a:rPr lang="uk-UA" dirty="0" smtClean="0"/>
              <a:t> </a:t>
            </a:r>
            <a:r>
              <a:rPr lang="uk-UA" dirty="0" err="1" smtClean="0"/>
              <a:t>әдіс</a:t>
            </a:r>
            <a:r>
              <a:rPr lang="uk-UA" dirty="0" smtClean="0"/>
              <a:t> </a:t>
            </a:r>
            <a:r>
              <a:rPr lang="uk-UA" dirty="0" err="1" smtClean="0"/>
              <a:t>көбінесе</a:t>
            </a:r>
            <a:r>
              <a:rPr lang="uk-UA" dirty="0" smtClean="0"/>
              <a:t>  </a:t>
            </a:r>
            <a:r>
              <a:rPr lang="uk-UA" dirty="0" err="1" smtClean="0"/>
              <a:t>жеке</a:t>
            </a:r>
            <a:r>
              <a:rPr lang="uk-UA" dirty="0" smtClean="0"/>
              <a:t> </a:t>
            </a:r>
            <a:r>
              <a:rPr lang="uk-UA" dirty="0" err="1" smtClean="0"/>
              <a:t>тапсырыс</a:t>
            </a:r>
            <a:r>
              <a:rPr lang="uk-UA" dirty="0" smtClean="0"/>
              <a:t> </a:t>
            </a:r>
            <a:r>
              <a:rPr lang="uk-UA" dirty="0" err="1" smtClean="0"/>
              <a:t>берушіге</a:t>
            </a:r>
            <a:r>
              <a:rPr lang="uk-UA" dirty="0" smtClean="0"/>
              <a:t> </a:t>
            </a:r>
            <a:r>
              <a:rPr lang="uk-UA" dirty="0" err="1" smtClean="0"/>
              <a:t>киім</a:t>
            </a:r>
            <a:r>
              <a:rPr lang="uk-UA" dirty="0" smtClean="0"/>
              <a:t> </a:t>
            </a:r>
            <a:r>
              <a:rPr lang="uk-UA" dirty="0" err="1" smtClean="0"/>
              <a:t>жасау</a:t>
            </a:r>
            <a:r>
              <a:rPr lang="uk-UA" dirty="0" smtClean="0"/>
              <a:t> </a:t>
            </a:r>
            <a:r>
              <a:rPr lang="uk-UA" dirty="0" err="1" smtClean="0"/>
              <a:t>үшін</a:t>
            </a:r>
            <a:r>
              <a:rPr lang="uk-UA" dirty="0" smtClean="0"/>
              <a:t> </a:t>
            </a:r>
            <a:r>
              <a:rPr lang="uk-UA" dirty="0" err="1" smtClean="0"/>
              <a:t>қолданылады</a:t>
            </a:r>
            <a:r>
              <a:rPr lang="uk-UA" dirty="0" smtClean="0"/>
              <a:t>.</a:t>
            </a:r>
            <a:endParaRPr lang="ru-RU" dirty="0" smtClean="0"/>
          </a:p>
          <a:p>
            <a:endParaRPr lang="ru-RU"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1009</TotalTime>
  <Words>968</Words>
  <Application>Microsoft Office PowerPoint</Application>
  <PresentationFormat>Экран (4:3)</PresentationFormat>
  <Paragraphs>196</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Трек</vt:lpstr>
      <vt:lpstr>ҚАЗАҚСТАН РЕСПУБЛИКАСЫ БІЛІМ ЖӘНЕ ҒЫЛЫМ МИНИСТРЛІГІ ТҮРКІСТАН ОБЛЫСЫНЫҢ АДАМИ ӘЛЕУЕТТІ ДАМЫТУ БАСҚАРМАСЫ Ғ.МҰРАТБАЕВ АТЫНДАҒЫ ЖЕТІСАЙ ГУМАНИТАРЛЫҚ-ТЕХНИКАЛЫҚ КОЛЛЕДЖІ </vt:lpstr>
      <vt:lpstr>Мазмұны </vt:lpstr>
      <vt:lpstr>Слайд 3</vt:lpstr>
      <vt:lpstr>    Киімді конструкциялау тәсілдері</vt:lpstr>
      <vt:lpstr>Тұлғадан өлшем алу</vt:lpstr>
      <vt:lpstr>Слайд 6</vt:lpstr>
      <vt:lpstr>    Бұйым балансы </vt:lpstr>
      <vt:lpstr>Базистік тор  - ол тік және көлденең сызықтардан тұратын жартылай цилиндр бетінің жазықтығы.</vt:lpstr>
      <vt:lpstr>     сызба тұрғызудағы әдістер</vt:lpstr>
      <vt:lpstr>             Қосымш алар </vt:lpstr>
      <vt:lpstr>Слайд 11</vt:lpstr>
      <vt:lpstr>Слайд 12</vt:lpstr>
      <vt:lpstr>Қорытынды</vt:lpstr>
      <vt:lpstr>Слайд 14</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ҚАЗАҚСТАН РЕСПУБЛИКАСЫ БІЛІМ ЖӘНЕ ҒЫЛЫМ МИНИСТРЛІГІ ТҮРКІСТАН ОБЛЫСЫНЫҢ АДАМИ ӘЛЕУЕТТІ ДАМЫТУ БАСҚАРМАСЫ Ғ.МҰРАТБАЕВ АТЫНДАҒЫ ЖЕТІСАЙ ГУМАНИТАРЛЫҚ-ТЕХНИКАЛЫҚ КОЛЛЕДЖІ </dc:title>
  <dc:creator>Admin</dc:creator>
  <cp:lastModifiedBy>Admin</cp:lastModifiedBy>
  <cp:revision>102</cp:revision>
  <dcterms:created xsi:type="dcterms:W3CDTF">2021-02-14T14:39:30Z</dcterms:created>
  <dcterms:modified xsi:type="dcterms:W3CDTF">2021-02-25T06:45:20Z</dcterms:modified>
</cp:coreProperties>
</file>