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328" r:id="rId3"/>
    <p:sldId id="325" r:id="rId4"/>
    <p:sldId id="329" r:id="rId5"/>
    <p:sldId id="277" r:id="rId6"/>
    <p:sldId id="331" r:id="rId7"/>
    <p:sldId id="332" r:id="rId8"/>
    <p:sldId id="333" r:id="rId9"/>
    <p:sldId id="259" r:id="rId10"/>
    <p:sldId id="330" r:id="rId11"/>
    <p:sldId id="334" r:id="rId12"/>
    <p:sldId id="311" r:id="rId13"/>
    <p:sldId id="301" r:id="rId14"/>
    <p:sldId id="314" r:id="rId15"/>
    <p:sldId id="327" r:id="rId16"/>
    <p:sldId id="313" r:id="rId17"/>
    <p:sldId id="302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4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C8CA-7853-4399-A6AD-420F747C0A5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E44C-357F-4217-B3BD-B8EF0616F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9D687-8197-4188-BF9F-DBB004AD92A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4705-1F7B-439F-90B1-BC836A1C6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_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slide" Target="slide9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slide" Target="slide9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33.png"/><Relationship Id="rId3" Type="http://schemas.openxmlformats.org/officeDocument/2006/relationships/image" Target="../media/image28.png"/><Relationship Id="rId21" Type="http://schemas.openxmlformats.org/officeDocument/2006/relationships/image" Target="../media/image36.jpg"/><Relationship Id="rId7" Type="http://schemas.openxmlformats.org/officeDocument/2006/relationships/slide" Target="slide9.xml"/><Relationship Id="rId12" Type="http://schemas.openxmlformats.org/officeDocument/2006/relationships/image" Target="../media/image19.png"/><Relationship Id="rId17" Type="http://schemas.openxmlformats.org/officeDocument/2006/relationships/image" Target="../media/image32.png"/><Relationship Id="rId2" Type="http://schemas.openxmlformats.org/officeDocument/2006/relationships/image" Target="../media/image4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18.xml"/><Relationship Id="rId5" Type="http://schemas.openxmlformats.org/officeDocument/2006/relationships/slide" Target="slide3.xml"/><Relationship Id="rId15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slide" Target="slide15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_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72359"/>
              </p:ext>
            </p:extLst>
          </p:nvPr>
        </p:nvGraphicFramePr>
        <p:xfrm>
          <a:off x="-1812" y="188640"/>
          <a:ext cx="9144264" cy="685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Презентация" r:id="rId3" imgW="3456522" imgH="2590627" progId="PowerPoint.Show.8">
                  <p:embed/>
                </p:oleObj>
              </mc:Choice>
              <mc:Fallback>
                <p:oleObj name="Презентация" r:id="rId3" imgW="3456522" imgH="2590627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12" y="188640"/>
                        <a:ext cx="9144264" cy="6857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29878" y="2285992"/>
            <a:ext cx="62023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«В»</a:t>
            </a:r>
            <a:r>
              <a:rPr lang="kk-K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сыныбы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28"/>
            <a:ext cx="9163048" cy="6858000"/>
          </a:xfrm>
          <a:prstGeom prst="rect">
            <a:avLst/>
          </a:prstGeom>
          <a:noFill/>
        </p:spPr>
      </p:pic>
      <p:pic>
        <p:nvPicPr>
          <p:cNvPr id="7" name="Picture 71" descr="F:\РИСУНКИ(Microsoft)\Рисунок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3" y="3474679"/>
            <a:ext cx="289351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Әр сағат қандай уақытты көрсетіп          тұр?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12 </a:t>
            </a:r>
            <a:r>
              <a:rPr lang="ru-RU" sz="3100" b="1" dirty="0" err="1" smtClean="0"/>
              <a:t>са</a:t>
            </a:r>
            <a:r>
              <a:rPr lang="kk-KZ" sz="3100" b="1" dirty="0" smtClean="0"/>
              <a:t>ғат                                              </a:t>
            </a:r>
            <a:r>
              <a:rPr lang="kk-KZ" sz="3100" b="1" dirty="0" smtClean="0">
                <a:solidFill>
                  <a:schemeClr val="accent3">
                    <a:lumMod val="50000"/>
                  </a:schemeClr>
                </a:solidFill>
              </a:rPr>
              <a:t>18 сағат немесе</a:t>
            </a:r>
            <a:r>
              <a:rPr lang="kk-KZ" sz="31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kk-KZ" sz="3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kk-KZ" sz="3100" b="1" dirty="0" smtClean="0"/>
              <a:t>(Талтүс)                                                       </a:t>
            </a:r>
            <a:r>
              <a:rPr lang="kk-KZ" sz="3100" b="1" dirty="0" smtClean="0">
                <a:solidFill>
                  <a:schemeClr val="accent3">
                    <a:lumMod val="50000"/>
                  </a:schemeClr>
                </a:solidFill>
              </a:rPr>
              <a:t>(кешкі)</a:t>
            </a:r>
            <a:br>
              <a:rPr lang="kk-KZ" sz="3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C000"/>
                </a:solidFill>
              </a:rPr>
              <a:t>13 </a:t>
            </a:r>
            <a:r>
              <a:rPr lang="ru-RU" sz="2700" b="1" dirty="0" err="1" smtClean="0">
                <a:solidFill>
                  <a:srgbClr val="FFC000"/>
                </a:solidFill>
              </a:rPr>
              <a:t>са</a:t>
            </a:r>
            <a:r>
              <a:rPr lang="kk-KZ" sz="2700" b="1" dirty="0" smtClean="0">
                <a:solidFill>
                  <a:srgbClr val="FFC000"/>
                </a:solidFill>
              </a:rPr>
              <a:t>ғ</a:t>
            </a:r>
            <a:r>
              <a:rPr lang="ru-RU" sz="2700" b="1" dirty="0" err="1" smtClean="0">
                <a:solidFill>
                  <a:srgbClr val="FFC000"/>
                </a:solidFill>
              </a:rPr>
              <a:t>ат</a:t>
            </a:r>
            <a:r>
              <a:rPr lang="ru-RU" sz="2700" b="1" dirty="0" smtClean="0">
                <a:solidFill>
                  <a:srgbClr val="FFC000"/>
                </a:solidFill>
              </a:rPr>
              <a:t> </a:t>
            </a:r>
            <a:r>
              <a:rPr lang="ru-RU" sz="2700" b="1" dirty="0" err="1" smtClean="0">
                <a:solidFill>
                  <a:srgbClr val="FFC000"/>
                </a:solidFill>
              </a:rPr>
              <a:t>немесе</a:t>
            </a:r>
            <a:r>
              <a:rPr lang="kk-KZ" sz="2700" b="1" dirty="0" smtClean="0">
                <a:solidFill>
                  <a:srgbClr val="FFC000"/>
                </a:solidFill>
              </a:rPr>
              <a:t>                                        </a:t>
            </a:r>
            <a:r>
              <a:rPr lang="kk-KZ" sz="2700" b="1" dirty="0" smtClean="0">
                <a:solidFill>
                  <a:schemeClr val="accent6">
                    <a:lumMod val="50000"/>
                  </a:schemeClr>
                </a:solidFill>
              </a:rPr>
              <a:t>19 сағат немесе</a:t>
            </a:r>
            <a:r>
              <a:rPr lang="kk-KZ" sz="2700" b="1" dirty="0" smtClean="0">
                <a:solidFill>
                  <a:srgbClr val="FFC000"/>
                </a:solidFill>
              </a:rPr>
              <a:t/>
            </a:r>
            <a:br>
              <a:rPr lang="kk-KZ" sz="2700" b="1" dirty="0" smtClean="0">
                <a:solidFill>
                  <a:srgbClr val="FFC000"/>
                </a:solidFill>
              </a:rPr>
            </a:br>
            <a:r>
              <a:rPr lang="kk-KZ" sz="2700" b="1" dirty="0">
                <a:solidFill>
                  <a:srgbClr val="FFC000"/>
                </a:solidFill>
              </a:rPr>
              <a:t> </a:t>
            </a:r>
            <a:r>
              <a:rPr lang="kk-KZ" sz="2700" b="1" dirty="0" smtClean="0">
                <a:solidFill>
                  <a:srgbClr val="FFC000"/>
                </a:solidFill>
              </a:rPr>
              <a:t>   </a:t>
            </a:r>
            <a:r>
              <a:rPr lang="kk-KZ" sz="2700" b="1" dirty="0">
                <a:solidFill>
                  <a:srgbClr val="FFC000"/>
                </a:solidFill>
              </a:rPr>
              <a:t>(түскі)</a:t>
            </a:r>
            <a:r>
              <a:rPr lang="kk-KZ" sz="2700" b="1" dirty="0" smtClean="0">
                <a:solidFill>
                  <a:srgbClr val="FFC000"/>
                </a:solidFill>
              </a:rPr>
              <a:t>                                                                              </a:t>
            </a:r>
            <a:r>
              <a:rPr lang="kk-KZ" sz="3100" b="1" dirty="0" smtClean="0">
                <a:solidFill>
                  <a:schemeClr val="accent6">
                    <a:lumMod val="50000"/>
                  </a:schemeClr>
                </a:solidFill>
              </a:rPr>
              <a:t>(кешкі)</a:t>
            </a:r>
            <a:br>
              <a:rPr lang="kk-KZ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7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856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42872"/>
            <a:ext cx="9163048" cy="685800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4750598" y="3393278"/>
            <a:ext cx="285748" cy="71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ifra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28604"/>
            <a:ext cx="1002380" cy="1002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cifra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000232" y="428604"/>
            <a:ext cx="1002380" cy="1002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cifra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431240" y="428604"/>
            <a:ext cx="928694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cifra3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774874" y="453495"/>
            <a:ext cx="930942" cy="9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cifra4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072198" y="428604"/>
            <a:ext cx="930942" cy="9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cifra5.png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358082" y="428604"/>
            <a:ext cx="930942" cy="9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6324305"/>
            <a:ext cx="7772400" cy="201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171185" cy="2489498"/>
          </a:xfrm>
        </p:spPr>
        <p:txBody>
          <a:bodyPr>
            <a:noAutofit/>
          </a:bodyPr>
          <a:lstStyle/>
          <a:p>
            <a:pPr algn="ctr"/>
            <a:r>
              <a:rPr lang="kk-KZ" sz="4400" b="1" i="1" dirty="0" smtClean="0">
                <a:solidFill>
                  <a:schemeClr val="tx1"/>
                </a:solidFill>
              </a:rPr>
              <a:t>29 қараша </a:t>
            </a:r>
          </a:p>
          <a:p>
            <a:pPr algn="ctr"/>
            <a:r>
              <a:rPr lang="kk-KZ" sz="4400" b="1" i="1" dirty="0" smtClean="0">
                <a:solidFill>
                  <a:schemeClr val="tx1"/>
                </a:solidFill>
              </a:rPr>
              <a:t>Сынып жұмысы</a:t>
            </a:r>
          </a:p>
          <a:p>
            <a:pPr algn="ctr"/>
            <a:r>
              <a:rPr lang="kk-KZ" sz="4400" b="1" i="1" dirty="0" smtClean="0">
                <a:solidFill>
                  <a:schemeClr val="tx1"/>
                </a:solidFill>
              </a:rPr>
              <a:t>Тәулік </a:t>
            </a:r>
          </a:p>
          <a:p>
            <a:r>
              <a:rPr lang="ru-RU" sz="4400" b="1" i="1" dirty="0" smtClean="0">
                <a:solidFill>
                  <a:schemeClr val="tx1"/>
                </a:solidFill>
              </a:rPr>
              <a:t>21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03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4750598" y="3393278"/>
            <a:ext cx="285748" cy="71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ifra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28604"/>
            <a:ext cx="1002380" cy="1002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cifra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000232" y="428604"/>
            <a:ext cx="1002380" cy="1002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cifra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431240" y="428604"/>
            <a:ext cx="928694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cifra3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774874" y="453495"/>
            <a:ext cx="930942" cy="9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cifra4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072198" y="428604"/>
            <a:ext cx="930942" cy="9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cifra5.png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358082" y="428604"/>
            <a:ext cx="930942" cy="9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5"/>
            <a:ext cx="7772400" cy="1801339"/>
          </a:xfrm>
        </p:spPr>
        <p:txBody>
          <a:bodyPr>
            <a:normAutofit fontScale="92500" lnSpcReduction="20000"/>
          </a:bodyPr>
          <a:lstStyle/>
          <a:p>
            <a:r>
              <a:rPr lang="kk-KZ" sz="3600" b="1" i="1" dirty="0" smtClean="0">
                <a:solidFill>
                  <a:schemeClr val="tx1"/>
                </a:solidFill>
              </a:rPr>
              <a:t>Есепті шығар: </a:t>
            </a:r>
            <a:r>
              <a:rPr lang="kk-KZ" sz="2800" b="1" i="1" dirty="0" smtClean="0">
                <a:solidFill>
                  <a:srgbClr val="00B050"/>
                </a:solidFill>
              </a:rPr>
              <a:t>Шарты:</a:t>
            </a:r>
          </a:p>
          <a:p>
            <a:r>
              <a:rPr lang="kk-KZ" sz="2800" b="1" i="1" dirty="0" smtClean="0">
                <a:solidFill>
                  <a:srgbClr val="00B050"/>
                </a:solidFill>
              </a:rPr>
              <a:t>Мөлдір-25 мин </a:t>
            </a:r>
          </a:p>
          <a:p>
            <a:r>
              <a:rPr lang="kk-KZ" sz="2800" b="1" i="1" dirty="0" smtClean="0">
                <a:solidFill>
                  <a:srgbClr val="00B050"/>
                </a:solidFill>
              </a:rPr>
              <a:t>Санжар-? 8 мин артық</a:t>
            </a:r>
          </a:p>
          <a:p>
            <a:r>
              <a:rPr lang="kk-KZ" sz="2800" b="1" i="1" dirty="0" smtClean="0">
                <a:solidFill>
                  <a:srgbClr val="00B050"/>
                </a:solidFill>
              </a:rPr>
              <a:t>Шешуі:  25+8=33   Жауабы:   33 мин жүреді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22222\фон777\24308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476"/>
            <a:ext cx="9144000" cy="6864720"/>
          </a:xfrm>
          <a:prstGeom prst="rect">
            <a:avLst/>
          </a:prstGeom>
          <a:noFill/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0" y="5085184"/>
            <a:ext cx="1004882" cy="1362069"/>
          </a:xfrm>
          <a:prstGeom prst="star5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 rot="19202141">
            <a:off x="6041246" y="213931"/>
            <a:ext cx="1357322" cy="1357322"/>
          </a:xfrm>
          <a:prstGeom prst="star5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rot="3111168">
            <a:off x="7744399" y="296732"/>
            <a:ext cx="1071570" cy="966798"/>
          </a:xfrm>
          <a:prstGeom prst="star5">
            <a:avLst/>
          </a:pr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7604789" y="1905416"/>
            <a:ext cx="1209678" cy="1133489"/>
          </a:xfrm>
          <a:prstGeom prst="star5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1122" y="214290"/>
            <a:ext cx="4378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6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5112568" cy="5472607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Сағаттың тіліндей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Иіліп оңға бір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Сағаттың тіліндей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Иіліп солға бір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Оң аяқ, сол аяқ</a:t>
            </a:r>
            <a:br>
              <a:rPr lang="kk-KZ" sz="2800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Жаттығу оңай</a:t>
            </a:r>
            <a:r>
              <a:rPr lang="ru-RU" sz="2800" dirty="0" smtClean="0">
                <a:solidFill>
                  <a:srgbClr val="FF0000"/>
                </a:solidFill>
              </a:rPr>
              <a:t>-</a:t>
            </a:r>
            <a:r>
              <a:rPr lang="kk-KZ" sz="2800" dirty="0" smtClean="0">
                <a:solidFill>
                  <a:srgbClr val="FF0000"/>
                </a:solidFill>
              </a:rPr>
              <a:t>ақ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05064"/>
            <a:ext cx="3024335" cy="2532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Жеке  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064" y="1761132"/>
            <a:ext cx="2343174" cy="16561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2350" y="1755399"/>
            <a:ext cx="2332146" cy="167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133" y="1730644"/>
            <a:ext cx="2332145" cy="1728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8116" y="1683018"/>
            <a:ext cx="2360374" cy="18516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pic>
        <p:nvPicPr>
          <p:cNvPr id="13" name="Рисунок 12" descr="C:\Users\User\Pictures\Сканы\Скан_20170125 (2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6489" r="4755" b="7501"/>
          <a:stretch/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4572000" y="1571612"/>
            <a:ext cx="642942" cy="428628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6" name="Рисунок 5" descr="cifra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6856" y="0"/>
            <a:ext cx="1002380" cy="6926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cifra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64096" y="30975"/>
            <a:ext cx="1002380" cy="6617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cifra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448090" y="10572"/>
            <a:ext cx="928694" cy="682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cifra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589952" y="10572"/>
            <a:ext cx="930942" cy="682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cifra4.png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849350" y="27579"/>
            <a:ext cx="930942" cy="665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cifra5.png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074139" y="39101"/>
            <a:ext cx="930942" cy="6535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cifra6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270324" y="-1"/>
            <a:ext cx="902076" cy="692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 descr="cifra7.png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8343769" y="10572"/>
            <a:ext cx="800231" cy="682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Рисунок 16" descr="cifra8.png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-26856" y="1035827"/>
            <a:ext cx="816237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Рисунок 18" descr="cifra9.png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4143404" y="1071546"/>
            <a:ext cx="788636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2" name="Прямоугольник 21">
            <a:hlinkClick r:id="" action="ppaction://noaction"/>
          </p:cNvPr>
          <p:cNvSpPr/>
          <p:nvPr/>
        </p:nvSpPr>
        <p:spPr>
          <a:xfrm>
            <a:off x="8439390" y="1036475"/>
            <a:ext cx="704609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cifra1.png">
            <a:hlinkClick r:id="" action="ppaction://noaction"/>
          </p:cNvPr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8439389" y="1142984"/>
            <a:ext cx="453091" cy="557824"/>
          </a:xfrm>
          <a:prstGeom prst="rect">
            <a:avLst/>
          </a:prstGeom>
        </p:spPr>
      </p:pic>
      <p:pic>
        <p:nvPicPr>
          <p:cNvPr id="24" name="Рисунок 23" descr="cifra0.png">
            <a:hlinkClick r:id="" action="ppaction://noaction"/>
          </p:cNvPr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8752051" y="1204332"/>
            <a:ext cx="377961" cy="496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713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b="1" i="1" dirty="0" smtClean="0">
                <a:solidFill>
                  <a:srgbClr val="00B0F0"/>
                </a:solidFill>
              </a:rPr>
              <a:t>Рефлексия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4" y="836712"/>
            <a:ext cx="272441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943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861048"/>
            <a:ext cx="3024335" cy="2532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385706"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b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98602" y="241139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285860"/>
            <a:ext cx="81802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1-тапсырма: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Теңсіздік құр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Самал апай\ываы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35793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3071810"/>
            <a:ext cx="2428892" cy="4286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3071810"/>
            <a:ext cx="2428892" cy="4286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643314"/>
            <a:ext cx="78581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2-тапсырма: 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Таразы басын теңестір.  Теңдік құр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:\Самал апай\ываы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714884"/>
            <a:ext cx="635793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214942" y="6000768"/>
            <a:ext cx="2428892" cy="3571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56" y="5929330"/>
            <a:ext cx="2428892" cy="4286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14290"/>
            <a:ext cx="78851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2222\фон777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02" cy="7143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643050"/>
            <a:ext cx="73762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Бүгінгі сабақта мен ...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571736" y="571480"/>
            <a:ext cx="1143008" cy="7143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072198" y="5929330"/>
            <a:ext cx="714380" cy="42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2500306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71744"/>
            <a:ext cx="3462335" cy="211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өңілсіз жұлдызш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214818"/>
            <a:ext cx="371477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72359"/>
              </p:ext>
            </p:extLst>
          </p:nvPr>
        </p:nvGraphicFramePr>
        <p:xfrm>
          <a:off x="-1812" y="188640"/>
          <a:ext cx="9144264" cy="685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Презентация" r:id="rId3" imgW="3456522" imgH="2590627" progId="PowerPoint.Show.8">
                  <p:embed/>
                </p:oleObj>
              </mc:Choice>
              <mc:Fallback>
                <p:oleObj name="Презентация" r:id="rId3" imgW="3456522" imgH="2590627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12" y="188640"/>
                        <a:ext cx="9144264" cy="6857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58430" y="2285992"/>
            <a:ext cx="67452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Тәулік</a:t>
            </a:r>
          </a:p>
          <a:p>
            <a:pPr algn="ctr"/>
            <a:r>
              <a:rPr lang="kk-KZ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Уақытты анықтаймын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341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2222\фон777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02" y="0"/>
            <a:ext cx="9167802" cy="6858000"/>
          </a:xfrm>
          <a:prstGeom prst="rect">
            <a:avLst/>
          </a:prstGeom>
          <a:noFill/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57387"/>
              </p:ext>
            </p:extLst>
          </p:nvPr>
        </p:nvGraphicFramePr>
        <p:xfrm>
          <a:off x="8389966" y="4720588"/>
          <a:ext cx="254000" cy="386906"/>
        </p:xfrm>
        <a:graphic>
          <a:graphicData uri="http://schemas.openxmlformats.org/drawingml/2006/table">
            <a:tbl>
              <a:tblPr/>
              <a:tblGrid>
                <a:gridCol w="254000"/>
              </a:tblGrid>
              <a:tr h="23833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3805" algn="l"/>
                        </a:tabLst>
                      </a:pPr>
                      <a:endParaRPr lang="kk-KZ" sz="2400" b="1" dirty="0" smtClean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err="1" smtClean="0">
                <a:solidFill>
                  <a:srgbClr val="002060"/>
                </a:solidFill>
              </a:rPr>
              <a:t>Топқа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</a:rPr>
              <a:t>бөлу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552" y="3786190"/>
            <a:ext cx="2952328" cy="18030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i="1" dirty="0" smtClean="0">
                <a:solidFill>
                  <a:srgbClr val="00B050"/>
                </a:solidFill>
              </a:rPr>
              <a:t>2-Топ</a:t>
            </a:r>
          </a:p>
          <a:p>
            <a:pPr algn="ctr"/>
            <a:r>
              <a:rPr lang="kk-KZ" sz="5400" i="1" dirty="0" smtClean="0">
                <a:solidFill>
                  <a:srgbClr val="00B050"/>
                </a:solidFill>
              </a:rPr>
              <a:t>Тәулік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1531713"/>
            <a:ext cx="2952328" cy="182587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Топ </a:t>
            </a:r>
          </a:p>
          <a:p>
            <a:pPr algn="ctr"/>
            <a:r>
              <a:rPr lang="kk-KZ" dirty="0" smtClean="0"/>
              <a:t>Минут</a:t>
            </a:r>
            <a:endParaRPr lang="kk-KZ" dirty="0" smtClean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9552" y="1572646"/>
            <a:ext cx="2952328" cy="182587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i="1" dirty="0" smtClean="0">
                <a:solidFill>
                  <a:srgbClr val="C00000"/>
                </a:solidFill>
              </a:rPr>
              <a:t>1-Топ </a:t>
            </a:r>
          </a:p>
          <a:p>
            <a:pPr algn="ctr"/>
            <a:r>
              <a:rPr lang="kk-KZ" sz="4400" i="1" dirty="0" smtClean="0">
                <a:solidFill>
                  <a:srgbClr val="C00000"/>
                </a:solidFill>
              </a:rPr>
              <a:t>Сағат</a:t>
            </a:r>
            <a:endParaRPr lang="kk-KZ" sz="4400" i="1" dirty="0" smtClean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148064" y="1603127"/>
            <a:ext cx="2952328" cy="182587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i="1" dirty="0" smtClean="0">
                <a:solidFill>
                  <a:srgbClr val="FFFF00"/>
                </a:solidFill>
              </a:rPr>
              <a:t>3-Топ </a:t>
            </a:r>
          </a:p>
          <a:p>
            <a:pPr algn="ctr"/>
            <a:r>
              <a:rPr lang="kk-KZ" sz="5400" i="1" dirty="0" smtClean="0">
                <a:solidFill>
                  <a:srgbClr val="FFFF00"/>
                </a:solidFill>
              </a:rPr>
              <a:t>Секунт</a:t>
            </a:r>
            <a:endParaRPr lang="kk-KZ" sz="5400" i="1" dirty="0" smtClean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48064" y="3786190"/>
            <a:ext cx="2952328" cy="18030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4-Топ</a:t>
            </a:r>
          </a:p>
          <a:p>
            <a:pPr algn="ctr"/>
            <a:r>
              <a:rPr lang="kk-KZ" sz="4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Минут</a:t>
            </a:r>
            <a:endParaRPr lang="ru-RU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539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2222\фон777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0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-214338"/>
            <a:ext cx="73762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Сөзжмбақ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шешейік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552" y="1857364"/>
            <a:ext cx="8247290" cy="18596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61591"/>
              </p:ext>
            </p:extLst>
          </p:nvPr>
        </p:nvGraphicFramePr>
        <p:xfrm>
          <a:off x="539552" y="1714488"/>
          <a:ext cx="8104414" cy="1786520"/>
        </p:xfrm>
        <a:graphic>
          <a:graphicData uri="http://schemas.openxmlformats.org/drawingml/2006/table">
            <a:tbl>
              <a:tblPr/>
              <a:tblGrid>
                <a:gridCol w="8104414"/>
              </a:tblGrid>
              <a:tr h="178652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3805" algn="l"/>
                        </a:tabLst>
                      </a:pPr>
                      <a:endParaRPr lang="kk-KZ" sz="2400" b="1" dirty="0" smtClean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3805" algn="l"/>
                        </a:tabLst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Мен сағат бойынша уақытты    анықтауды үйренемін.</a:t>
                      </a:r>
                      <a:endParaRPr lang="kk-KZ" sz="3600" b="1" i="1" dirty="0" smtClean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764" y="2848195"/>
            <a:ext cx="3761558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19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pic>
        <p:nvPicPr>
          <p:cNvPr id="7" name="Picture 71" descr="F:\РИСУНКИ(Microsoft)\Рисунок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757613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rgbClr val="FF0000"/>
                </a:solidFill>
              </a:rPr>
              <a:t>Психалогиялық ахуал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chemeClr val="tx2"/>
                </a:solidFill>
              </a:rPr>
              <a:t>Қайырлы таң,достым!</a:t>
            </a:r>
          </a:p>
          <a:p>
            <a:pPr algn="l"/>
            <a:r>
              <a:rPr lang="kk-KZ" i="1" dirty="0" smtClean="0">
                <a:solidFill>
                  <a:schemeClr val="tx2"/>
                </a:solidFill>
              </a:rPr>
              <a:t>Қайырлы күн болсын!</a:t>
            </a:r>
          </a:p>
          <a:p>
            <a:pPr algn="l"/>
            <a:r>
              <a:rPr lang="kk-KZ" i="1" dirty="0" smtClean="0">
                <a:solidFill>
                  <a:schemeClr val="tx2"/>
                </a:solidFill>
              </a:rPr>
              <a:t>Бүгінгі күн міне,</a:t>
            </a:r>
          </a:p>
          <a:p>
            <a:pPr algn="l"/>
            <a:r>
              <a:rPr lang="kk-KZ" i="1" dirty="0" smtClean="0">
                <a:solidFill>
                  <a:schemeClr val="tx2"/>
                </a:solidFill>
              </a:rPr>
              <a:t>Сәттілікке толсын.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pic>
        <p:nvPicPr>
          <p:cNvPr id="7" name="Picture 71" descr="F:\РИСУНКИ(Microsoft)\Рисунок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757613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rgbClr val="FF0000"/>
                </a:solidFill>
              </a:rPr>
              <a:t>Өткен тақырыпқа шолу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493" y="1844824"/>
            <a:ext cx="8156971" cy="3793976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chemeClr val="tx2"/>
                </a:solidFill>
              </a:rPr>
              <a:t>Заңдылықты анықтау</a:t>
            </a:r>
          </a:p>
          <a:p>
            <a:pPr algn="l"/>
            <a:endParaRPr lang="kk-KZ" i="1" dirty="0" smtClean="0">
              <a:solidFill>
                <a:schemeClr val="tx2"/>
              </a:solidFill>
            </a:endParaRPr>
          </a:p>
          <a:p>
            <a:pPr algn="l"/>
            <a:r>
              <a:rPr lang="ru-RU" sz="4400" i="1" dirty="0" smtClean="0">
                <a:solidFill>
                  <a:schemeClr val="tx2"/>
                </a:solidFill>
              </a:rPr>
              <a:t>14   24   34   </a:t>
            </a:r>
            <a:r>
              <a:rPr lang="ru-RU" i="1" dirty="0" smtClean="0">
                <a:solidFill>
                  <a:schemeClr val="tx2"/>
                </a:solidFill>
              </a:rPr>
              <a:t>…   …    …    …   …   …</a:t>
            </a:r>
          </a:p>
          <a:p>
            <a:pPr algn="l"/>
            <a:r>
              <a:rPr lang="ru-RU" sz="4400" i="1" dirty="0" smtClean="0">
                <a:solidFill>
                  <a:schemeClr val="tx2"/>
                </a:solidFill>
              </a:rPr>
              <a:t>110   210  310  </a:t>
            </a:r>
            <a:r>
              <a:rPr lang="ru-RU" i="1" dirty="0" smtClean="0">
                <a:solidFill>
                  <a:schemeClr val="tx2"/>
                </a:solidFill>
              </a:rPr>
              <a:t>…   …   …   …   …    …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3089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2222\фон777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59" y="0"/>
            <a:ext cx="9167802" cy="6858000"/>
          </a:xfrm>
          <a:prstGeom prst="rect">
            <a:avLst/>
          </a:prstGeom>
          <a:noFill/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25648"/>
              </p:ext>
            </p:extLst>
          </p:nvPr>
        </p:nvGraphicFramePr>
        <p:xfrm>
          <a:off x="0" y="44624"/>
          <a:ext cx="8643966" cy="1981200"/>
        </p:xfrm>
        <a:graphic>
          <a:graphicData uri="http://schemas.openxmlformats.org/drawingml/2006/table">
            <a:tbl>
              <a:tblPr/>
              <a:tblGrid>
                <a:gridCol w="8643966"/>
              </a:tblGrid>
              <a:tr h="1944216">
                <a:tc>
                  <a:txBody>
                    <a:bodyPr/>
                    <a:lstStyle/>
                    <a:p>
                      <a:pPr algn="l"/>
                      <a:r>
                        <a:rPr lang="kk-KZ" sz="2800" b="1" dirty="0" smtClean="0">
                          <a:solidFill>
                            <a:srgbClr val="00B050"/>
                          </a:solidFill>
                        </a:rPr>
                        <a:t>Топтық жұмыс</a:t>
                      </a:r>
                    </a:p>
                    <a:p>
                      <a:endParaRPr lang="kk-KZ" dirty="0" smtClean="0"/>
                    </a:p>
                    <a:p>
                      <a:r>
                        <a:rPr lang="kk-KZ" sz="2400" b="1" dirty="0" smtClean="0">
                          <a:solidFill>
                            <a:srgbClr val="FFFF00"/>
                          </a:solidFill>
                        </a:rPr>
                        <a:t>Тәулік мезгілдерін анықтау</a:t>
                      </a:r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r>
                        <a:rPr lang="kk-KZ" sz="2400" b="1" dirty="0" smtClean="0"/>
                        <a:t>Тәулік</a:t>
                      </a:r>
                      <a:r>
                        <a:rPr lang="kk-KZ" sz="2400" dirty="0" smtClean="0"/>
                        <a:t> </a:t>
                      </a:r>
                      <a:r>
                        <a:rPr lang="kk-KZ" sz="2400" b="1" dirty="0" smtClean="0"/>
                        <a:t>тобы</a:t>
                      </a:r>
                      <a:r>
                        <a:rPr lang="kk-KZ" sz="2400" dirty="0" smtClean="0"/>
                        <a:t>                                                       </a:t>
                      </a:r>
                      <a:r>
                        <a:rPr lang="kk-KZ" sz="2400" b="1" dirty="0" smtClean="0"/>
                        <a:t>Сағат</a:t>
                      </a:r>
                      <a:r>
                        <a:rPr lang="kk-KZ" sz="2400" dirty="0" smtClean="0"/>
                        <a:t> </a:t>
                      </a:r>
                      <a:r>
                        <a:rPr lang="kk-KZ" sz="2400" b="1" dirty="0" smtClean="0"/>
                        <a:t>тобы</a:t>
                      </a:r>
                      <a:endParaRPr lang="ru-RU" b="1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662116" cy="2071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6" y="4810500"/>
            <a:ext cx="3465740" cy="204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10500"/>
            <a:ext cx="3662116" cy="1928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6" y="1989666"/>
            <a:ext cx="3465740" cy="208823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60524"/>
            <a:ext cx="8229600" cy="749976"/>
          </a:xfrm>
        </p:spPr>
        <p:txBody>
          <a:bodyPr>
            <a:normAutofit/>
          </a:bodyPr>
          <a:lstStyle/>
          <a:p>
            <a:pPr algn="l"/>
            <a:r>
              <a:rPr lang="kk-KZ" sz="3200" b="1" i="1" dirty="0" smtClean="0"/>
              <a:t>Минут тобы                                 Секунт тобы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60946511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2222\фон777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8" y="0"/>
            <a:ext cx="9163048" cy="6858000"/>
          </a:xfrm>
          <a:prstGeom prst="rect">
            <a:avLst/>
          </a:prstGeom>
          <a:noFill/>
        </p:spPr>
      </p:pic>
      <p:pic>
        <p:nvPicPr>
          <p:cNvPr id="7" name="Picture 71" descr="F:\РИСУНКИ(Microsoft)\Рисунок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757613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493" y="1844824"/>
            <a:ext cx="8156971" cy="3793976"/>
          </a:xfrm>
        </p:spPr>
        <p:txBody>
          <a:bodyPr>
            <a:normAutofit/>
          </a:bodyPr>
          <a:lstStyle/>
          <a:p>
            <a:pPr algn="l"/>
            <a:r>
              <a:rPr lang="kk-KZ" sz="8800" i="1" dirty="0" smtClean="0">
                <a:solidFill>
                  <a:srgbClr val="FF0000"/>
                </a:solidFill>
              </a:rPr>
              <a:t>ВИДЕОРОЛИК</a:t>
            </a:r>
          </a:p>
        </p:txBody>
      </p:sp>
    </p:spTree>
    <p:extLst>
      <p:ext uri="{BB962C8B-B14F-4D97-AF65-F5344CB8AC3E}">
        <p14:creationId xmlns:p14="http://schemas.microsoft.com/office/powerpoint/2010/main" val="27735437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upload.wikimedia.org/wikipedia/commons/7/7b/Balkenwa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Documents and Settings\Loner\Рабочий стол\самал ку\Фон\post-318-1248678773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C:\Documents and Settings\Мирас\Рабочий стол\Тараз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857652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85786" y="3786190"/>
            <a:ext cx="3643338" cy="26432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3786190"/>
            <a:ext cx="4071966" cy="25717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r>
              <a:rPr lang="en-US" dirty="0" smtClean="0"/>
              <a:t>=3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-  теңсіздік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теңсіздік белгісі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тең емес 5-ке  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оқылады.</a:t>
            </a:r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536545" y="3964785"/>
            <a:ext cx="357190" cy="285752"/>
          </a:xfrm>
          <a:prstGeom prst="line">
            <a:avLst/>
          </a:prstGeom>
          <a:ln w="25400" cmpd="sng">
            <a:solidFill>
              <a:schemeClr val="tx1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57752" y="4429132"/>
            <a:ext cx="428628" cy="1285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&lt;&gt;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822033" y="4607727"/>
            <a:ext cx="428628" cy="714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285728"/>
            <a:ext cx="5912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Ұжымдық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http://www.vmasshtabe.ru/wp-content/uploads/2014/04/160527-vms-Real-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3857652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938186" y="3938590"/>
            <a:ext cx="3643338" cy="26432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pic>
        <p:nvPicPr>
          <p:cNvPr id="16" name="Picture 15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7937"/>
            <a:ext cx="9144000" cy="68564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639" y="1359176"/>
            <a:ext cx="2123292" cy="317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6165" y="3688244"/>
            <a:ext cx="2160240" cy="31791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1872837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/>
              <a:t>Жеке жұмыс</a:t>
            </a:r>
            <a:br>
              <a:rPr lang="kk-KZ" sz="4000" b="1" dirty="0" smtClean="0"/>
            </a:br>
            <a:r>
              <a:rPr lang="kk-KZ" sz="4000" b="1" dirty="0" smtClean="0"/>
              <a:t>Сағаттың қандай тілдері бар?</a:t>
            </a:r>
            <a:br>
              <a:rPr lang="kk-KZ" sz="4000" b="1" dirty="0" smtClean="0"/>
            </a:br>
            <a:r>
              <a:rPr lang="kk-KZ" sz="4000" b="1" dirty="0" smtClean="0"/>
              <a:t>1-Тәулік =24сағат </a:t>
            </a:r>
            <a:endParaRPr lang="ru-RU" sz="4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174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</vt:lpstr>
      <vt:lpstr>Презентация PowerPoint</vt:lpstr>
      <vt:lpstr>Презентация PowerPoint</vt:lpstr>
      <vt:lpstr>Топқа  бөлу</vt:lpstr>
      <vt:lpstr>Презентация PowerPoint</vt:lpstr>
      <vt:lpstr>Психалогиялық ахуал</vt:lpstr>
      <vt:lpstr>Өткен тақырыпқа шолу</vt:lpstr>
      <vt:lpstr>Минут тобы                                 Секунт тобы</vt:lpstr>
      <vt:lpstr>Презентация PowerPoint</vt:lpstr>
      <vt:lpstr>Жеке жұмыс Сағаттың қандай тілдері бар? 1-Тәулік =24сағат </vt:lpstr>
      <vt:lpstr>Әр сағат қандай уақытты көрсетіп          тұр? 12 сағат                                              18 сағат немесе (Талтүс)                                                       (кешкі)  13 сағат немесе                                        19 сағат немесе     (түскі)                                                                              (кешкі) </vt:lpstr>
      <vt:lpstr>Презентация PowerPoint</vt:lpstr>
      <vt:lpstr>Презентация PowerPoint</vt:lpstr>
      <vt:lpstr>Сағаттың тіліндей Иіліп оңға бір Сағаттың тіліндей Иіліп солға бір Оң аяқ, сол аяқ Жаттығу оңай-ақ</vt:lpstr>
      <vt:lpstr>Жеке   жұмыс </vt:lpstr>
      <vt:lpstr>  Рефлексия</vt:lpstr>
      <vt:lpstr>Назарларыңызға рақмет!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Аймони</dc:creator>
  <cp:lastModifiedBy>Пользователь Windows</cp:lastModifiedBy>
  <cp:revision>115</cp:revision>
  <dcterms:created xsi:type="dcterms:W3CDTF">2014-12-05T15:14:05Z</dcterms:created>
  <dcterms:modified xsi:type="dcterms:W3CDTF">2018-11-28T23:19:15Z</dcterms:modified>
</cp:coreProperties>
</file>