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69" r:id="rId2"/>
    <p:sldId id="264" r:id="rId3"/>
    <p:sldId id="257" r:id="rId4"/>
    <p:sldId id="265" r:id="rId5"/>
    <p:sldId id="259" r:id="rId6"/>
    <p:sldId id="271" r:id="rId7"/>
    <p:sldId id="258" r:id="rId8"/>
    <p:sldId id="263" r:id="rId9"/>
    <p:sldId id="266" r:id="rId10"/>
    <p:sldId id="267" r:id="rId11"/>
    <p:sldId id="260" r:id="rId12"/>
    <p:sldId id="270"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86" d="100"/>
          <a:sy n="86" d="100"/>
        </p:scale>
        <p:origin x="-10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B4C71EC6-210F-42DE-9C53-41977AD35B3D}" type="datetimeFigureOut">
              <a:rPr lang="ru-RU" smtClean="0"/>
              <a:pPr/>
              <a:t>10.03.2021</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10.03.2021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10.03.2021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10.03.2021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pPr/>
              <a:t>10.03.2021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10.03.2021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10.03.2021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B4C71EC6-210F-42DE-9C53-41977AD35B3D}" type="datetimeFigureOut">
              <a:rPr lang="ru-RU" smtClean="0"/>
              <a:pPr/>
              <a:t>10.03.2021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pPr/>
              <a:t>10.03.2021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B4C71EC6-210F-42DE-9C53-41977AD35B3D}" type="datetimeFigureOut">
              <a:rPr lang="ru-RU" smtClean="0"/>
              <a:pPr/>
              <a:t>10.03.2021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B4C71EC6-210F-42DE-9C53-41977AD35B3D}" type="datetimeFigureOut">
              <a:rPr lang="ru-RU" smtClean="0"/>
              <a:pPr/>
              <a:t>10.03.2021</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B19B0651-EE4F-4900-A07F-96A6BFA9D0F0}"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4C71EC6-210F-42DE-9C53-41977AD35B3D}" type="datetimeFigureOut">
              <a:rPr lang="ru-RU" smtClean="0"/>
              <a:pPr/>
              <a:t>10.03.2021</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1240;&#1078;&#1077;%20-%20&#1200;&#1088;&#1087;&#1072;&#1179;&#1179;&#1072;%20&#1072;&#1084;&#1072;&#1085;&#1072;&#1090;.mp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457200" y="332656"/>
            <a:ext cx="8229600" cy="5674635"/>
          </a:xfrm>
        </p:spPr>
        <p:txBody>
          <a:bodyPr>
            <a:normAutofit/>
          </a:bodyPr>
          <a:lstStyle/>
          <a:p>
            <a:pPr>
              <a:buNone/>
            </a:pPr>
            <a:r>
              <a:rPr lang="kk-KZ" sz="2400" i="1" dirty="0" smtClean="0">
                <a:solidFill>
                  <a:srgbClr val="FF0000"/>
                </a:solidFill>
              </a:rPr>
              <a:t>   “Боранқұл жалпы білім беретін мектеп” КММ</a:t>
            </a:r>
          </a:p>
          <a:p>
            <a:endParaRPr lang="kk-KZ" sz="2400" i="1" dirty="0" smtClean="0">
              <a:solidFill>
                <a:srgbClr val="FF0000"/>
              </a:solidFill>
            </a:endParaRPr>
          </a:p>
          <a:p>
            <a:endParaRPr lang="kk-KZ" sz="2400" i="1" dirty="0" smtClean="0">
              <a:solidFill>
                <a:srgbClr val="FF0000"/>
              </a:solidFill>
            </a:endParaRPr>
          </a:p>
          <a:p>
            <a:endParaRPr lang="kk-KZ" sz="2400" i="1" dirty="0" smtClean="0">
              <a:solidFill>
                <a:srgbClr val="FF0000"/>
              </a:solidFill>
            </a:endParaRPr>
          </a:p>
          <a:p>
            <a:endParaRPr lang="kk-KZ" sz="2400" i="1" dirty="0" smtClean="0">
              <a:solidFill>
                <a:srgbClr val="FF0000"/>
              </a:solidFill>
            </a:endParaRPr>
          </a:p>
          <a:p>
            <a:endParaRPr lang="kk-KZ" sz="2400" i="1" dirty="0" smtClean="0">
              <a:solidFill>
                <a:srgbClr val="FF0000"/>
              </a:solidFill>
            </a:endParaRPr>
          </a:p>
          <a:p>
            <a:r>
              <a:rPr lang="kk-KZ" sz="2400" i="1" dirty="0" smtClean="0">
                <a:solidFill>
                  <a:srgbClr val="FF0000"/>
                </a:solidFill>
              </a:rPr>
              <a:t>     Қазақ тілі мен әдебиеті пәні мұғалімі </a:t>
            </a:r>
          </a:p>
          <a:p>
            <a:pPr>
              <a:buNone/>
            </a:pPr>
            <a:r>
              <a:rPr lang="kk-KZ" sz="2400" i="1" dirty="0" smtClean="0">
                <a:solidFill>
                  <a:srgbClr val="FF0000"/>
                </a:solidFill>
              </a:rPr>
              <a:t>            Ержанова Әйгерім Ержанқызы</a:t>
            </a:r>
          </a:p>
          <a:p>
            <a:pPr>
              <a:buNone/>
            </a:pPr>
            <a:endParaRPr lang="kk-KZ" sz="2400" i="1" dirty="0" smtClean="0">
              <a:solidFill>
                <a:srgbClr val="FF0000"/>
              </a:solidFill>
            </a:endParaRPr>
          </a:p>
          <a:p>
            <a:pPr>
              <a:buNone/>
            </a:pPr>
            <a:r>
              <a:rPr lang="kk-KZ" sz="2400" i="1" dirty="0" smtClean="0">
                <a:solidFill>
                  <a:srgbClr val="FF0000"/>
                </a:solidFill>
              </a:rPr>
              <a:t> </a:t>
            </a:r>
            <a:r>
              <a:rPr lang="kk-KZ" sz="2400" i="1" dirty="0" smtClean="0">
                <a:solidFill>
                  <a:srgbClr val="FF0000"/>
                </a:solidFill>
              </a:rPr>
              <a:t>                   Қазақ әдебиеті</a:t>
            </a:r>
          </a:p>
          <a:p>
            <a:pPr>
              <a:buNone/>
            </a:pPr>
            <a:r>
              <a:rPr lang="kk-KZ" sz="2400" i="1" dirty="0" smtClean="0">
                <a:solidFill>
                  <a:srgbClr val="FF0000"/>
                </a:solidFill>
              </a:rPr>
              <a:t> </a:t>
            </a:r>
            <a:r>
              <a:rPr lang="kk-KZ" sz="2400" i="1" dirty="0" smtClean="0">
                <a:solidFill>
                  <a:srgbClr val="FF0000"/>
                </a:solidFill>
              </a:rPr>
              <a:t>                       5-сынып</a:t>
            </a:r>
          </a:p>
        </p:txBody>
      </p:sp>
      <p:sp>
        <p:nvSpPr>
          <p:cNvPr id="2" name="Заголовок 1"/>
          <p:cNvSpPr>
            <a:spLocks noGrp="1"/>
          </p:cNvSpPr>
          <p:nvPr>
            <p:ph type="title"/>
          </p:nvPr>
        </p:nvSpPr>
        <p:spPr>
          <a:xfrm>
            <a:off x="502920" y="2492896"/>
            <a:ext cx="8183880" cy="2664296"/>
          </a:xfrm>
        </p:spPr>
        <p:txBody>
          <a:bodyPr>
            <a:normAutofit/>
          </a:bodyPr>
          <a:lstStyle/>
          <a:p>
            <a:r>
              <a:rPr lang="kk-KZ" dirty="0" smtClean="0"/>
              <a:t> </a:t>
            </a:r>
            <a:endParaRPr lang="ru-RU" dirty="0"/>
          </a:p>
        </p:txBody>
      </p:sp>
      <p:pic>
        <p:nvPicPr>
          <p:cNvPr id="6" name="Рисунок 5" descr="IMG_20200815_235409_resized_20210310_084246247.jpg"/>
          <p:cNvPicPr>
            <a:picLocks noChangeAspect="1"/>
          </p:cNvPicPr>
          <p:nvPr/>
        </p:nvPicPr>
        <p:blipFill>
          <a:blip r:embed="rId2" cstate="print"/>
          <a:stretch>
            <a:fillRect/>
          </a:stretch>
        </p:blipFill>
        <p:spPr>
          <a:xfrm>
            <a:off x="3419872" y="980728"/>
            <a:ext cx="1512168" cy="1512168"/>
          </a:xfrm>
          <a:prstGeom prst="rect">
            <a:avLst/>
          </a:prstGeom>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 xmlns:p14="http://schemas.microsoft.com/office/powerpoint/2010/main" val="122039964"/>
              </p:ext>
            </p:extLst>
          </p:nvPr>
        </p:nvGraphicFramePr>
        <p:xfrm>
          <a:off x="323528" y="843165"/>
          <a:ext cx="8147248" cy="5492483"/>
        </p:xfrm>
        <a:graphic>
          <a:graphicData uri="http://schemas.openxmlformats.org/drawingml/2006/table">
            <a:tbl>
              <a:tblPr firstRow="1" bandRow="1">
                <a:tableStyleId>{BC89EF96-8CEA-46FF-86C4-4CE0E7609802}</a:tableStyleId>
              </a:tblPr>
              <a:tblGrid>
                <a:gridCol w="5616624"/>
                <a:gridCol w="2530624"/>
              </a:tblGrid>
              <a:tr h="641619">
                <a:tc>
                  <a:txBody>
                    <a:bodyPr/>
                    <a:lstStyle/>
                    <a:p>
                      <a:r>
                        <a:rPr lang="kk-KZ" sz="2000" dirty="0" smtClean="0">
                          <a:solidFill>
                            <a:srgbClr val="002060"/>
                          </a:solidFill>
                        </a:rPr>
                        <a:t>Шығармадан</a:t>
                      </a:r>
                      <a:r>
                        <a:rPr lang="kk-KZ" sz="2000" baseline="0" dirty="0" smtClean="0">
                          <a:solidFill>
                            <a:srgbClr val="002060"/>
                          </a:solidFill>
                        </a:rPr>
                        <a:t> үзінді</a:t>
                      </a:r>
                      <a:endParaRPr lang="ru-RU" sz="2000" b="1" dirty="0">
                        <a:solidFill>
                          <a:srgbClr val="002060"/>
                        </a:solidFill>
                        <a:latin typeface="Times New Roman" pitchFamily="18" charset="0"/>
                        <a:cs typeface="Times New Roman" pitchFamily="18" charset="0"/>
                      </a:endParaRPr>
                    </a:p>
                  </a:txBody>
                  <a:tcPr/>
                </a:tc>
                <a:tc>
                  <a:txBody>
                    <a:bodyPr/>
                    <a:lstStyle/>
                    <a:p>
                      <a:r>
                        <a:rPr lang="kk-KZ" sz="2000" dirty="0" smtClean="0">
                          <a:solidFill>
                            <a:srgbClr val="002060"/>
                          </a:solidFill>
                        </a:rPr>
                        <a:t> Қаңдай</a:t>
                      </a:r>
                      <a:r>
                        <a:rPr lang="kk-KZ" sz="2000" baseline="0" dirty="0" smtClean="0">
                          <a:solidFill>
                            <a:srgbClr val="002060"/>
                          </a:solidFill>
                        </a:rPr>
                        <a:t> әже?</a:t>
                      </a:r>
                      <a:endParaRPr lang="ru-RU" sz="2000" dirty="0">
                        <a:solidFill>
                          <a:srgbClr val="002060"/>
                        </a:solidFill>
                        <a:latin typeface="Times New Roman" pitchFamily="18" charset="0"/>
                        <a:cs typeface="Times New Roman" pitchFamily="18" charset="0"/>
                      </a:endParaRPr>
                    </a:p>
                  </a:txBody>
                  <a:tcPr/>
                </a:tc>
              </a:tr>
              <a:tr h="2016224">
                <a:tc>
                  <a:txBody>
                    <a:bodyPr/>
                    <a:lstStyle/>
                    <a:p>
                      <a:r>
                        <a:rPr lang="kk-KZ" b="1" dirty="0" smtClean="0">
                          <a:latin typeface="Times New Roman" pitchFamily="18" charset="0"/>
                          <a:cs typeface="Times New Roman" pitchFamily="18" charset="0"/>
                        </a:rPr>
                        <a:t>«Өзі мейірімді де ақылды адам. Ешкімге ешқашан ұрыспайды, ұрса қалса, орнымен, теріс қылығына өзің ұялатындай етіп ұрсады. Үні де, қолы да,</a:t>
                      </a:r>
                      <a:r>
                        <a:rPr lang="kk-KZ" b="1" baseline="0" dirty="0" smtClean="0">
                          <a:latin typeface="Times New Roman" pitchFamily="18" charset="0"/>
                          <a:cs typeface="Times New Roman" pitchFamily="18" charset="0"/>
                        </a:rPr>
                        <a:t> көзқарасы да жұмсақ, жұрттың бәрімен: «Қарағым, айналайын», - деп жылы сөйлесетін иман жүзді қария. Өзі ылғи шаруа істеп күйбеңдейді де жүреді......</a:t>
                      </a:r>
                      <a:r>
                        <a:rPr lang="kk-KZ"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a:txBody>
                  <a:tcPr/>
                </a:tc>
                <a:tc>
                  <a:txBody>
                    <a:bodyPr/>
                    <a:lstStyle/>
                    <a:p>
                      <a:endParaRPr lang="ru-RU" dirty="0"/>
                    </a:p>
                  </a:txBody>
                  <a:tcPr/>
                </a:tc>
              </a:tr>
              <a:tr h="2798351">
                <a:tc>
                  <a:txBody>
                    <a:bodyPr/>
                    <a:lstStyle/>
                    <a:p>
                      <a:r>
                        <a:rPr lang="kk-KZ" b="1" dirty="0" smtClean="0">
                          <a:latin typeface="Times New Roman" pitchFamily="18" charset="0"/>
                          <a:cs typeface="Times New Roman" pitchFamily="18" charset="0"/>
                        </a:rPr>
                        <a:t>Есіктен кірісімен, кідірмей іздегенім – ауылдан келген шешей. «Жаңылыспай,</a:t>
                      </a:r>
                      <a:r>
                        <a:rPr lang="kk-KZ" b="1" baseline="0" dirty="0" smtClean="0">
                          <a:latin typeface="Times New Roman" pitchFamily="18" charset="0"/>
                          <a:cs typeface="Times New Roman" pitchFamily="18" charset="0"/>
                        </a:rPr>
                        <a:t> дәл танитын шығармын</a:t>
                      </a:r>
                      <a:r>
                        <a:rPr lang="kk-KZ" b="1" dirty="0" smtClean="0">
                          <a:latin typeface="Times New Roman" pitchFamily="18" charset="0"/>
                          <a:cs typeface="Times New Roman" pitchFamily="18" charset="0"/>
                        </a:rPr>
                        <a:t>» - деп ойласам  да көзімді тиянақтата алмай,</a:t>
                      </a:r>
                      <a:r>
                        <a:rPr lang="kk-KZ" b="1" baseline="0" dirty="0" smtClean="0">
                          <a:latin typeface="Times New Roman" pitchFamily="18" charset="0"/>
                          <a:cs typeface="Times New Roman" pitchFamily="18" charset="0"/>
                        </a:rPr>
                        <a:t> сәл –пәл іркіліп қалғаным. Дастархан басына келіп жайғасқаннан кейін ғана байқадым ол кісіні. Өзінің сырт нұсқасы мен білетін ауыл кемпірлеріне онша келіп тұрған жоқ. Иығына көгілдір жемпір іліп, басына жаздық гүлді орамал салған егде кісіні ала шұбар топтың ішінен бірден ажырата алмауым онша әбестік болмаса керек.....</a:t>
                      </a:r>
                      <a:endParaRPr lang="ru-RU" b="1" dirty="0">
                        <a:latin typeface="Times New Roman" pitchFamily="18" charset="0"/>
                        <a:cs typeface="Times New Roman" pitchFamily="18" charset="0"/>
                      </a:endParaRPr>
                    </a:p>
                  </a:txBody>
                  <a:tcPr/>
                </a:tc>
                <a:tc>
                  <a:txBody>
                    <a:bodyPr/>
                    <a:lstStyle/>
                    <a:p>
                      <a:endParaRPr lang="ru-RU" dirty="0"/>
                    </a:p>
                  </a:txBody>
                  <a:tcPr/>
                </a:tc>
              </a:tr>
            </a:tbl>
          </a:graphicData>
        </a:graphic>
      </p:graphicFrame>
      <p:sp>
        <p:nvSpPr>
          <p:cNvPr id="5" name="TextBox 4"/>
          <p:cNvSpPr txBox="1"/>
          <p:nvPr/>
        </p:nvSpPr>
        <p:spPr>
          <a:xfrm>
            <a:off x="323528" y="75864"/>
            <a:ext cx="8280920" cy="646331"/>
          </a:xfrm>
          <a:prstGeom prst="rect">
            <a:avLst/>
          </a:prstGeom>
          <a:noFill/>
        </p:spPr>
        <p:txBody>
          <a:bodyPr wrap="square" rtlCol="0">
            <a:spAutoFit/>
          </a:bodyPr>
          <a:lstStyle/>
          <a:p>
            <a:r>
              <a:rPr lang="kk-KZ" b="1" dirty="0">
                <a:latin typeface="Times New Roman" pitchFamily="18" charset="0"/>
                <a:cs typeface="Times New Roman" pitchFamily="18" charset="0"/>
              </a:rPr>
              <a:t>3</a:t>
            </a:r>
            <a:r>
              <a:rPr lang="kk-KZ" b="1" dirty="0" smtClean="0">
                <a:latin typeface="Times New Roman" pitchFamily="18" charset="0"/>
                <a:cs typeface="Times New Roman" pitchFamily="18" charset="0"/>
              </a:rPr>
              <a:t> –тапсырма.  Берілген үзіндіні мұқият оқып әже бейнесін </a:t>
            </a:r>
          </a:p>
          <a:p>
            <a:r>
              <a:rPr lang="kk-KZ" b="1" dirty="0" smtClean="0">
                <a:latin typeface="Times New Roman" pitchFamily="18" charset="0"/>
                <a:cs typeface="Times New Roman" pitchFamily="18" charset="0"/>
              </a:rPr>
              <a:t>білдіретін іс – әрекетті жазыңдар</a:t>
            </a:r>
            <a:endParaRPr lang="ru-RU" b="1" dirty="0">
              <a:latin typeface="Times New Roman" pitchFamily="18" charset="0"/>
              <a:cs typeface="Times New Roman" pitchFamily="18" charset="0"/>
            </a:endParaRPr>
          </a:p>
        </p:txBody>
      </p:sp>
    </p:spTree>
    <p:extLst>
      <p:ext uri="{BB962C8B-B14F-4D97-AF65-F5344CB8AC3E}">
        <p14:creationId xmlns="" xmlns:p14="http://schemas.microsoft.com/office/powerpoint/2010/main" val="3927076317"/>
      </p:ext>
    </p:extLst>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Без названия (2).jpg"/>
          <p:cNvPicPr>
            <a:picLocks noChangeAspect="1"/>
          </p:cNvPicPr>
          <p:nvPr/>
        </p:nvPicPr>
        <p:blipFill>
          <a:blip r:embed="rId2" cstate="print"/>
          <a:stretch>
            <a:fillRect/>
          </a:stretch>
        </p:blipFill>
        <p:spPr>
          <a:xfrm>
            <a:off x="1" y="380037"/>
            <a:ext cx="9144000" cy="6477963"/>
          </a:xfrm>
          <a:prstGeom prst="rect">
            <a:avLst/>
          </a:prstGeom>
        </p:spPr>
      </p:pic>
      <p:sp>
        <p:nvSpPr>
          <p:cNvPr id="2" name="Объект 1"/>
          <p:cNvSpPr>
            <a:spLocks noGrp="1"/>
          </p:cNvSpPr>
          <p:nvPr>
            <p:ph idx="1"/>
          </p:nvPr>
        </p:nvSpPr>
        <p:spPr>
          <a:xfrm>
            <a:off x="467544" y="1340768"/>
            <a:ext cx="7467600" cy="648072"/>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indent="0">
              <a:buNone/>
            </a:pPr>
            <a:endParaRPr lang="kk-KZ"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marL="0" indent="0">
              <a:buNone/>
            </a:pPr>
            <a:r>
              <a:rPr lang="kk-KZ"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a:t>
            </a:r>
          </a:p>
          <a:p>
            <a:pPr marL="0" indent="0">
              <a:buNone/>
            </a:pPr>
            <a:r>
              <a:rPr lang="kk-KZ"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Шығармашылық жұмыс</a:t>
            </a:r>
            <a:endParaRPr lang="kk-KZ"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a:p>
            <a:pPr marL="0" indent="0">
              <a:buNone/>
            </a:pPr>
            <a:r>
              <a:rPr lang="kk-KZ"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«Менің әжем – ең жақсы адам» тақырыбында (сурет, эссе)</a:t>
            </a:r>
            <a:endParaRPr lang="kk-KZ"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3628068187"/>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Без названия (1).jpg"/>
          <p:cNvPicPr>
            <a:picLocks noGrp="1" noChangeAspect="1"/>
          </p:cNvPicPr>
          <p:nvPr>
            <p:ph idx="1"/>
          </p:nvPr>
        </p:nvPicPr>
        <p:blipFill>
          <a:blip r:embed="rId2" cstate="print"/>
          <a:stretch>
            <a:fillRect/>
          </a:stretch>
        </p:blipFill>
        <p:spPr>
          <a:xfrm>
            <a:off x="323528" y="548680"/>
            <a:ext cx="8280920" cy="4896544"/>
          </a:xfrm>
        </p:spPr>
      </p:pic>
      <p:sp>
        <p:nvSpPr>
          <p:cNvPr id="3" name="Заголовок 2"/>
          <p:cNvSpPr>
            <a:spLocks noGrp="1"/>
          </p:cNvSpPr>
          <p:nvPr>
            <p:ph type="title"/>
          </p:nvPr>
        </p:nvSpPr>
        <p:spPr/>
        <p:txBody>
          <a:bodyPr>
            <a:normAutofit fontScale="90000"/>
          </a:bodyPr>
          <a:lstStyle/>
          <a:p>
            <a:r>
              <a:rPr lang="kk-KZ" dirty="0" smtClean="0"/>
              <a:t> </a:t>
            </a: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t/>
            </a:r>
            <a:br>
              <a:rPr lang="kk-KZ" dirty="0" smtClean="0"/>
            </a:br>
            <a:r>
              <a:rPr lang="kk-KZ"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Үйге тапсырма.</a:t>
            </a:r>
            <a:br>
              <a:rPr lang="kk-KZ"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kk-KZ"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Нұрдаулет Ақыш </a:t>
            </a:r>
            <a:br>
              <a:rPr lang="kk-KZ"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kk-KZ"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“Нағыз әже  қайда?”</a:t>
            </a:r>
            <a:endParaRPr lang="ru-RU"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9479" y="361653"/>
            <a:ext cx="10161431" cy="144655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k-KZ" sz="4400" b="1" i="0" u="none" strike="noStrike" kern="0" normalizeH="0" baseline="0" noProof="0" dirty="0" smtClean="0">
                <a:solidFill>
                  <a:srgbClr val="0070C0"/>
                </a:solidFill>
                <a:uLnTx/>
                <a:uFillTx/>
                <a:latin typeface="Times New Roman" pitchFamily="18" charset="0"/>
                <a:cs typeface="Times New Roman" pitchFamily="18" charset="0"/>
              </a:rPr>
              <a:t>Кері байланыс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kk-KZ" sz="4400" b="1" i="0" u="none" strike="noStrike" kern="0" normalizeH="0" baseline="0" noProof="0" dirty="0" smtClean="0">
                <a:solidFill>
                  <a:srgbClr val="0070C0"/>
                </a:solidFill>
                <a:uLnTx/>
                <a:uFillTx/>
                <a:latin typeface="Times New Roman" pitchFamily="18" charset="0"/>
                <a:cs typeface="Times New Roman" pitchFamily="18" charset="0"/>
              </a:rPr>
              <a:t>«Аяқталмаған сөйлемдер»</a:t>
            </a:r>
            <a:endParaRPr kumimoji="0" lang="ru-RU" sz="4400" b="1" i="0" u="none" strike="noStrike" kern="0" normalizeH="0" baseline="0" noProof="0" dirty="0">
              <a:solidFill>
                <a:srgbClr val="0070C0"/>
              </a:solidFill>
              <a:uLnTx/>
              <a:uFillTx/>
              <a:latin typeface="Times New Roman" pitchFamily="18" charset="0"/>
              <a:cs typeface="Times New Roman" pitchFamily="18" charset="0"/>
            </a:endParaRPr>
          </a:p>
        </p:txBody>
      </p:sp>
      <p:sp>
        <p:nvSpPr>
          <p:cNvPr id="5" name="Rectangle 1"/>
          <p:cNvSpPr>
            <a:spLocks noChangeArrowheads="1"/>
          </p:cNvSpPr>
          <p:nvPr/>
        </p:nvSpPr>
        <p:spPr bwMode="auto">
          <a:xfrm>
            <a:off x="179512" y="2276872"/>
            <a:ext cx="853244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ru-RU" sz="2800" b="0" i="0" u="none" strike="noStrike" kern="0" cap="none" spc="0" normalizeH="0" baseline="0" noProof="0" dirty="0" smtClean="0">
                <a:ln>
                  <a:noFill/>
                </a:ln>
                <a:solidFill>
                  <a:sysClr val="windowText" lastClr="000000"/>
                </a:solidFill>
                <a:effectLst/>
                <a:uLnTx/>
                <a:uFillTx/>
                <a:latin typeface="Times New Roman" pitchFamily="18" charset="0"/>
                <a:ea typeface="Calibri" pitchFamily="34" charset="0"/>
                <a:cs typeface="Times New Roman" pitchFamily="18" charset="0"/>
              </a:rPr>
              <a:t>1.</a:t>
            </a:r>
            <a:r>
              <a:rPr kumimoji="0" lang="kk-KZ" sz="2800" b="0" i="0" u="none" strike="noStrike" kern="0" cap="none" spc="0" normalizeH="0" baseline="0" noProof="0" dirty="0" smtClean="0">
                <a:ln>
                  <a:noFill/>
                </a:ln>
                <a:solidFill>
                  <a:sysClr val="windowText" lastClr="000000"/>
                </a:solidFill>
                <a:effectLst/>
                <a:uLnTx/>
                <a:uFillTx/>
                <a:latin typeface="Times New Roman" pitchFamily="18" charset="0"/>
                <a:ea typeface="Calibri" pitchFamily="34" charset="0"/>
                <a:cs typeface="Times New Roman" pitchFamily="18" charset="0"/>
              </a:rPr>
              <a:t> «Бүгін мен...................... білдім»</a:t>
            </a:r>
            <a:endParaRPr kumimoji="0" lang="ru-RU" sz="2800" b="0"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kk-KZ" sz="2800" b="0" i="0" u="none" strike="noStrike" kern="0" cap="none" spc="0" normalizeH="0" baseline="0" noProof="0" dirty="0" smtClean="0">
                <a:ln>
                  <a:noFill/>
                </a:ln>
                <a:solidFill>
                  <a:sysClr val="windowText" lastClr="000000"/>
                </a:solidFill>
                <a:effectLst/>
                <a:uLnTx/>
                <a:uFillTx/>
                <a:latin typeface="Times New Roman" pitchFamily="18" charset="0"/>
                <a:ea typeface="Calibri" pitchFamily="34" charset="0"/>
                <a:cs typeface="Times New Roman" pitchFamily="18" charset="0"/>
              </a:rPr>
              <a:t>2.«................. қызықты болды» «.......................... қиын болды»</a:t>
            </a:r>
            <a:endParaRPr kumimoji="0" lang="ru-RU" sz="2800" b="0"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kk-KZ" sz="2800" b="0" i="0" u="none" strike="noStrike" kern="0" cap="none" spc="0" normalizeH="0" baseline="0" noProof="0" dirty="0" smtClean="0">
                <a:ln>
                  <a:noFill/>
                </a:ln>
                <a:solidFill>
                  <a:sysClr val="windowText" lastClr="000000"/>
                </a:solidFill>
                <a:effectLst/>
                <a:uLnTx/>
                <a:uFillTx/>
                <a:latin typeface="Times New Roman" pitchFamily="18" charset="0"/>
                <a:ea typeface="Calibri" pitchFamily="34" charset="0"/>
                <a:cs typeface="Times New Roman" pitchFamily="18" charset="0"/>
              </a:rPr>
              <a:t>3.« ......................... екенін түсіндім»</a:t>
            </a:r>
            <a:endParaRPr kumimoji="0" lang="ru-RU" sz="2800" b="0"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kk-KZ" sz="2800" b="0" i="0" u="none" strike="noStrike" kern="0" cap="none" spc="0" normalizeH="0" baseline="0" noProof="0" dirty="0" smtClean="0">
                <a:ln>
                  <a:noFill/>
                </a:ln>
                <a:solidFill>
                  <a:sysClr val="windowText" lastClr="000000"/>
                </a:solidFill>
                <a:effectLst/>
                <a:uLnTx/>
                <a:uFillTx/>
                <a:latin typeface="Times New Roman" pitchFamily="18" charset="0"/>
                <a:ea typeface="Calibri" pitchFamily="34" charset="0"/>
                <a:cs typeface="Times New Roman" pitchFamily="18" charset="0"/>
              </a:rPr>
              <a:t>4.«Мен..................................... білім алдым»</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kk-KZ" sz="2800" b="0" i="0" u="none" strike="noStrike" kern="0" cap="none" spc="0" normalizeH="0" baseline="0" noProof="0" dirty="0" smtClean="0">
                <a:ln>
                  <a:noFill/>
                </a:ln>
                <a:solidFill>
                  <a:sysClr val="windowText" lastClr="000000"/>
                </a:solidFill>
                <a:effectLst/>
                <a:uLnTx/>
                <a:uFillTx/>
                <a:latin typeface="Times New Roman" pitchFamily="18" charset="0"/>
                <a:ea typeface="Calibri" pitchFamily="34" charset="0"/>
                <a:cs typeface="Times New Roman" pitchFamily="18" charset="0"/>
              </a:rPr>
              <a:t>5. «.................. мені таңғалдырды»</a:t>
            </a:r>
            <a:r>
              <a:rPr kumimoji="0" lang="ru-RU" sz="2800" b="0"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 </a:t>
            </a:r>
          </a:p>
        </p:txBody>
      </p:sp>
    </p:spTree>
    <p:extLst>
      <p:ext uri="{BB962C8B-B14F-4D97-AF65-F5344CB8AC3E}">
        <p14:creationId xmlns="" xmlns:p14="http://schemas.microsoft.com/office/powerpoint/2010/main" val="1001826215"/>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descr="Без названия.jpg"/>
          <p:cNvPicPr>
            <a:picLocks noChangeAspect="1"/>
          </p:cNvPicPr>
          <p:nvPr/>
        </p:nvPicPr>
        <p:blipFill>
          <a:blip r:embed="rId2" cstate="print"/>
          <a:stretch>
            <a:fillRect/>
          </a:stretch>
        </p:blipFill>
        <p:spPr>
          <a:xfrm>
            <a:off x="1871192" y="1582444"/>
            <a:ext cx="7272808" cy="5275556"/>
          </a:xfrm>
          <a:prstGeom prst="rect">
            <a:avLst/>
          </a:prstGeom>
        </p:spPr>
      </p:pic>
      <p:sp>
        <p:nvSpPr>
          <p:cNvPr id="2" name="Заголовок 1"/>
          <p:cNvSpPr>
            <a:spLocks noGrp="1"/>
          </p:cNvSpPr>
          <p:nvPr>
            <p:ph type="ctrTitle"/>
          </p:nvPr>
        </p:nvSpPr>
        <p:spPr/>
        <p:txBody>
          <a:bodyPr>
            <a:normAutofit fontScale="90000"/>
          </a:bodyPr>
          <a:lstStyle/>
          <a:p>
            <a:r>
              <a:rPr lang="kk-KZ" dirty="0" smtClean="0"/>
              <a:t/>
            </a:r>
            <a:br>
              <a:rPr lang="kk-KZ" dirty="0" smtClean="0"/>
            </a:br>
            <a:r>
              <a:rPr lang="kk-KZ" dirty="0" smtClean="0"/>
              <a:t/>
            </a:r>
            <a:br>
              <a:rPr lang="kk-KZ" dirty="0" smtClean="0"/>
            </a:br>
            <a:endParaRPr lang="ru-RU" dirty="0"/>
          </a:p>
        </p:txBody>
      </p:sp>
      <p:sp>
        <p:nvSpPr>
          <p:cNvPr id="5" name="Подзаголовок 2"/>
          <p:cNvSpPr>
            <a:spLocks noGrp="1"/>
          </p:cNvSpPr>
          <p:nvPr>
            <p:ph type="subTitle" idx="1"/>
          </p:nvPr>
        </p:nvSpPr>
        <p:spPr/>
        <p:txBody>
          <a:bodyPr/>
          <a:lstStyle/>
          <a:p>
            <a:endParaRPr lang="ru-RU" dirty="0"/>
          </a:p>
        </p:txBody>
      </p:sp>
      <p:sp>
        <p:nvSpPr>
          <p:cNvPr id="4" name="Заголовок 1"/>
          <p:cNvSpPr txBox="1">
            <a:spLocks/>
          </p:cNvSpPr>
          <p:nvPr/>
        </p:nvSpPr>
        <p:spPr>
          <a:xfrm>
            <a:off x="179512" y="476672"/>
            <a:ext cx="5472608" cy="2160240"/>
          </a:xfrm>
          <a:prstGeom prst="rect">
            <a:avLst/>
          </a:prstGeom>
        </p:spPr>
        <p:txBody>
          <a:bodyPr vert="horz" anchor="b">
            <a:noAutofit/>
          </a:bodyPr>
          <a:lstStyle>
            <a:lvl1pPr algn="l" rtl="0" eaLnBrk="1" latinLnBrk="0" hangingPunct="1">
              <a:spcBef>
                <a:spcPct val="0"/>
              </a:spcBef>
              <a:buNone/>
              <a:defRPr kumimoji="0" sz="3000" b="1" kern="1200" cap="small" baseline="0">
                <a:solidFill>
                  <a:schemeClr val="tx2"/>
                </a:solidFill>
                <a:latin typeface="+mj-lt"/>
                <a:ea typeface="+mj-ea"/>
                <a:cs typeface="+mj-cs"/>
              </a:defRPr>
            </a:lvl1pPr>
          </a:lstStyle>
          <a:p>
            <a:pPr algn="ctr"/>
            <a:r>
              <a:rPr lang="kk-KZ" sz="2800" cap="none" dirty="0" smtClean="0">
                <a:ln w="1905"/>
                <a:solidFill>
                  <a:schemeClr val="tx1"/>
                </a:solidFill>
                <a:effectLst>
                  <a:innerShdw blurRad="69850" dist="43180" dir="5400000">
                    <a:srgbClr val="000000">
                      <a:alpha val="65000"/>
                    </a:srgbClr>
                  </a:innerShdw>
                </a:effectLst>
                <a:latin typeface="Times New Roman" pitchFamily="18" charset="0"/>
                <a:cs typeface="Times New Roman" pitchFamily="18" charset="0"/>
              </a:rPr>
              <a:t>Тақырып: </a:t>
            </a:r>
            <a:r>
              <a:rPr lang="kk-KZ" sz="28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r>
            <a:br>
              <a:rPr lang="kk-KZ" sz="28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br>
            <a:r>
              <a:rPr lang="kk-KZ" sz="3200" cap="none" dirty="0" smtClean="0">
                <a:ln w="1905"/>
                <a:solidFill>
                  <a:schemeClr val="accent5">
                    <a:lumMod val="50000"/>
                  </a:schemeClr>
                </a:solidFill>
                <a:effectLst>
                  <a:innerShdw blurRad="69850" dist="43180" dir="5400000">
                    <a:srgbClr val="000000">
                      <a:alpha val="65000"/>
                    </a:srgbClr>
                  </a:innerShdw>
                </a:effectLst>
                <a:latin typeface="Times New Roman" pitchFamily="18" charset="0"/>
                <a:cs typeface="Times New Roman" pitchFamily="18" charset="0"/>
              </a:rPr>
              <a:t>Н. Ақыш  «Нағыз әже қайда?» әңгімесі</a:t>
            </a:r>
            <a:endParaRPr lang="ru-RU" sz="3200" cap="none" dirty="0">
              <a:ln w="1905"/>
              <a:solidFill>
                <a:schemeClr val="accent5">
                  <a:lumMod val="50000"/>
                </a:schemeClr>
              </a:solidFill>
              <a:effectLst>
                <a:innerShdw blurRad="69850" dist="43180" dir="5400000">
                  <a:srgbClr val="000000">
                    <a:alpha val="65000"/>
                  </a:srgbClr>
                </a:inn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322761522"/>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00606" y="924362"/>
            <a:ext cx="7408333" cy="3450696"/>
          </a:xfrm>
        </p:spPr>
        <p:txBody>
          <a:bodyPr/>
          <a:lstStyle/>
          <a:p>
            <a:pPr marL="0" indent="0">
              <a:buNone/>
            </a:pPr>
            <a:endParaRPr lang="kk-KZ" dirty="0" smtClean="0">
              <a:latin typeface="Times New Roman" pitchFamily="18" charset="0"/>
              <a:cs typeface="Times New Roman" pitchFamily="18" charset="0"/>
            </a:endParaRPr>
          </a:p>
          <a:p>
            <a:pPr>
              <a:buFont typeface="Wingdings" pitchFamily="2" charset="2"/>
              <a:buChar char="Ø"/>
            </a:pPr>
            <a:r>
              <a:rPr lang="kk-KZ" sz="2800" dirty="0">
                <a:latin typeface="Times New Roman" pitchFamily="18" charset="0"/>
                <a:cs typeface="Times New Roman" pitchFamily="18" charset="0"/>
              </a:rPr>
              <a:t>К</a:t>
            </a:r>
            <a:r>
              <a:rPr lang="kk-KZ" sz="2800" dirty="0" smtClean="0">
                <a:latin typeface="Times New Roman" pitchFamily="18" charset="0"/>
                <a:cs typeface="Times New Roman" pitchFamily="18" charset="0"/>
              </a:rPr>
              <a:t>өркем шығармадағы кейіпкерлер портреті мен іс – әрекеті арқылы образын ашу</a:t>
            </a:r>
            <a:endParaRPr lang="ru-RU" sz="2800" dirty="0">
              <a:latin typeface="Times New Roman" pitchFamily="18" charset="0"/>
              <a:cs typeface="Times New Roman" pitchFamily="18" charset="0"/>
            </a:endParaRPr>
          </a:p>
        </p:txBody>
      </p:sp>
      <p:sp>
        <p:nvSpPr>
          <p:cNvPr id="5" name="TextBox 4"/>
          <p:cNvSpPr txBox="1"/>
          <p:nvPr/>
        </p:nvSpPr>
        <p:spPr>
          <a:xfrm>
            <a:off x="521296" y="2700209"/>
            <a:ext cx="5256584" cy="584775"/>
          </a:xfrm>
          <a:prstGeom prst="rect">
            <a:avLst/>
          </a:prstGeom>
          <a:noFill/>
        </p:spPr>
        <p:txBody>
          <a:bodyPr wrap="square" rtlCol="0">
            <a:spAutoFit/>
          </a:bodyPr>
          <a:lstStyle/>
          <a:p>
            <a:r>
              <a:rPr lang="kk-KZ" sz="3200" b="1" dirty="0" smtClean="0">
                <a:ln w="1905"/>
                <a:solidFill>
                  <a:srgbClr val="C00000"/>
                </a:solidFill>
                <a:effectLst>
                  <a:innerShdw blurRad="69850" dist="43180" dir="5400000">
                    <a:srgbClr val="000000">
                      <a:alpha val="65000"/>
                    </a:srgbClr>
                  </a:innerShdw>
                </a:effectLst>
                <a:latin typeface="Times New Roman" pitchFamily="18" charset="0"/>
                <a:cs typeface="Times New Roman" pitchFamily="18" charset="0"/>
              </a:rPr>
              <a:t>Бағалау критерийі:</a:t>
            </a:r>
            <a:endParaRPr lang="ru-RU" sz="3200" b="1" dirty="0">
              <a:ln w="1905"/>
              <a:solidFill>
                <a:srgbClr val="C00000"/>
              </a:soli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6" name="TextBox 5"/>
          <p:cNvSpPr txBox="1"/>
          <p:nvPr/>
        </p:nvSpPr>
        <p:spPr>
          <a:xfrm>
            <a:off x="511863" y="3284984"/>
            <a:ext cx="7416824" cy="2092881"/>
          </a:xfrm>
          <a:prstGeom prst="rect">
            <a:avLst/>
          </a:prstGeom>
          <a:noFill/>
        </p:spPr>
        <p:txBody>
          <a:bodyPr wrap="square" rtlCol="0">
            <a:spAutoFit/>
          </a:bodyPr>
          <a:lstStyle/>
          <a:p>
            <a:pPr marL="285750" indent="-285750">
              <a:buFont typeface="Wingdings" pitchFamily="2" charset="2"/>
              <a:buChar char="Ø"/>
            </a:pPr>
            <a:r>
              <a:rPr lang="kk-KZ" sz="2800" dirty="0" smtClean="0">
                <a:latin typeface="Times New Roman" pitchFamily="18" charset="0"/>
                <a:cs typeface="Times New Roman" pitchFamily="18" charset="0"/>
              </a:rPr>
              <a:t>Шығармадағы кейіпкерлердің портретін анықтайды</a:t>
            </a:r>
          </a:p>
          <a:p>
            <a:pPr marL="285750" indent="-285750">
              <a:buFont typeface="Wingdings" pitchFamily="2" charset="2"/>
              <a:buChar char="Ø"/>
            </a:pPr>
            <a:r>
              <a:rPr lang="kk-KZ" sz="2800" dirty="0">
                <a:latin typeface="Times New Roman" pitchFamily="18" charset="0"/>
                <a:cs typeface="Times New Roman" pitchFamily="18" charset="0"/>
              </a:rPr>
              <a:t>Ш</a:t>
            </a:r>
            <a:r>
              <a:rPr lang="kk-KZ" sz="2800" dirty="0" smtClean="0">
                <a:latin typeface="Times New Roman" pitchFamily="18" charset="0"/>
                <a:cs typeface="Times New Roman" pitchFamily="18" charset="0"/>
              </a:rPr>
              <a:t>ығармадағы </a:t>
            </a:r>
            <a:r>
              <a:rPr lang="kk-KZ" sz="2800" dirty="0">
                <a:latin typeface="Times New Roman" pitchFamily="18" charset="0"/>
                <a:cs typeface="Times New Roman" pitchFamily="18" charset="0"/>
              </a:rPr>
              <a:t>кейіпкерлердің іс – әрекеті арқылы образын </a:t>
            </a:r>
            <a:r>
              <a:rPr lang="kk-KZ" sz="2800" dirty="0" smtClean="0">
                <a:latin typeface="Times New Roman" pitchFamily="18" charset="0"/>
                <a:cs typeface="Times New Roman" pitchFamily="18" charset="0"/>
              </a:rPr>
              <a:t>суреттейді</a:t>
            </a:r>
          </a:p>
          <a:p>
            <a:pPr marL="285750" indent="-285750">
              <a:buFont typeface="Wingdings" pitchFamily="2" charset="2"/>
              <a:buChar char="Ø"/>
            </a:pPr>
            <a:endParaRPr lang="ru-RU" dirty="0">
              <a:latin typeface="Times New Roman" pitchFamily="18" charset="0"/>
              <a:cs typeface="Times New Roman" pitchFamily="18" charset="0"/>
            </a:endParaRPr>
          </a:p>
        </p:txBody>
      </p:sp>
      <p:sp>
        <p:nvSpPr>
          <p:cNvPr id="7" name="Прямоугольник 6"/>
          <p:cNvSpPr/>
          <p:nvPr/>
        </p:nvSpPr>
        <p:spPr>
          <a:xfrm>
            <a:off x="590260" y="613821"/>
            <a:ext cx="2808333" cy="584775"/>
          </a:xfrm>
          <a:prstGeom prst="rect">
            <a:avLst/>
          </a:prstGeom>
        </p:spPr>
        <p:txBody>
          <a:bodyPr wrap="none">
            <a:spAutoFit/>
          </a:bodyPr>
          <a:lstStyle/>
          <a:p>
            <a:pPr lvl="0"/>
            <a:r>
              <a:rPr lang="kk-KZ" sz="3200" b="1" dirty="0" smtClean="0">
                <a:ln w="1905"/>
                <a:solidFill>
                  <a:srgbClr val="C00000"/>
                </a:solidFill>
                <a:effectLst>
                  <a:innerShdw blurRad="69850" dist="43180" dir="5400000">
                    <a:srgbClr val="000000">
                      <a:alpha val="65000"/>
                    </a:srgbClr>
                  </a:innerShdw>
                </a:effectLst>
                <a:latin typeface="Times New Roman" pitchFamily="18" charset="0"/>
                <a:cs typeface="Times New Roman" pitchFamily="18" charset="0"/>
              </a:rPr>
              <a:t>Оқу мақсаты:</a:t>
            </a:r>
            <a:endParaRPr lang="ru-RU" sz="3200" b="1" dirty="0">
              <a:ln w="1905"/>
              <a:solidFill>
                <a:srgbClr val="C00000"/>
              </a:solidFill>
              <a:effectLst>
                <a:innerShdw blurRad="69850" dist="43180" dir="5400000">
                  <a:srgbClr val="000000">
                    <a:alpha val="65000"/>
                  </a:srgbClr>
                </a:innerShdw>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379082188"/>
      </p:ext>
    </p:extLst>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27711" y="299900"/>
            <a:ext cx="3051466" cy="523220"/>
          </a:xfrm>
          <a:prstGeom prst="rect">
            <a:avLst/>
          </a:prstGeom>
          <a:noFill/>
        </p:spPr>
        <p:txBody>
          <a:bodyPr wrap="square" rtlCol="0">
            <a:spAutoFit/>
          </a:bodyPr>
          <a:lstStyle/>
          <a:p>
            <a:pPr algn="ctr"/>
            <a:r>
              <a:rPr lang="kk-KZ" sz="2800" b="1" dirty="0" smtClean="0">
                <a:solidFill>
                  <a:srgbClr val="0070C0"/>
                </a:solidFill>
              </a:rPr>
              <a:t>Бейнежазба</a:t>
            </a:r>
            <a:endParaRPr lang="ru-RU" b="1" dirty="0">
              <a:solidFill>
                <a:srgbClr val="0070C0"/>
              </a:solidFill>
            </a:endParaRPr>
          </a:p>
        </p:txBody>
      </p:sp>
      <p:sp>
        <p:nvSpPr>
          <p:cNvPr id="6" name="Прямоугольник 5">
            <a:hlinkClick r:id="rId2" action="ppaction://hlinkfile"/>
          </p:cNvPr>
          <p:cNvSpPr/>
          <p:nvPr/>
        </p:nvSpPr>
        <p:spPr>
          <a:xfrm>
            <a:off x="782706" y="1073686"/>
            <a:ext cx="7218548" cy="553998"/>
          </a:xfrm>
          <a:prstGeom prst="rect">
            <a:avLst/>
          </a:prstGeom>
        </p:spPr>
        <p:txBody>
          <a:bodyPr wrap="square">
            <a:spAutoFit/>
          </a:bodyPr>
          <a:lstStyle/>
          <a:p>
            <a:r>
              <a:rPr lang="en-US" sz="3000" cap="small" dirty="0">
                <a:solidFill>
                  <a:srgbClr val="575F6D"/>
                </a:solidFill>
                <a:ea typeface="+mj-ea"/>
                <a:cs typeface="+mj-cs"/>
                <a:hlinkClick r:id="rId2" action="ppaction://hlinkfile"/>
              </a:rPr>
              <a:t>https</a:t>
            </a:r>
            <a:r>
              <a:rPr lang="en-US" sz="3000" cap="small" dirty="0">
                <a:solidFill>
                  <a:srgbClr val="575F6D"/>
                </a:solidFill>
                <a:ea typeface="+mj-ea"/>
                <a:cs typeface="+mj-cs"/>
              </a:rPr>
              <a:t>://youtu.be/VHWTaZEyakw</a:t>
            </a:r>
            <a:endParaRPr lang="ru-RU" dirty="0"/>
          </a:p>
        </p:txBody>
      </p:sp>
      <p:pic>
        <p:nvPicPr>
          <p:cNvPr id="1026" name="Picture 2"/>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l="6315" t="5724" r="6891" b="8121"/>
          <a:stretch/>
        </p:blipFill>
        <p:spPr bwMode="auto">
          <a:xfrm>
            <a:off x="627711" y="1844824"/>
            <a:ext cx="7528537" cy="42016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172056623"/>
      </p:ext>
    </p:extLst>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43"/>
          <p:cNvGrpSpPr>
            <a:grpSpLocks/>
          </p:cNvGrpSpPr>
          <p:nvPr/>
        </p:nvGrpSpPr>
        <p:grpSpPr bwMode="auto">
          <a:xfrm>
            <a:off x="432324" y="1422899"/>
            <a:ext cx="7930273" cy="4251520"/>
            <a:chOff x="0" y="0"/>
            <a:chExt cx="81096" cy="42853"/>
          </a:xfrm>
        </p:grpSpPr>
        <p:sp>
          <p:nvSpPr>
            <p:cNvPr id="5" name="Rectangle 8"/>
            <p:cNvSpPr>
              <a:spLocks noChangeArrowheads="1"/>
            </p:cNvSpPr>
            <p:nvPr/>
          </p:nvSpPr>
          <p:spPr bwMode="auto">
            <a:xfrm>
              <a:off x="0" y="0"/>
              <a:ext cx="19169" cy="17145"/>
            </a:xfrm>
            <a:prstGeom prst="rect">
              <a:avLst/>
            </a:prstGeom>
            <a:solidFill>
              <a:srgbClr val="FFFFFF"/>
            </a:solidFill>
            <a:ln w="9525">
              <a:solidFill>
                <a:srgbClr val="000000"/>
              </a:solidFill>
              <a:miter lim="800000"/>
              <a:headEnd/>
              <a:tailEnd/>
            </a:ln>
            <a:effectLst>
              <a:outerShdw dist="23000" dir="5400000" rotWithShape="0">
                <a:srgbClr val="808080">
                  <a:alpha val="34998"/>
                </a:srgbClr>
              </a:outerShdw>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kk-KZ" sz="18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a:t>
              </a:r>
              <a:r>
                <a:rPr kumimoji="0" lang="kk-KZ" sz="2000" b="1"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Бейнежазбада</a:t>
              </a:r>
              <a:r>
                <a:rPr kumimoji="0" lang="kk-KZ" sz="2000" b="1" i="0" u="none" strike="noStrike" kern="0" cap="none" spc="0" normalizeH="0" noProof="0" dirty="0" smtClean="0">
                  <a:ln>
                    <a:noFill/>
                  </a:ln>
                  <a:solidFill>
                    <a:sysClr val="windowText" lastClr="000000"/>
                  </a:solidFill>
                  <a:effectLst/>
                  <a:uLnTx/>
                  <a:uFillTx/>
                  <a:latin typeface="Times New Roman" pitchFamily="18" charset="0"/>
                  <a:cs typeface="Times New Roman" pitchFamily="18" charset="0"/>
                </a:rPr>
                <a:t> не туралы айтылды?</a:t>
              </a:r>
              <a:endParaRPr kumimoji="0" lang="kk-KZ" sz="2000" b="1"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endParaRPr>
            </a:p>
          </p:txBody>
        </p:sp>
        <p:sp>
          <p:nvSpPr>
            <p:cNvPr id="6" name="Rectangle 9"/>
            <p:cNvSpPr>
              <a:spLocks noChangeArrowheads="1"/>
            </p:cNvSpPr>
            <p:nvPr/>
          </p:nvSpPr>
          <p:spPr bwMode="auto">
            <a:xfrm>
              <a:off x="30328" y="571"/>
              <a:ext cx="17145" cy="17145"/>
            </a:xfrm>
            <a:prstGeom prst="rect">
              <a:avLst/>
            </a:prstGeom>
            <a:solidFill>
              <a:srgbClr val="FFFFFF"/>
            </a:solidFill>
            <a:ln w="9525">
              <a:solidFill>
                <a:srgbClr val="000000"/>
              </a:solidFill>
              <a:miter lim="800000"/>
              <a:headEnd/>
              <a:tailEnd/>
            </a:ln>
            <a:effectLst>
              <a:outerShdw dist="23000" dir="5400000" rotWithShape="0">
                <a:srgbClr val="808080">
                  <a:alpha val="34998"/>
                </a:srgbClr>
              </a:outerShdw>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kk-KZ" sz="20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a:t>
              </a:r>
              <a:r>
                <a:rPr kumimoji="0" lang="kk-KZ" sz="2000" b="1"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Қандай</a:t>
              </a:r>
              <a:r>
                <a:rPr kumimoji="0" lang="kk-KZ" sz="2000" b="1" i="0" u="none" strike="noStrike" kern="0" cap="none" spc="0" normalizeH="0" noProof="0" dirty="0" smtClean="0">
                  <a:ln>
                    <a:noFill/>
                  </a:ln>
                  <a:solidFill>
                    <a:sysClr val="windowText" lastClr="000000"/>
                  </a:solidFill>
                  <a:effectLst/>
                  <a:uLnTx/>
                  <a:uFillTx/>
                  <a:latin typeface="Times New Roman" pitchFamily="18" charset="0"/>
                  <a:cs typeface="Times New Roman" pitchFamily="18" charset="0"/>
                </a:rPr>
                <a:t> туысқандық атауларды білесіңдер?</a:t>
              </a:r>
              <a:endParaRPr kumimoji="0" lang="kk-KZ" sz="2000" b="1"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endParaRPr>
            </a:p>
          </p:txBody>
        </p:sp>
        <p:sp>
          <p:nvSpPr>
            <p:cNvPr id="7" name="Rectangle 10"/>
            <p:cNvSpPr>
              <a:spLocks noChangeArrowheads="1"/>
            </p:cNvSpPr>
            <p:nvPr/>
          </p:nvSpPr>
          <p:spPr bwMode="auto">
            <a:xfrm>
              <a:off x="61722" y="3429"/>
              <a:ext cx="17145" cy="17145"/>
            </a:xfrm>
            <a:prstGeom prst="rect">
              <a:avLst/>
            </a:prstGeom>
            <a:solidFill>
              <a:srgbClr val="FFFFFF"/>
            </a:solidFill>
            <a:ln w="9525">
              <a:solidFill>
                <a:srgbClr val="000000"/>
              </a:solidFill>
              <a:miter lim="800000"/>
              <a:headEnd/>
              <a:tailEnd/>
            </a:ln>
            <a:effectLst>
              <a:outerShdw dist="23000" dir="5400000" rotWithShape="0">
                <a:srgbClr val="808080">
                  <a:alpha val="34998"/>
                </a:srgbClr>
              </a:outerShdw>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kk-KZ" sz="24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a:t>
              </a:r>
              <a:r>
                <a:rPr kumimoji="0" lang="kk-KZ" sz="2400" b="0" i="0" u="none" strike="noStrike" kern="0" cap="none" spc="0" normalizeH="0" noProof="0" dirty="0" smtClean="0">
                  <a:ln>
                    <a:noFill/>
                  </a:ln>
                  <a:solidFill>
                    <a:sysClr val="windowText" lastClr="000000"/>
                  </a:solidFill>
                  <a:effectLst/>
                  <a:uLnTx/>
                  <a:uFillTx/>
                  <a:latin typeface="Arial" pitchFamily="34" charset="0"/>
                  <a:cs typeface="Arial" pitchFamily="34" charset="0"/>
                </a:rPr>
                <a:t> </a:t>
              </a:r>
              <a:r>
                <a:rPr kumimoji="0" lang="kk-KZ" sz="2000" b="0" i="0" u="none" strike="noStrike" kern="0" cap="none" spc="0" normalizeH="0" noProof="0" dirty="0" smtClean="0">
                  <a:ln>
                    <a:noFill/>
                  </a:ln>
                  <a:solidFill>
                    <a:sysClr val="windowText" lastClr="000000"/>
                  </a:solidFill>
                  <a:effectLst/>
                  <a:uLnTx/>
                  <a:uFillTx/>
                  <a:latin typeface="Arial" pitchFamily="34" charset="0"/>
                  <a:cs typeface="Arial" pitchFamily="34" charset="0"/>
                </a:rPr>
                <a:t>«</a:t>
              </a:r>
              <a:r>
                <a:rPr kumimoji="0" lang="kk-KZ" sz="2000" b="1"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Әже» деген қандай  болады?</a:t>
              </a:r>
            </a:p>
          </p:txBody>
        </p:sp>
        <p:sp>
          <p:nvSpPr>
            <p:cNvPr id="8" name="Curved Connector 11"/>
            <p:cNvSpPr>
              <a:spLocks noChangeShapeType="1"/>
            </p:cNvSpPr>
            <p:nvPr/>
          </p:nvSpPr>
          <p:spPr bwMode="auto">
            <a:xfrm flipV="1">
              <a:off x="17145" y="5715"/>
              <a:ext cx="13716" cy="3429"/>
            </a:xfrm>
            <a:prstGeom prst="curvedConnector3">
              <a:avLst>
                <a:gd name="adj1" fmla="val 50000"/>
              </a:avLst>
            </a:prstGeom>
            <a:noFill/>
            <a:ln w="25400">
              <a:solidFill>
                <a:srgbClr val="4F81BD"/>
              </a:solidFill>
              <a:round/>
              <a:headEnd/>
              <a:tailEnd type="arrow" w="med" len="med"/>
            </a:ln>
            <a:effectLst>
              <a:outerShdw dist="20000" dir="5400000" rotWithShape="0">
                <a:srgbClr val="808080">
                  <a:alpha val="37999"/>
                </a:srgbClr>
              </a:outerShdw>
            </a:effec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9" name="Curved Connector 12"/>
            <p:cNvSpPr>
              <a:spLocks noChangeShapeType="1"/>
            </p:cNvSpPr>
            <p:nvPr/>
          </p:nvSpPr>
          <p:spPr bwMode="auto">
            <a:xfrm>
              <a:off x="48006" y="5715"/>
              <a:ext cx="13716" cy="5715"/>
            </a:xfrm>
            <a:prstGeom prst="curvedConnector3">
              <a:avLst>
                <a:gd name="adj1" fmla="val 50000"/>
              </a:avLst>
            </a:prstGeom>
            <a:noFill/>
            <a:ln w="25400">
              <a:solidFill>
                <a:srgbClr val="4F81BD"/>
              </a:solidFill>
              <a:round/>
              <a:headEnd/>
              <a:tailEnd type="arrow" w="med" len="med"/>
            </a:ln>
            <a:effectLst>
              <a:outerShdw dist="20000" dir="5400000" rotWithShape="0">
                <a:srgbClr val="808080">
                  <a:alpha val="37999"/>
                </a:srgbClr>
              </a:outerShdw>
            </a:effec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10" name="Rectangle 13"/>
            <p:cNvSpPr>
              <a:spLocks noChangeArrowheads="1"/>
            </p:cNvSpPr>
            <p:nvPr/>
          </p:nvSpPr>
          <p:spPr bwMode="auto">
            <a:xfrm>
              <a:off x="49696" y="25708"/>
              <a:ext cx="18286" cy="17145"/>
            </a:xfrm>
            <a:prstGeom prst="rect">
              <a:avLst/>
            </a:prstGeom>
            <a:solidFill>
              <a:srgbClr val="FFFFFF"/>
            </a:solidFill>
            <a:ln w="9525">
              <a:solidFill>
                <a:srgbClr val="000000"/>
              </a:solidFill>
              <a:miter lim="800000"/>
              <a:headEnd/>
              <a:tailEnd/>
            </a:ln>
            <a:effectLst>
              <a:outerShdw dist="23000" dir="5400000" rotWithShape="0">
                <a:srgbClr val="808080">
                  <a:alpha val="34998"/>
                </a:srgbClr>
              </a:outerShdw>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kk-KZ" sz="2000" b="1"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-Әжені</a:t>
              </a:r>
              <a:r>
                <a:rPr kumimoji="0" lang="kk-KZ" sz="2000" b="1" i="0" u="none" strike="noStrike" kern="0" cap="none" spc="0" normalizeH="0" noProof="0" dirty="0" smtClean="0">
                  <a:ln>
                    <a:noFill/>
                  </a:ln>
                  <a:solidFill>
                    <a:sysClr val="windowText" lastClr="000000"/>
                  </a:solidFill>
                  <a:effectLst/>
                  <a:uLnTx/>
                  <a:uFillTx/>
                  <a:latin typeface="Times New Roman" pitchFamily="18" charset="0"/>
                  <a:cs typeface="Times New Roman" pitchFamily="18" charset="0"/>
                </a:rPr>
                <a:t> халқымыз қалай құрметтейді?</a:t>
              </a:r>
              <a:endParaRPr kumimoji="0" lang="kk-KZ" sz="2000" b="1"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endParaRPr>
            </a:p>
          </p:txBody>
        </p:sp>
        <p:sp>
          <p:nvSpPr>
            <p:cNvPr id="11" name="Rectangle 14"/>
            <p:cNvSpPr>
              <a:spLocks noChangeArrowheads="1"/>
            </p:cNvSpPr>
            <p:nvPr/>
          </p:nvSpPr>
          <p:spPr bwMode="auto">
            <a:xfrm>
              <a:off x="14052" y="25708"/>
              <a:ext cx="19902" cy="16706"/>
            </a:xfrm>
            <a:prstGeom prst="rect">
              <a:avLst/>
            </a:prstGeom>
            <a:solidFill>
              <a:srgbClr val="FFFFFF"/>
            </a:solidFill>
            <a:ln w="9525">
              <a:solidFill>
                <a:srgbClr val="000000"/>
              </a:solidFill>
              <a:miter lim="800000"/>
              <a:headEnd/>
              <a:tailEnd/>
            </a:ln>
            <a:effectLst>
              <a:outerShdw dist="23000" dir="5400000" rotWithShape="0">
                <a:srgbClr val="80808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kk-KZ" sz="2000" b="1"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rPr>
                <a:t>-Әже</a:t>
              </a:r>
              <a:r>
                <a:rPr kumimoji="0" lang="kk-KZ" sz="2000" b="1" i="0" u="none" strike="noStrike" kern="0" cap="none" spc="0" normalizeH="0" noProof="0" dirty="0" smtClean="0">
                  <a:ln>
                    <a:noFill/>
                  </a:ln>
                  <a:solidFill>
                    <a:sysClr val="windowText" lastClr="000000"/>
                  </a:solidFill>
                  <a:effectLst/>
                  <a:uLnTx/>
                  <a:uFillTx/>
                  <a:latin typeface="Times New Roman" pitchFamily="18" charset="0"/>
                  <a:cs typeface="Times New Roman" pitchFamily="18" charset="0"/>
                </a:rPr>
                <a:t> туралы қандай нақыл сөз, мақал білесіңдер?</a:t>
              </a:r>
              <a:endParaRPr kumimoji="0" lang="kk-KZ" sz="2000" b="1" i="0" u="none" strike="noStrike" kern="0" cap="none" spc="0" normalizeH="0" baseline="0" noProof="0" dirty="0" smtClean="0">
                <a:ln>
                  <a:noFill/>
                </a:ln>
                <a:solidFill>
                  <a:sysClr val="windowText" lastClr="000000"/>
                </a:solidFill>
                <a:effectLst/>
                <a:uLnTx/>
                <a:uFillTx/>
                <a:latin typeface="Times New Roman" pitchFamily="18" charset="0"/>
                <a:cs typeface="Times New Roman" pitchFamily="18" charset="0"/>
              </a:endParaRPr>
            </a:p>
          </p:txBody>
        </p:sp>
        <p:sp>
          <p:nvSpPr>
            <p:cNvPr id="12" name="Curved Connector 15"/>
            <p:cNvSpPr>
              <a:spLocks noChangeShapeType="1"/>
            </p:cNvSpPr>
            <p:nvPr/>
          </p:nvSpPr>
          <p:spPr bwMode="auto">
            <a:xfrm rot="16200000" flipH="1" flipV="1">
              <a:off x="67403" y="16340"/>
              <a:ext cx="18814" cy="8573"/>
            </a:xfrm>
            <a:prstGeom prst="curvedConnector3">
              <a:avLst>
                <a:gd name="adj1" fmla="val 71984"/>
              </a:avLst>
            </a:prstGeom>
            <a:noFill/>
            <a:ln w="25400">
              <a:solidFill>
                <a:srgbClr val="4F81BD"/>
              </a:solidFill>
              <a:round/>
              <a:headEnd/>
              <a:tailEnd type="arrow" w="med" len="med"/>
            </a:ln>
            <a:effectLst>
              <a:outerShdw dist="20000" dir="5400000" rotWithShape="0">
                <a:srgbClr val="808080">
                  <a:alpha val="37999"/>
                </a:srgbClr>
              </a:outerShdw>
            </a:effec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13" name="Curved Connector 16"/>
            <p:cNvSpPr>
              <a:spLocks noChangeShapeType="1"/>
            </p:cNvSpPr>
            <p:nvPr/>
          </p:nvSpPr>
          <p:spPr bwMode="auto">
            <a:xfrm flipH="1" flipV="1">
              <a:off x="36576" y="30033"/>
              <a:ext cx="11430" cy="3429"/>
            </a:xfrm>
            <a:prstGeom prst="curvedConnector3">
              <a:avLst>
                <a:gd name="adj1" fmla="val 50000"/>
              </a:avLst>
            </a:prstGeom>
            <a:noFill/>
            <a:ln w="25400">
              <a:solidFill>
                <a:srgbClr val="4F81BD"/>
              </a:solidFill>
              <a:round/>
              <a:headEnd/>
              <a:tailEnd type="arrow" w="med" len="med"/>
            </a:ln>
            <a:effectLst>
              <a:outerShdw dist="20000" dir="5400000" rotWithShape="0">
                <a:srgbClr val="808080">
                  <a:alpha val="37999"/>
                </a:srgbClr>
              </a:outerShdw>
            </a:effec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grpSp>
      <p:sp>
        <p:nvSpPr>
          <p:cNvPr id="2" name="Прямоугольник 1"/>
          <p:cNvSpPr/>
          <p:nvPr/>
        </p:nvSpPr>
        <p:spPr>
          <a:xfrm>
            <a:off x="497388" y="476762"/>
            <a:ext cx="6582808" cy="584775"/>
          </a:xfrm>
          <a:prstGeom prst="rect">
            <a:avLst/>
          </a:prstGeom>
        </p:spPr>
        <p:txBody>
          <a:bodyPr wrap="square">
            <a:spAutoFit/>
          </a:bodyPr>
          <a:lstStyle/>
          <a:p>
            <a:pPr lvl="0"/>
            <a:r>
              <a:rPr lang="kk-KZ" sz="3200" b="1" dirty="0">
                <a:solidFill>
                  <a:srgbClr val="FF0000"/>
                </a:solidFill>
                <a:latin typeface="Times New Roman" pitchFamily="18" charset="0"/>
                <a:cs typeface="Times New Roman" pitchFamily="18" charset="0"/>
              </a:rPr>
              <a:t>Бейнежазба бойынша сұрақтар</a:t>
            </a:r>
            <a:endParaRPr lang="ru-RU" sz="3200" b="1" dirty="0">
              <a:solidFill>
                <a:srgbClr val="FF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324569182"/>
      </p:ext>
    </p:extLst>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image-263.jpg"/>
          <p:cNvPicPr>
            <a:picLocks noGrp="1" noChangeAspect="1"/>
          </p:cNvPicPr>
          <p:nvPr>
            <p:ph idx="1"/>
          </p:nvPr>
        </p:nvPicPr>
        <p:blipFill>
          <a:blip r:embed="rId2" cstate="print"/>
          <a:stretch>
            <a:fillRect/>
          </a:stretch>
        </p:blipFill>
        <p:spPr>
          <a:xfrm>
            <a:off x="179512" y="188640"/>
            <a:ext cx="8763473" cy="6480720"/>
          </a:xfrm>
        </p:spPr>
      </p:pic>
      <p:sp>
        <p:nvSpPr>
          <p:cNvPr id="3" name="Заголовок 2"/>
          <p:cNvSpPr>
            <a:spLocks noGrp="1"/>
          </p:cNvSpPr>
          <p:nvPr>
            <p:ph type="title"/>
          </p:nvPr>
        </p:nvSpPr>
        <p:spPr/>
        <p:txBody>
          <a:bodyPr>
            <a:normAutofit fontScale="90000"/>
          </a:bodyPr>
          <a:lstStyle/>
          <a:p>
            <a:r>
              <a:rPr lang="kk-KZ" dirty="0" smtClean="0"/>
              <a:t/>
            </a:r>
            <a:br>
              <a:rPr lang="kk-KZ" dirty="0" smtClean="0"/>
            </a:br>
            <a:endParaRPr lang="ru-RU" dirty="0"/>
          </a:p>
        </p:txBody>
      </p:sp>
      <p:sp>
        <p:nvSpPr>
          <p:cNvPr id="4" name="Прямоугольник 3"/>
          <p:cNvSpPr/>
          <p:nvPr/>
        </p:nvSpPr>
        <p:spPr>
          <a:xfrm>
            <a:off x="755576" y="3501008"/>
            <a:ext cx="7632848" cy="3416320"/>
          </a:xfrm>
          <a:prstGeom prst="rect">
            <a:avLst/>
          </a:prstGeom>
          <a:noFill/>
        </p:spPr>
        <p:txBody>
          <a:bodyPr wrap="square" lIns="91440" tIns="45720" rIns="91440" bIns="45720">
            <a:spAutoFit/>
          </a:bodyPr>
          <a:lstStyle/>
          <a:p>
            <a:pPr algn="ctr"/>
            <a:r>
              <a:rPr lang="kk-KZ" sz="5400" b="1" cap="none" spc="0" dirty="0" smtClean="0">
                <a:ln w="18000">
                  <a:solidFill>
                    <a:schemeClr val="accent2">
                      <a:satMod val="140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rPr>
              <a:t>Қосымша ресурс:</a:t>
            </a:r>
          </a:p>
          <a:p>
            <a:pPr algn="ctr"/>
            <a:r>
              <a:rPr lang="en-US" sz="5400" b="1" dirty="0" smtClean="0">
                <a:ln w="18000">
                  <a:solidFill>
                    <a:schemeClr val="accent2">
                      <a:satMod val="140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rPr>
              <a:t>https</a:t>
            </a:r>
            <a:r>
              <a:rPr lang="en-US" sz="5400" b="1" dirty="0" smtClean="0">
                <a:ln w="18000">
                  <a:solidFill>
                    <a:schemeClr val="accent2">
                      <a:satMod val="140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rPr>
              <a:t>://youtu.be/Gl5Nrm6AARU</a:t>
            </a:r>
            <a:endParaRPr lang="ru-RU" sz="5400" b="1" dirty="0" smtClean="0">
              <a:ln w="18000">
                <a:solidFill>
                  <a:schemeClr val="accent2">
                    <a:satMod val="140000"/>
                  </a:schemeClr>
                </a:solidFill>
                <a:prstDash val="solid"/>
                <a:miter lim="800000"/>
              </a:ln>
              <a:solidFill>
                <a:schemeClr val="tx1">
                  <a:lumMod val="95000"/>
                  <a:lumOff val="5000"/>
                </a:schemeClr>
              </a:solidFill>
              <a:effectLst>
                <a:outerShdw blurRad="25500" dist="23000" dir="7020000" algn="tl">
                  <a:srgbClr val="000000">
                    <a:alpha val="50000"/>
                  </a:srgbClr>
                </a:outerShdw>
              </a:effectLst>
            </a:endParaRPr>
          </a:p>
          <a:p>
            <a:pPr algn="ctr"/>
            <a:endParaRPr lang="ru-RU" sz="5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62473" y="476672"/>
            <a:ext cx="8229600" cy="1252728"/>
          </a:xfrm>
        </p:spPr>
        <p:txBody>
          <a:bodyPr>
            <a:noAutofit/>
          </a:bodyPr>
          <a:lstStyle/>
          <a:p>
            <a:pPr lvl="0">
              <a:spcBef>
                <a:spcPts val="0"/>
              </a:spcBef>
              <a:defRPr/>
            </a:pPr>
            <a:r>
              <a:rPr lang="kk-KZ" sz="3600" b="1" kern="0" dirty="0">
                <a:ln w="1905"/>
                <a:solidFill>
                  <a:srgbClr val="FF0000"/>
                </a:solidFill>
                <a:effectLst>
                  <a:innerShdw blurRad="69850" dist="43180" dir="5400000">
                    <a:srgbClr val="000000">
                      <a:alpha val="65000"/>
                    </a:srgbClr>
                  </a:innerShdw>
                </a:effectLst>
                <a:latin typeface="Times New Roman" pitchFamily="18" charset="0"/>
                <a:ea typeface="+mn-ea"/>
                <a:cs typeface="Times New Roman" pitchFamily="18" charset="0"/>
              </a:rPr>
              <a:t>Шығарма бойынша сұрақтар:</a:t>
            </a:r>
            <a:r>
              <a:rPr lang="ru-RU" sz="3600" b="1" kern="0" dirty="0">
                <a:ln w="1905"/>
                <a:solidFill>
                  <a:srgbClr val="FF0000"/>
                </a:solidFill>
                <a:effectLst>
                  <a:innerShdw blurRad="69850" dist="43180" dir="5400000">
                    <a:srgbClr val="000000">
                      <a:alpha val="65000"/>
                    </a:srgbClr>
                  </a:innerShdw>
                </a:effectLst>
                <a:latin typeface="Times New Roman" pitchFamily="18" charset="0"/>
                <a:ea typeface="+mn-ea"/>
                <a:cs typeface="Times New Roman" pitchFamily="18" charset="0"/>
              </a:rPr>
              <a:t/>
            </a:r>
            <a:br>
              <a:rPr lang="ru-RU" sz="3600" b="1" kern="0" dirty="0">
                <a:ln w="1905"/>
                <a:solidFill>
                  <a:srgbClr val="FF0000"/>
                </a:solidFill>
                <a:effectLst>
                  <a:innerShdw blurRad="69850" dist="43180" dir="5400000">
                    <a:srgbClr val="000000">
                      <a:alpha val="65000"/>
                    </a:srgbClr>
                  </a:innerShdw>
                </a:effectLst>
                <a:latin typeface="Times New Roman" pitchFamily="18" charset="0"/>
                <a:ea typeface="+mn-ea"/>
                <a:cs typeface="Times New Roman" pitchFamily="18" charset="0"/>
              </a:rPr>
            </a:br>
            <a:endParaRPr lang="ru-RU" sz="4800" b="1" dirty="0">
              <a:ln w="1905"/>
              <a:solidFill>
                <a:srgbClr val="FF0000"/>
              </a:solidFill>
              <a:effectLst>
                <a:innerShdw blurRad="69850" dist="43180" dir="5400000">
                  <a:srgbClr val="000000">
                    <a:alpha val="65000"/>
                  </a:srgbClr>
                </a:innerShdw>
              </a:effectLst>
            </a:endParaRPr>
          </a:p>
        </p:txBody>
      </p:sp>
      <p:sp>
        <p:nvSpPr>
          <p:cNvPr id="4" name="TextBox 3"/>
          <p:cNvSpPr txBox="1"/>
          <p:nvPr/>
        </p:nvSpPr>
        <p:spPr>
          <a:xfrm>
            <a:off x="251519" y="1412776"/>
            <a:ext cx="8496945" cy="403187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 typeface="Wingdings" pitchFamily="2" charset="2"/>
              <a:buChar char="§"/>
              <a:tabLst/>
              <a:defRPr/>
            </a:pPr>
            <a:r>
              <a:rPr kumimoji="0" lang="kk-KZ" sz="3200" b="0" i="0" u="none" strike="noStrike" kern="0" cap="none" spc="0" normalizeH="0" baseline="0" noProof="0" dirty="0" smtClean="0">
                <a:ln>
                  <a:noFill/>
                </a:ln>
                <a:effectLst/>
                <a:uLnTx/>
                <a:uFillTx/>
                <a:latin typeface="Times New Roman" pitchFamily="18" charset="0"/>
                <a:cs typeface="Times New Roman" pitchFamily="18" charset="0"/>
              </a:rPr>
              <a:t>Азаттың әжесі қандай еді?</a:t>
            </a:r>
            <a:endParaRPr kumimoji="0" lang="ru-RU" sz="3200" b="0" i="0" u="none" strike="noStrike" kern="0" cap="none" spc="0" normalizeH="0" baseline="0" noProof="0" dirty="0" smtClean="0">
              <a:ln>
                <a:noFill/>
              </a:ln>
              <a:effectLst/>
              <a:uLnTx/>
              <a:uFillTx/>
              <a:latin typeface="Times New Roman" pitchFamily="18" charset="0"/>
              <a:cs typeface="Times New Roman" pitchFamily="18" charset="0"/>
            </a:endParaRPr>
          </a:p>
          <a:p>
            <a:pPr marL="0" marR="0" lvl="0" indent="0" defTabSz="914400" eaLnBrk="1" fontAlgn="auto" latinLnBrk="0" hangingPunct="1">
              <a:lnSpc>
                <a:spcPct val="100000"/>
              </a:lnSpc>
              <a:spcBef>
                <a:spcPts val="0"/>
              </a:spcBef>
              <a:spcAft>
                <a:spcPts val="0"/>
              </a:spcAft>
              <a:buClrTx/>
              <a:buSzTx/>
              <a:buFont typeface="Wingdings" pitchFamily="2" charset="2"/>
              <a:buChar char="§"/>
              <a:tabLst/>
              <a:defRPr/>
            </a:pPr>
            <a:r>
              <a:rPr kumimoji="0" lang="kk-KZ" sz="3200" b="0" i="0" u="none" strike="noStrike" kern="0" cap="none" spc="0" normalizeH="0" baseline="0" noProof="0" dirty="0" smtClean="0">
                <a:ln>
                  <a:noFill/>
                </a:ln>
                <a:effectLst/>
                <a:uLnTx/>
                <a:uFillTx/>
                <a:latin typeface="Times New Roman" pitchFamily="18" charset="0"/>
                <a:cs typeface="Times New Roman" pitchFamily="18" charset="0"/>
              </a:rPr>
              <a:t>Әкесі қыздарына нағыз әжені көрсетуді неліктен армандады?</a:t>
            </a:r>
            <a:endParaRPr kumimoji="0" lang="ru-RU" sz="3200" b="0" i="0" u="none" strike="noStrike" kern="0" cap="none" spc="0" normalizeH="0" baseline="0" noProof="0" dirty="0" smtClean="0">
              <a:ln>
                <a:noFill/>
              </a:ln>
              <a:effectLst/>
              <a:uLnTx/>
              <a:uFillTx/>
              <a:latin typeface="Times New Roman" pitchFamily="18" charset="0"/>
              <a:cs typeface="Times New Roman" pitchFamily="18" charset="0"/>
            </a:endParaRPr>
          </a:p>
          <a:p>
            <a:pPr marL="0" marR="0" lvl="0" indent="0" defTabSz="914400" eaLnBrk="1" fontAlgn="auto" latinLnBrk="0" hangingPunct="1">
              <a:lnSpc>
                <a:spcPct val="100000"/>
              </a:lnSpc>
              <a:spcBef>
                <a:spcPts val="0"/>
              </a:spcBef>
              <a:spcAft>
                <a:spcPts val="0"/>
              </a:spcAft>
              <a:buClrTx/>
              <a:buSzTx/>
              <a:buFont typeface="Wingdings" pitchFamily="2" charset="2"/>
              <a:buChar char="§"/>
              <a:tabLst/>
              <a:defRPr/>
            </a:pPr>
            <a:r>
              <a:rPr kumimoji="0" lang="kk-KZ" sz="3200" b="0" i="0" u="none" strike="noStrike" kern="0" cap="none" spc="0" normalizeH="0" baseline="0" noProof="0" dirty="0" smtClean="0">
                <a:ln>
                  <a:noFill/>
                </a:ln>
                <a:effectLst/>
                <a:uLnTx/>
                <a:uFillTx/>
                <a:latin typeface="Times New Roman" pitchFamily="18" charset="0"/>
                <a:cs typeface="Times New Roman" pitchFamily="18" charset="0"/>
              </a:rPr>
              <a:t>Оның ойындағы нағыз әже бейнесі қандай?</a:t>
            </a:r>
            <a:endParaRPr kumimoji="0" lang="ru-RU" sz="3200" b="0" i="0" u="none" strike="noStrike" kern="0" cap="none" spc="0" normalizeH="0" baseline="0" noProof="0" dirty="0" smtClean="0">
              <a:ln>
                <a:noFill/>
              </a:ln>
              <a:effectLst/>
              <a:uLnTx/>
              <a:uFillTx/>
              <a:latin typeface="Times New Roman" pitchFamily="18" charset="0"/>
              <a:cs typeface="Times New Roman" pitchFamily="18" charset="0"/>
            </a:endParaRPr>
          </a:p>
          <a:p>
            <a:pPr marL="0" marR="0" lvl="0" indent="0" defTabSz="914400" eaLnBrk="1" fontAlgn="auto" latinLnBrk="0" hangingPunct="1">
              <a:lnSpc>
                <a:spcPct val="100000"/>
              </a:lnSpc>
              <a:spcBef>
                <a:spcPts val="0"/>
              </a:spcBef>
              <a:spcAft>
                <a:spcPts val="0"/>
              </a:spcAft>
              <a:buClrTx/>
              <a:buSzTx/>
              <a:buFont typeface="Wingdings" pitchFamily="2" charset="2"/>
              <a:buChar char="§"/>
              <a:tabLst/>
              <a:defRPr/>
            </a:pPr>
            <a:r>
              <a:rPr kumimoji="0" lang="kk-KZ" sz="3200" b="0" i="0" u="none" strike="noStrike" kern="0" cap="none" spc="0" normalizeH="0" baseline="0" noProof="0" dirty="0" smtClean="0">
                <a:ln>
                  <a:noFill/>
                </a:ln>
                <a:effectLst/>
                <a:uLnTx/>
                <a:uFillTx/>
                <a:latin typeface="Times New Roman" pitchFamily="18" charset="0"/>
                <a:cs typeface="Times New Roman" pitchFamily="18" charset="0"/>
              </a:rPr>
              <a:t>Шығармада қандай мәселе көтеріліп тұр? </a:t>
            </a:r>
          </a:p>
          <a:p>
            <a:pPr marL="0" marR="0" lvl="0" indent="0" defTabSz="914400" eaLnBrk="1" fontAlgn="auto" latinLnBrk="0" hangingPunct="1">
              <a:lnSpc>
                <a:spcPct val="100000"/>
              </a:lnSpc>
              <a:spcBef>
                <a:spcPts val="0"/>
              </a:spcBef>
              <a:spcAft>
                <a:spcPts val="0"/>
              </a:spcAft>
              <a:buClrTx/>
              <a:buSzTx/>
              <a:tabLst/>
              <a:defRPr/>
            </a:pPr>
            <a:r>
              <a:rPr kumimoji="0" lang="kk-KZ" sz="3200" b="0" i="0" u="none" strike="noStrike" kern="0" cap="none" spc="0" normalizeH="0" baseline="0" noProof="0" dirty="0" smtClean="0">
                <a:ln>
                  <a:noFill/>
                </a:ln>
                <a:effectLst/>
                <a:uLnTx/>
                <a:uFillTx/>
                <a:latin typeface="Times New Roman" pitchFamily="18" charset="0"/>
                <a:cs typeface="Times New Roman" pitchFamily="18" charset="0"/>
              </a:rPr>
              <a:t>Ол мәселе біздің қоғамымызда орын алады ма?</a:t>
            </a:r>
            <a:endParaRPr kumimoji="0" lang="ru-RU" sz="3200" b="0" i="0" u="none" strike="noStrike" kern="0" cap="none" spc="0" normalizeH="0" baseline="0" noProof="0" dirty="0" smtClean="0">
              <a:ln>
                <a:noFill/>
              </a:ln>
              <a:effectLst/>
              <a:uLnTx/>
              <a:uFillTx/>
              <a:latin typeface="Times New Roman" pitchFamily="18" charset="0"/>
              <a:cs typeface="Times New Roman" pitchFamily="18" charset="0"/>
            </a:endParaRPr>
          </a:p>
          <a:p>
            <a:pPr marL="0" marR="0" lvl="0" indent="0" defTabSz="914400" eaLnBrk="1" fontAlgn="auto" latinLnBrk="0" hangingPunct="1">
              <a:lnSpc>
                <a:spcPct val="100000"/>
              </a:lnSpc>
              <a:spcBef>
                <a:spcPts val="0"/>
              </a:spcBef>
              <a:spcAft>
                <a:spcPts val="0"/>
              </a:spcAft>
              <a:buClrTx/>
              <a:buSzTx/>
              <a:buFont typeface="Wingdings" pitchFamily="2" charset="2"/>
              <a:buChar char="§"/>
              <a:tabLst/>
              <a:defRPr/>
            </a:pPr>
            <a:r>
              <a:rPr kumimoji="0" lang="kk-KZ" sz="3200" b="0" i="0" u="none" strike="noStrike" kern="0" cap="none" spc="0" normalizeH="0" baseline="0" noProof="0" dirty="0" smtClean="0">
                <a:ln>
                  <a:noFill/>
                </a:ln>
                <a:effectLst/>
                <a:uLnTx/>
                <a:uFillTx/>
                <a:latin typeface="Times New Roman" pitchFamily="18" charset="0"/>
                <a:cs typeface="Times New Roman" pitchFamily="18" charset="0"/>
              </a:rPr>
              <a:t>Шығарма сіздерге қандай әсер қалдырды?</a:t>
            </a:r>
            <a:endParaRPr kumimoji="0" lang="ru-RU" sz="3200" b="0" i="0" u="none" strike="noStrike" kern="0" cap="none" spc="0" normalizeH="0" baseline="0" noProof="0" dirty="0" smtClean="0">
              <a:ln>
                <a:noFill/>
              </a:ln>
              <a:effectLst/>
              <a:uLnTx/>
              <a:uFillTx/>
              <a:latin typeface="Times New Roman" pitchFamily="18" charset="0"/>
              <a:cs typeface="Times New Roman"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kk-KZ" sz="3200" b="0" i="0" u="none" strike="noStrike" kern="0" cap="none" spc="0" normalizeH="0" baseline="0" noProof="0" dirty="0" smtClean="0">
                <a:ln>
                  <a:solidFill>
                    <a:srgbClr val="FF0000"/>
                  </a:solidFill>
                </a:ln>
                <a:solidFill>
                  <a:srgbClr val="002060"/>
                </a:solidFill>
                <a:effectLst>
                  <a:glow rad="139700">
                    <a:srgbClr val="4F81BD">
                      <a:satMod val="175000"/>
                      <a:alpha val="40000"/>
                    </a:srgbClr>
                  </a:glow>
                </a:effectLst>
                <a:uLnTx/>
                <a:uFillTx/>
                <a:latin typeface="Comic Sans MS" pitchFamily="66" charset="0"/>
              </a:rPr>
              <a:t>.</a:t>
            </a:r>
            <a:endParaRPr kumimoji="0" lang="ru-RU" sz="3200" b="0" i="0" u="none" strike="noStrike" kern="0" cap="none" spc="0" normalizeH="0" baseline="0" noProof="0" dirty="0">
              <a:ln>
                <a:solidFill>
                  <a:srgbClr val="FF0000"/>
                </a:solidFill>
              </a:ln>
              <a:solidFill>
                <a:srgbClr val="002060"/>
              </a:solidFill>
              <a:effectLst>
                <a:glow rad="139700">
                  <a:srgbClr val="4F81BD">
                    <a:satMod val="175000"/>
                    <a:alpha val="40000"/>
                  </a:srgbClr>
                </a:glow>
              </a:effectLst>
              <a:uLnTx/>
              <a:uFillTx/>
              <a:latin typeface="Comic Sans MS" pitchFamily="66" charset="0"/>
            </a:endParaRPr>
          </a:p>
        </p:txBody>
      </p:sp>
    </p:spTree>
    <p:extLst>
      <p:ext uri="{BB962C8B-B14F-4D97-AF65-F5344CB8AC3E}">
        <p14:creationId xmlns="" xmlns:p14="http://schemas.microsoft.com/office/powerpoint/2010/main" val="1472575914"/>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noGrp="1"/>
          </p:cNvSpPr>
          <p:nvPr>
            <p:ph type="title"/>
          </p:nvPr>
        </p:nvSpPr>
        <p:spPr>
          <a:xfrm>
            <a:off x="755576" y="1188969"/>
            <a:ext cx="7467600" cy="830997"/>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k-KZ" sz="4800" b="1" i="0" u="none" strike="noStrike" kern="0" cap="none" normalizeH="0" baseline="0" noProof="0" dirty="0" smtClean="0">
                <a:solidFill>
                  <a:srgbClr val="0070C0"/>
                </a:solidFill>
                <a:uLnTx/>
                <a:uFillTx/>
                <a:latin typeface="Comic Sans MS" pitchFamily="66" charset="0"/>
              </a:rPr>
              <a:t>“Т КЕСТЕСІ”</a:t>
            </a:r>
            <a:endParaRPr kumimoji="0" lang="ru-RU" sz="4800" b="1" i="0" u="none" strike="noStrike" kern="0" cap="none" normalizeH="0" baseline="0" noProof="0" dirty="0">
              <a:solidFill>
                <a:srgbClr val="0070C0"/>
              </a:solidFill>
              <a:uLnTx/>
              <a:uFillTx/>
              <a:latin typeface="Comic Sans MS" pitchFamily="66" charset="0"/>
            </a:endParaRPr>
          </a:p>
        </p:txBody>
      </p:sp>
      <p:sp>
        <p:nvSpPr>
          <p:cNvPr id="5" name="Rectangle 1"/>
          <p:cNvSpPr>
            <a:spLocks noChangeArrowheads="1"/>
          </p:cNvSpPr>
          <p:nvPr/>
        </p:nvSpPr>
        <p:spPr bwMode="auto">
          <a:xfrm>
            <a:off x="539552" y="188800"/>
            <a:ext cx="748883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lang="kk-KZ" altLang="ko-KR" sz="2400" b="1" kern="0" dirty="0" smtClean="0">
                <a:solidFill>
                  <a:sysClr val="windowText" lastClr="000000"/>
                </a:solidFill>
                <a:latin typeface="Times New Roman" pitchFamily="18" charset="0"/>
                <a:ea typeface="Calibri" pitchFamily="34" charset="0"/>
                <a:cs typeface="Times New Roman" pitchFamily="18" charset="0"/>
              </a:rPr>
              <a:t>1-тапсырма. </a:t>
            </a:r>
            <a:r>
              <a:rPr kumimoji="0" lang="kk-KZ" altLang="ko-KR" sz="2400" b="1" i="0" u="none" strike="noStrike" kern="0" cap="none" spc="0" normalizeH="0" baseline="0" noProof="0" dirty="0" smtClean="0">
                <a:ln>
                  <a:noFill/>
                </a:ln>
                <a:solidFill>
                  <a:sysClr val="windowText" lastClr="000000"/>
                </a:solidFill>
                <a:effectLst/>
                <a:uLnTx/>
                <a:uFillTx/>
                <a:latin typeface="Times New Roman" pitchFamily="18" charset="0"/>
                <a:ea typeface="Calibri" pitchFamily="34" charset="0"/>
                <a:cs typeface="Times New Roman" pitchFamily="18" charset="0"/>
              </a:rPr>
              <a:t>Азаттың </a:t>
            </a:r>
            <a:r>
              <a:rPr kumimoji="0" lang="kk-KZ" altLang="ko-KR" sz="2400" b="1" i="0" u="none" strike="noStrike" kern="0" cap="none" spc="0" normalizeH="0" baseline="0" noProof="0" dirty="0" smtClean="0">
                <a:ln>
                  <a:noFill/>
                </a:ln>
                <a:solidFill>
                  <a:sysClr val="windowText" lastClr="000000"/>
                </a:solidFill>
                <a:effectLst/>
                <a:uLnTx/>
                <a:uFillTx/>
                <a:latin typeface="Times New Roman" pitchFamily="18" charset="0"/>
                <a:ea typeface="Calibri" pitchFamily="34" charset="0"/>
                <a:cs typeface="Times New Roman" pitchFamily="18" charset="0"/>
              </a:rPr>
              <a:t>әжесі мен Жолдастың  </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kk-KZ" altLang="ko-KR" sz="2400" b="1" i="0" u="none" strike="noStrike" kern="0" cap="none" spc="0" normalizeH="0" baseline="0" noProof="0" dirty="0" smtClean="0">
                <a:ln>
                  <a:noFill/>
                </a:ln>
                <a:solidFill>
                  <a:sysClr val="windowText" lastClr="000000"/>
                </a:solidFill>
                <a:effectLst/>
                <a:uLnTx/>
                <a:uFillTx/>
                <a:latin typeface="Times New Roman" pitchFamily="18" charset="0"/>
                <a:ea typeface="Calibri" pitchFamily="34" charset="0"/>
                <a:cs typeface="Times New Roman" pitchFamily="18" charset="0"/>
              </a:rPr>
              <a:t>анасының портретін  салыстырыңыздар</a:t>
            </a:r>
            <a:r>
              <a:rPr kumimoji="0" lang="kk-KZ" altLang="ko-KR" sz="1200" b="1" i="0" u="none" strike="noStrike" kern="0" cap="none" spc="0" normalizeH="0" baseline="0" noProof="0" dirty="0" smtClean="0">
                <a:ln>
                  <a:noFill/>
                </a:ln>
                <a:solidFill>
                  <a:sysClr val="windowText" lastClr="000000"/>
                </a:solidFill>
                <a:effectLst/>
                <a:uLnTx/>
                <a:uFillTx/>
                <a:latin typeface="Times New Roman" pitchFamily="18" charset="0"/>
                <a:ea typeface="Calibri" pitchFamily="34" charset="0"/>
                <a:cs typeface="Times New Roman" pitchFamily="18" charset="0"/>
              </a:rPr>
              <a:t>.</a:t>
            </a:r>
            <a:endParaRPr kumimoji="0" lang="kk-KZ" altLang="ko-KR" sz="18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p:txBody>
      </p:sp>
      <p:graphicFrame>
        <p:nvGraphicFramePr>
          <p:cNvPr id="6" name="Таблица 5"/>
          <p:cNvGraphicFramePr>
            <a:graphicFrameLocks noGrp="1"/>
          </p:cNvGraphicFramePr>
          <p:nvPr>
            <p:extLst>
              <p:ext uri="{D42A27DB-BD31-4B8C-83A1-F6EECF244321}">
                <p14:modId xmlns="" xmlns:p14="http://schemas.microsoft.com/office/powerpoint/2010/main" val="133778725"/>
              </p:ext>
            </p:extLst>
          </p:nvPr>
        </p:nvGraphicFramePr>
        <p:xfrm>
          <a:off x="971600" y="2132856"/>
          <a:ext cx="6278332" cy="4104456"/>
        </p:xfrm>
        <a:graphic>
          <a:graphicData uri="http://schemas.openxmlformats.org/drawingml/2006/table">
            <a:tbl>
              <a:tblPr/>
              <a:tblGrid>
                <a:gridCol w="3138699"/>
                <a:gridCol w="3139633"/>
              </a:tblGrid>
              <a:tr h="205222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7000"/>
                        </a:lnSpc>
                        <a:spcAft>
                          <a:spcPts val="0"/>
                        </a:spcAft>
                      </a:pPr>
                      <a:endParaRPr lang="kk-KZ"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7000"/>
                        </a:lnSpc>
                        <a:spcAft>
                          <a:spcPts val="0"/>
                        </a:spcAft>
                      </a:pPr>
                      <a:endParaRPr lang="kk-KZ"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r>
              <a:tr h="205222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7000"/>
                        </a:lnSpc>
                        <a:spcAft>
                          <a:spcPts val="0"/>
                        </a:spcAft>
                      </a:pPr>
                      <a:endParaRPr lang="kk-KZ" sz="1200" dirty="0">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nSpc>
                          <a:spcPct val="107000"/>
                        </a:lnSpc>
                        <a:spcAft>
                          <a:spcPts val="0"/>
                        </a:spcAft>
                      </a:pPr>
                      <a:endParaRPr lang="kk-KZ" sz="12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r>
            </a:tbl>
          </a:graphicData>
        </a:graphic>
      </p:graphicFrame>
    </p:spTree>
    <p:extLst>
      <p:ext uri="{BB962C8B-B14F-4D97-AF65-F5344CB8AC3E}">
        <p14:creationId xmlns="" xmlns:p14="http://schemas.microsoft.com/office/powerpoint/2010/main" val="4269896639"/>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182483"/>
            <a:ext cx="8136904" cy="4873752"/>
          </a:xfrm>
        </p:spPr>
        <p:txBody>
          <a:bodyPr>
            <a:normAutofit lnSpcReduction="10000"/>
          </a:bodyPr>
          <a:lstStyle/>
          <a:p>
            <a:pPr marL="0" indent="0">
              <a:buNone/>
            </a:pPr>
            <a:r>
              <a:rPr lang="kk-KZ" dirty="0" smtClean="0"/>
              <a:t>    Мақсатым – қыздарыма өз .......  </a:t>
            </a:r>
            <a:r>
              <a:rPr lang="kk-KZ" dirty="0"/>
              <a:t>с</a:t>
            </a:r>
            <a:r>
              <a:rPr lang="kk-KZ" dirty="0" smtClean="0"/>
              <a:t>ияқты нағыз қазақи кейіптегі .....  </a:t>
            </a:r>
            <a:r>
              <a:rPr lang="kk-KZ" dirty="0"/>
              <a:t>к</a:t>
            </a:r>
            <a:r>
              <a:rPr lang="kk-KZ" dirty="0" smtClean="0"/>
              <a:t>өрсету еді. Ондағы ойым – әже деген жарықтықтың анау – мынау қарапайым адам емес былайғы жұрттан өзгеше,  ........ </a:t>
            </a:r>
            <a:r>
              <a:rPr lang="kk-KZ" dirty="0"/>
              <a:t>д</a:t>
            </a:r>
            <a:r>
              <a:rPr lang="kk-KZ" dirty="0" smtClean="0"/>
              <a:t>а........ </a:t>
            </a:r>
            <a:r>
              <a:rPr lang="kk-KZ" dirty="0"/>
              <a:t>ж</a:t>
            </a:r>
            <a:r>
              <a:rPr lang="kk-KZ" dirty="0" smtClean="0"/>
              <a:t>ан екенін сәбилер шын көңілмен сезінсін, оларды не үшін ...... </a:t>
            </a:r>
            <a:r>
              <a:rPr lang="kk-KZ" dirty="0"/>
              <a:t>к</a:t>
            </a:r>
            <a:r>
              <a:rPr lang="kk-KZ" dirty="0" smtClean="0"/>
              <a:t>ерегін түсінсін деген ниет. </a:t>
            </a:r>
          </a:p>
          <a:p>
            <a:pPr marL="0" indent="0">
              <a:buNone/>
            </a:pPr>
            <a:r>
              <a:rPr lang="kk-KZ" dirty="0"/>
              <a:t> </a:t>
            </a:r>
            <a:r>
              <a:rPr lang="kk-KZ" dirty="0" smtClean="0"/>
              <a:t>  Сол түні өз......түсіме кіріпті. Осыдан отыз жыл бұрынғы қалпы, басында ......бар екен деймін. Ескі .......ыңылдап ән айтып, .......иіріп отыр. Мен болсам әжемнің бүйіріне басымды тығып, еш алаңсыз ..... </a:t>
            </a:r>
            <a:r>
              <a:rPr lang="kk-KZ" dirty="0"/>
              <a:t>ж</a:t>
            </a:r>
            <a:r>
              <a:rPr lang="kk-KZ" dirty="0" smtClean="0"/>
              <a:t>еп жатыр екем. </a:t>
            </a:r>
            <a:endParaRPr lang="ru-RU" dirty="0"/>
          </a:p>
        </p:txBody>
      </p:sp>
      <p:sp>
        <p:nvSpPr>
          <p:cNvPr id="4" name="TextBox 3"/>
          <p:cNvSpPr txBox="1"/>
          <p:nvPr/>
        </p:nvSpPr>
        <p:spPr>
          <a:xfrm>
            <a:off x="459735" y="146144"/>
            <a:ext cx="7456986" cy="707886"/>
          </a:xfrm>
          <a:prstGeom prst="rect">
            <a:avLst/>
          </a:prstGeom>
          <a:noFill/>
        </p:spPr>
        <p:txBody>
          <a:bodyPr wrap="square" rtlCol="0">
            <a:spAutoFit/>
          </a:bodyPr>
          <a:lstStyle/>
          <a:p>
            <a:r>
              <a:rPr lang="kk-KZ" sz="2000" b="1" dirty="0">
                <a:latin typeface="Times New Roman" pitchFamily="18" charset="0"/>
                <a:cs typeface="Times New Roman" pitchFamily="18" charset="0"/>
              </a:rPr>
              <a:t>2</a:t>
            </a:r>
            <a:r>
              <a:rPr lang="kk-KZ" sz="2000" b="1" dirty="0" smtClean="0">
                <a:latin typeface="Times New Roman" pitchFamily="18" charset="0"/>
                <a:cs typeface="Times New Roman" pitchFamily="18" charset="0"/>
              </a:rPr>
              <a:t> – тапсырма  Мәтіннен берілген үзіндідегі сөздерді </a:t>
            </a:r>
          </a:p>
          <a:p>
            <a:r>
              <a:rPr lang="kk-KZ" sz="2000" b="1" dirty="0" smtClean="0">
                <a:latin typeface="Times New Roman" pitchFamily="18" charset="0"/>
                <a:cs typeface="Times New Roman" pitchFamily="18" charset="0"/>
              </a:rPr>
              <a:t>орнына қойып жазып шығыңыз</a:t>
            </a:r>
            <a:endParaRPr lang="ru-RU" sz="2000" b="1" dirty="0">
              <a:latin typeface="Times New Roman" pitchFamily="18" charset="0"/>
              <a:cs typeface="Times New Roman" pitchFamily="18" charset="0"/>
            </a:endParaRPr>
          </a:p>
        </p:txBody>
      </p:sp>
      <p:sp>
        <p:nvSpPr>
          <p:cNvPr id="5" name="TextBox 4"/>
          <p:cNvSpPr txBox="1"/>
          <p:nvPr/>
        </p:nvSpPr>
        <p:spPr>
          <a:xfrm>
            <a:off x="323528" y="5480814"/>
            <a:ext cx="7560840" cy="646331"/>
          </a:xfrm>
          <a:prstGeom prst="rect">
            <a:avLst/>
          </a:prstGeom>
          <a:noFill/>
        </p:spPr>
        <p:txBody>
          <a:bodyPr wrap="square" rtlCol="0">
            <a:spAutoFit/>
          </a:bodyPr>
          <a:lstStyle/>
          <a:p>
            <a:r>
              <a:rPr lang="kk-KZ" b="1" dirty="0" smtClean="0">
                <a:latin typeface="Times New Roman" pitchFamily="18" charset="0"/>
                <a:cs typeface="Times New Roman" pitchFamily="18" charset="0"/>
              </a:rPr>
              <a:t>(</a:t>
            </a:r>
            <a:r>
              <a:rPr lang="kk-KZ" b="1" i="1" dirty="0" smtClean="0">
                <a:latin typeface="Times New Roman" pitchFamily="18" charset="0"/>
                <a:cs typeface="Times New Roman" pitchFamily="18" charset="0"/>
              </a:rPr>
              <a:t>әжем, ұршық, құрметтеу, аппақ кимешегі, мақаммен, </a:t>
            </a:r>
          </a:p>
          <a:p>
            <a:r>
              <a:rPr lang="kk-KZ" b="1" i="1" dirty="0" smtClean="0">
                <a:latin typeface="Times New Roman" pitchFamily="18" charset="0"/>
                <a:cs typeface="Times New Roman" pitchFamily="18" charset="0"/>
              </a:rPr>
              <a:t>кейуананы, ардақты, ірімшік қасиетті</a:t>
            </a:r>
            <a:r>
              <a:rPr lang="kk-KZ"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Tree>
    <p:extLst>
      <p:ext uri="{BB962C8B-B14F-4D97-AF65-F5344CB8AC3E}">
        <p14:creationId xmlns="" xmlns:p14="http://schemas.microsoft.com/office/powerpoint/2010/main" val="2408032310"/>
      </p:ext>
    </p:extLst>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516</TotalTime>
  <Words>503</Words>
  <Application>Microsoft Office PowerPoint</Application>
  <PresentationFormat>Экран (4:3)</PresentationFormat>
  <Paragraphs>66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Открытая</vt:lpstr>
      <vt:lpstr> </vt:lpstr>
      <vt:lpstr>  </vt:lpstr>
      <vt:lpstr>Слайд 3</vt:lpstr>
      <vt:lpstr>Слайд 4</vt:lpstr>
      <vt:lpstr>Слайд 5</vt:lpstr>
      <vt:lpstr> </vt:lpstr>
      <vt:lpstr>Шығарма бойынша сұрақтар: </vt:lpstr>
      <vt:lpstr>“Т КЕСТЕСІ”</vt:lpstr>
      <vt:lpstr>Слайд 9</vt:lpstr>
      <vt:lpstr>Слайд 10</vt:lpstr>
      <vt:lpstr>Слайд 11</vt:lpstr>
      <vt:lpstr>            Үйге тапсырма. Нұрдаулет Ақыш  “Нағыз әже  қайда?”</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Тақырып</dc:title>
  <dc:creator>Макпал</dc:creator>
  <cp:lastModifiedBy>USER</cp:lastModifiedBy>
  <cp:revision>34</cp:revision>
  <dcterms:created xsi:type="dcterms:W3CDTF">2020-03-24T15:05:17Z</dcterms:created>
  <dcterms:modified xsi:type="dcterms:W3CDTF">2021-03-10T04:25:20Z</dcterms:modified>
</cp:coreProperties>
</file>