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BEA6268-3A41-49DF-850E-F5D90A838EC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8E1F21-110D-4651-BC39-A7E51FC4F84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928934"/>
            <a:ext cx="6480048" cy="230124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First Conditional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62151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3600" b="1" u="sng" dirty="0" err="1" smtClean="0">
                <a:latin typeface="Calibri" pitchFamily="34" charset="0"/>
                <a:cs typeface="Calibri" pitchFamily="34" charset="0"/>
              </a:rPr>
              <a:t>Шартты</a:t>
            </a:r>
            <a:r>
              <a:rPr lang="ru-RU" sz="36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u="sng" dirty="0" err="1" smtClean="0">
                <a:latin typeface="Calibri" pitchFamily="34" charset="0"/>
                <a:cs typeface="Calibri" pitchFamily="34" charset="0"/>
              </a:rPr>
              <a:t>сөйлемдердің бірінші</a:t>
            </a:r>
            <a:r>
              <a:rPr lang="ru-RU" sz="36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u="sng" dirty="0" err="1" smtClean="0">
                <a:latin typeface="Calibri" pitchFamily="34" charset="0"/>
                <a:cs typeface="Calibri" pitchFamily="34" charset="0"/>
              </a:rPr>
              <a:t>түрі 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- </a:t>
            </a:r>
            <a:r>
              <a:rPr lang="en-US" sz="3600" b="1" u="sng" dirty="0" smtClean="0">
                <a:latin typeface="Calibri" pitchFamily="34" charset="0"/>
                <a:cs typeface="Calibri" pitchFamily="34" charset="0"/>
              </a:rPr>
              <a:t>First</a:t>
            </a:r>
            <a:r>
              <a:rPr lang="kk-KZ" sz="3600" b="1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u="sng" dirty="0" smtClean="0">
                <a:latin typeface="Calibri" pitchFamily="34" charset="0"/>
                <a:cs typeface="Calibri" pitchFamily="34" charset="0"/>
              </a:rPr>
              <a:t>conditional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шындықты,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нақты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болжамды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болашақта болатын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іс-қимылды білдіреді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r>
              <a:rPr lang="ru-RU" sz="3600" b="1" dirty="0" err="1" smtClean="0">
                <a:latin typeface="Calibri" pitchFamily="34" charset="0"/>
                <a:cs typeface="Calibri" pitchFamily="34" charset="0"/>
              </a:rPr>
              <a:t>Мысалы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If it rains , we will not go to the picnic.</a:t>
            </a:r>
          </a:p>
          <a:p>
            <a:pPr>
              <a:buNone/>
            </a:pP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Егер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күн жауса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,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біз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көкке шықпаймыз.</a:t>
            </a:r>
            <a:endParaRPr lang="ru-RU" sz="36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Шартты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райдың бірінші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түрінде</a:t>
            </a:r>
            <a:r>
              <a:rPr lang="ru-RU" sz="3600" b="1" u="sng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sz="3600" b="1" u="sng" dirty="0" smtClean="0">
                <a:latin typeface="Calibri" pitchFamily="34" charset="0"/>
                <a:cs typeface="Calibri" pitchFamily="34" charset="0"/>
              </a:rPr>
              <a:t>if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жалғаулығынан кейін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жай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шақ яғни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sz="3600" b="1" u="sng" dirty="0" smtClean="0">
                <a:latin typeface="Calibri" pitchFamily="34" charset="0"/>
                <a:cs typeface="Calibri" pitchFamily="34" charset="0"/>
              </a:rPr>
              <a:t>Present Simple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екінші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сөйлемде жай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келер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шақ формасымен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u="sng" dirty="0" err="1" smtClean="0">
                <a:latin typeface="Calibri" pitchFamily="34" charset="0"/>
                <a:cs typeface="Calibri" pitchFamily="34" charset="0"/>
              </a:rPr>
              <a:t>жасалады</a:t>
            </a:r>
            <a:r>
              <a:rPr lang="ru-RU" sz="3600" u="sng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If+ Present simple, will + Simple form.</a:t>
            </a:r>
            <a:endParaRPr lang="en-US" sz="36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Simple – TO BE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C000"/>
                </a:solidFill>
              </a:rPr>
              <a:t>Жекеше түрі</a:t>
            </a:r>
            <a:r>
              <a:rPr lang="en-US" dirty="0" smtClean="0">
                <a:solidFill>
                  <a:srgbClr val="FFC000"/>
                </a:solidFill>
              </a:rPr>
              <a:t>: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I – </a:t>
            </a:r>
            <a:r>
              <a:rPr lang="en-US" b="1" dirty="0" smtClean="0">
                <a:solidFill>
                  <a:srgbClr val="FF0000"/>
                </a:solidFill>
              </a:rPr>
              <a:t>am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You – </a:t>
            </a:r>
            <a:r>
              <a:rPr lang="en-US" b="1" dirty="0" smtClean="0">
                <a:solidFill>
                  <a:srgbClr val="FF0000"/>
                </a:solidFill>
              </a:rPr>
              <a:t>are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He/She</a:t>
            </a:r>
            <a:r>
              <a:rPr lang="en-US" dirty="0" smtClean="0"/>
              <a:t>/It –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</a:p>
          <a:p>
            <a:pPr marL="550926" indent="-514350"/>
            <a:r>
              <a:rPr lang="kk-KZ" dirty="0" smtClean="0">
                <a:solidFill>
                  <a:srgbClr val="FFC000"/>
                </a:solidFill>
              </a:rPr>
              <a:t>Көпше түрі</a:t>
            </a:r>
            <a:r>
              <a:rPr lang="en-US" dirty="0" smtClean="0">
                <a:solidFill>
                  <a:srgbClr val="FFC000"/>
                </a:solidFill>
              </a:rPr>
              <a:t>: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We – </a:t>
            </a:r>
            <a:r>
              <a:rPr lang="en-US" b="1" dirty="0" smtClean="0">
                <a:solidFill>
                  <a:srgbClr val="FF0000"/>
                </a:solidFill>
              </a:rPr>
              <a:t>are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You – </a:t>
            </a:r>
            <a:r>
              <a:rPr lang="en-US" b="1" dirty="0" smtClean="0">
                <a:solidFill>
                  <a:srgbClr val="FF0000"/>
                </a:solidFill>
              </a:rPr>
              <a:t>are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They - </a:t>
            </a:r>
            <a:r>
              <a:rPr lang="en-US" b="1" dirty="0" smtClean="0">
                <a:solidFill>
                  <a:srgbClr val="FF0000"/>
                </a:solidFill>
              </a:rPr>
              <a:t>are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467600" cy="5554683"/>
          </a:xfrm>
        </p:spPr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ss</a:t>
            </a:r>
            <a:r>
              <a:rPr lang="en-US" b="1" dirty="0" smtClean="0">
                <a:solidFill>
                  <a:srgbClr val="FF0000"/>
                </a:solidFill>
              </a:rPr>
              <a:t>, -</a:t>
            </a:r>
            <a:r>
              <a:rPr lang="en-US" b="1" dirty="0" err="1" smtClean="0">
                <a:solidFill>
                  <a:srgbClr val="FF0000"/>
                </a:solidFill>
              </a:rPr>
              <a:t>zz</a:t>
            </a:r>
            <a:r>
              <a:rPr lang="en-US" b="1" dirty="0" smtClean="0">
                <a:solidFill>
                  <a:srgbClr val="FF0000"/>
                </a:solidFill>
              </a:rPr>
              <a:t>, -x, -</a:t>
            </a:r>
            <a:r>
              <a:rPr lang="en-US" b="1" dirty="0" err="1" smtClean="0">
                <a:solidFill>
                  <a:srgbClr val="FF0000"/>
                </a:solidFill>
              </a:rPr>
              <a:t>sh</a:t>
            </a:r>
            <a:r>
              <a:rPr lang="en-US" b="1" dirty="0" smtClean="0">
                <a:solidFill>
                  <a:srgbClr val="FF0000"/>
                </a:solidFill>
              </a:rPr>
              <a:t>, -</a:t>
            </a:r>
            <a:r>
              <a:rPr lang="en-US" b="1" dirty="0" err="1" smtClean="0">
                <a:solidFill>
                  <a:srgbClr val="FF0000"/>
                </a:solidFill>
              </a:rPr>
              <a:t>ch</a:t>
            </a:r>
            <a:r>
              <a:rPr lang="en-US" b="1" dirty="0" smtClean="0">
                <a:solidFill>
                  <a:srgbClr val="FF0000"/>
                </a:solidFill>
              </a:rPr>
              <a:t>, - </a:t>
            </a:r>
            <a:r>
              <a:rPr lang="en-US" b="1" dirty="0" err="1" smtClean="0">
                <a:solidFill>
                  <a:srgbClr val="FF0000"/>
                </a:solidFill>
              </a:rPr>
              <a:t>tch</a:t>
            </a:r>
            <a:r>
              <a:rPr lang="en-US" b="1" dirty="0" smtClean="0">
                <a:solidFill>
                  <a:srgbClr val="FF0000"/>
                </a:solidFill>
              </a:rPr>
              <a:t>, -o </a:t>
            </a:r>
            <a:r>
              <a:rPr lang="ru-RU" dirty="0" err="1" smtClean="0"/>
              <a:t>жалғауларына аяқталған етістіктерге</a:t>
            </a:r>
            <a:r>
              <a:rPr lang="ru-RU" dirty="0" smtClean="0"/>
              <a:t> -</a:t>
            </a:r>
            <a:r>
              <a:rPr lang="en-US" b="1" dirty="0" err="1" smtClean="0">
                <a:solidFill>
                  <a:srgbClr val="FFC000"/>
                </a:solidFill>
              </a:rPr>
              <a:t>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жалғаймыз</a:t>
            </a:r>
            <a:endParaRPr lang="en-US" dirty="0" smtClean="0"/>
          </a:p>
          <a:p>
            <a:pPr>
              <a:buNone/>
            </a:pPr>
            <a:r>
              <a:rPr lang="kk-KZ" dirty="0" smtClean="0"/>
              <a:t>Мысалы</a:t>
            </a:r>
            <a:r>
              <a:rPr lang="en-US" dirty="0" smtClean="0"/>
              <a:t>: to pass – he passes, to fix – he fixes, to wash – he washes, to teach – she teaches, to buzz – it buzzes, to catch – it catches, to go – he goes.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972452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Көптік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жалғауы қазақ тіліндегідей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көп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емес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Басты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ережесі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зат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есімге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жалғауын жалғау арқылы көптік есім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тудыру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dog — dogs, a cat — cats, an insect —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insects</a:t>
            </a:r>
            <a:endParaRPr lang="kk-KZ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•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Сөз ызың дауыссыз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дыбыстарға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не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"о"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әрпіне аяқталған жағдайда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es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жалғауы жалғанады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: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bus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— buses, glass — glasses, bush — bushes, box — boxes, branch — branches, potato –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potatoes</a:t>
            </a:r>
            <a:endParaRPr lang="kk-KZ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•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Ал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сөз</a:t>
            </a:r>
            <a:r>
              <a:rPr lang="ru-RU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y"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дыбысына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аяқталып, оның алдында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дауыссыз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дыбыс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тұрса, көптік жалғауы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ies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деп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өзгереді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: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baby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— babies, city — cities, lady —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ladies</a:t>
            </a:r>
            <a:r>
              <a:rPr lang="kk-KZ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Бірақ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, мына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сөздер өзгеріссіз қалады: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boy — boys, toy — toys, play —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plays</a:t>
            </a:r>
            <a:endParaRPr lang="kk-KZ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•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Сөз соңы</a:t>
            </a:r>
            <a:r>
              <a:rPr lang="ru-RU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f"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не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fe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"-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ге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аяқталса,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жалғауы жалған кезде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f"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әрпі </a:t>
            </a:r>
            <a:r>
              <a:rPr lang="ru-RU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v"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ға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өзгереді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leaf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— leaves, wife —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wives.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Бұл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көптік жалғаулы есімдіктерді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жасаудың ережелері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Бірақ, заңдылыққа бағынбайтын сөздер барын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да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естен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шығармаған жөн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: 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child — children, man — men, mouse —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mice, foot – feet, 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80</TotalTime>
  <Words>291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First Conditional</vt:lpstr>
      <vt:lpstr>Слайд 2</vt:lpstr>
      <vt:lpstr>Present Simple – TO BE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Conditional</dc:title>
  <dc:creator>Пользователь Windows</dc:creator>
  <cp:lastModifiedBy>Пользователь Windows</cp:lastModifiedBy>
  <cp:revision>8</cp:revision>
  <dcterms:created xsi:type="dcterms:W3CDTF">2020-11-03T07:31:20Z</dcterms:created>
  <dcterms:modified xsi:type="dcterms:W3CDTF">2020-11-03T08:51:43Z</dcterms:modified>
</cp:coreProperties>
</file>