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7" r:id="rId11"/>
    <p:sldId id="264" r:id="rId12"/>
    <p:sldId id="265" r:id="rId1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>
        <p:scale>
          <a:sx n="60" d="100"/>
          <a:sy n="60" d="100"/>
        </p:scale>
        <p:origin x="-996" y="-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971B5C-9309-4F2D-8013-37F1A056A00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80C25CF-F3D9-4E64-8E8A-89C447F35191}">
      <dgm:prSet/>
      <dgm:spPr/>
      <dgm:t>
        <a:bodyPr/>
        <a:lstStyle/>
        <a:p>
          <a:r>
            <a:rPr lang="ru-RU"/>
            <a:t>М</a:t>
          </a:r>
          <a:r>
            <a:rPr lang="x-none"/>
            <a:t>әтіннен ақпаратты таба алдың ба? </a:t>
          </a:r>
          <a:r>
            <a:rPr lang="ru-RU"/>
            <a:t>Т</a:t>
          </a:r>
          <a:r>
            <a:rPr lang="x-none"/>
            <a:t>апсырма қиын болды ма?</a:t>
          </a:r>
          <a:endParaRPr lang="en-US"/>
        </a:p>
      </dgm:t>
    </dgm:pt>
    <dgm:pt modelId="{094C573B-6741-47E9-BCEA-0058D8333544}" type="parTrans" cxnId="{51879A62-0861-4407-8DC4-874541331D52}">
      <dgm:prSet/>
      <dgm:spPr/>
      <dgm:t>
        <a:bodyPr/>
        <a:lstStyle/>
        <a:p>
          <a:endParaRPr lang="en-US"/>
        </a:p>
      </dgm:t>
    </dgm:pt>
    <dgm:pt modelId="{9CDF1F05-B779-4338-9A02-AA191D99811E}" type="sibTrans" cxnId="{51879A62-0861-4407-8DC4-874541331D52}">
      <dgm:prSet/>
      <dgm:spPr/>
      <dgm:t>
        <a:bodyPr/>
        <a:lstStyle/>
        <a:p>
          <a:endParaRPr lang="en-US"/>
        </a:p>
      </dgm:t>
    </dgm:pt>
    <dgm:pt modelId="{7D068C3B-4A3A-43A5-8062-51C3B5A788A3}">
      <dgm:prSet/>
      <dgm:spPr/>
      <dgm:t>
        <a:bodyPr/>
        <a:lstStyle/>
        <a:p>
          <a:r>
            <a:rPr lang="ru-RU"/>
            <a:t>Е</a:t>
          </a:r>
          <a:r>
            <a:rPr lang="x-none"/>
            <a:t>тістіктің шақтарын қалай анықтадың? </a:t>
          </a:r>
          <a:r>
            <a:rPr lang="ru-RU"/>
            <a:t>С</a:t>
          </a:r>
          <a:r>
            <a:rPr lang="x-none"/>
            <a:t>өйлемдерді айналдыруда нені ескеру керек?</a:t>
          </a:r>
          <a:endParaRPr lang="en-US"/>
        </a:p>
      </dgm:t>
    </dgm:pt>
    <dgm:pt modelId="{532B8132-BEBC-4E6F-B324-82368F1642C2}" type="parTrans" cxnId="{1D072292-F20B-4E0F-9738-4E0FB3CE4622}">
      <dgm:prSet/>
      <dgm:spPr/>
      <dgm:t>
        <a:bodyPr/>
        <a:lstStyle/>
        <a:p>
          <a:endParaRPr lang="en-US"/>
        </a:p>
      </dgm:t>
    </dgm:pt>
    <dgm:pt modelId="{4C835859-3C18-4498-A9E9-1811446D369E}" type="sibTrans" cxnId="{1D072292-F20B-4E0F-9738-4E0FB3CE4622}">
      <dgm:prSet/>
      <dgm:spPr/>
      <dgm:t>
        <a:bodyPr/>
        <a:lstStyle/>
        <a:p>
          <a:endParaRPr lang="en-US"/>
        </a:p>
      </dgm:t>
    </dgm:pt>
    <dgm:pt modelId="{A3BE7072-FD65-AC43-B155-A73179537B1C}" type="pres">
      <dgm:prSet presAssocID="{4B971B5C-9309-4F2D-8013-37F1A056A00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B39C6D7-746C-FB49-BA5B-1B74BD696F61}" type="pres">
      <dgm:prSet presAssocID="{180C25CF-F3D9-4E64-8E8A-89C447F35191}" presName="hierRoot1" presStyleCnt="0"/>
      <dgm:spPr/>
    </dgm:pt>
    <dgm:pt modelId="{8A417B05-4153-614C-BD98-3DAF037A7BD3}" type="pres">
      <dgm:prSet presAssocID="{180C25CF-F3D9-4E64-8E8A-89C447F35191}" presName="composite" presStyleCnt="0"/>
      <dgm:spPr/>
    </dgm:pt>
    <dgm:pt modelId="{7D05D775-F18B-9D41-8737-A99DF314E60A}" type="pres">
      <dgm:prSet presAssocID="{180C25CF-F3D9-4E64-8E8A-89C447F35191}" presName="background" presStyleLbl="node0" presStyleIdx="0" presStyleCnt="2"/>
      <dgm:spPr/>
    </dgm:pt>
    <dgm:pt modelId="{01DDD054-A69F-B543-A917-FC15625181E6}" type="pres">
      <dgm:prSet presAssocID="{180C25CF-F3D9-4E64-8E8A-89C447F35191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60B0E0-8D88-554F-99D9-089EC815439C}" type="pres">
      <dgm:prSet presAssocID="{180C25CF-F3D9-4E64-8E8A-89C447F35191}" presName="hierChild2" presStyleCnt="0"/>
      <dgm:spPr/>
    </dgm:pt>
    <dgm:pt modelId="{378521F0-FAA1-1742-8686-8915A7C10BFD}" type="pres">
      <dgm:prSet presAssocID="{7D068C3B-4A3A-43A5-8062-51C3B5A788A3}" presName="hierRoot1" presStyleCnt="0"/>
      <dgm:spPr/>
    </dgm:pt>
    <dgm:pt modelId="{081B86CF-6904-D847-8775-50FD6ADFC96D}" type="pres">
      <dgm:prSet presAssocID="{7D068C3B-4A3A-43A5-8062-51C3B5A788A3}" presName="composite" presStyleCnt="0"/>
      <dgm:spPr/>
    </dgm:pt>
    <dgm:pt modelId="{96199761-228A-CC42-8B2B-E93CC7865D86}" type="pres">
      <dgm:prSet presAssocID="{7D068C3B-4A3A-43A5-8062-51C3B5A788A3}" presName="background" presStyleLbl="node0" presStyleIdx="1" presStyleCnt="2"/>
      <dgm:spPr/>
    </dgm:pt>
    <dgm:pt modelId="{61490A73-4BAD-2B46-A8A2-2C3F974FA37A}" type="pres">
      <dgm:prSet presAssocID="{7D068C3B-4A3A-43A5-8062-51C3B5A788A3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20F2CC-9E1D-C64D-887E-CDE7C3C5B41E}" type="pres">
      <dgm:prSet presAssocID="{7D068C3B-4A3A-43A5-8062-51C3B5A788A3}" presName="hierChild2" presStyleCnt="0"/>
      <dgm:spPr/>
    </dgm:pt>
  </dgm:ptLst>
  <dgm:cxnLst>
    <dgm:cxn modelId="{54291D85-49E0-CE4D-96A9-108ECE52EE2D}" type="presOf" srcId="{7D068C3B-4A3A-43A5-8062-51C3B5A788A3}" destId="{61490A73-4BAD-2B46-A8A2-2C3F974FA37A}" srcOrd="0" destOrd="0" presId="urn:microsoft.com/office/officeart/2005/8/layout/hierarchy1"/>
    <dgm:cxn modelId="{51879A62-0861-4407-8DC4-874541331D52}" srcId="{4B971B5C-9309-4F2D-8013-37F1A056A009}" destId="{180C25CF-F3D9-4E64-8E8A-89C447F35191}" srcOrd="0" destOrd="0" parTransId="{094C573B-6741-47E9-BCEA-0058D8333544}" sibTransId="{9CDF1F05-B779-4338-9A02-AA191D99811E}"/>
    <dgm:cxn modelId="{1D072292-F20B-4E0F-9738-4E0FB3CE4622}" srcId="{4B971B5C-9309-4F2D-8013-37F1A056A009}" destId="{7D068C3B-4A3A-43A5-8062-51C3B5A788A3}" srcOrd="1" destOrd="0" parTransId="{532B8132-BEBC-4E6F-B324-82368F1642C2}" sibTransId="{4C835859-3C18-4498-A9E9-1811446D369E}"/>
    <dgm:cxn modelId="{074E9214-E2AC-1B4E-AE25-6C2725CA015D}" type="presOf" srcId="{4B971B5C-9309-4F2D-8013-37F1A056A009}" destId="{A3BE7072-FD65-AC43-B155-A73179537B1C}" srcOrd="0" destOrd="0" presId="urn:microsoft.com/office/officeart/2005/8/layout/hierarchy1"/>
    <dgm:cxn modelId="{6064C604-32B2-2B45-97D5-1A2AF2282342}" type="presOf" srcId="{180C25CF-F3D9-4E64-8E8A-89C447F35191}" destId="{01DDD054-A69F-B543-A917-FC15625181E6}" srcOrd="0" destOrd="0" presId="urn:microsoft.com/office/officeart/2005/8/layout/hierarchy1"/>
    <dgm:cxn modelId="{092A0DA5-7D83-134B-A173-27C3E460C428}" type="presParOf" srcId="{A3BE7072-FD65-AC43-B155-A73179537B1C}" destId="{1B39C6D7-746C-FB49-BA5B-1B74BD696F61}" srcOrd="0" destOrd="0" presId="urn:microsoft.com/office/officeart/2005/8/layout/hierarchy1"/>
    <dgm:cxn modelId="{4F4EE5FC-E230-2244-8D6B-001DA88CB528}" type="presParOf" srcId="{1B39C6D7-746C-FB49-BA5B-1B74BD696F61}" destId="{8A417B05-4153-614C-BD98-3DAF037A7BD3}" srcOrd="0" destOrd="0" presId="urn:microsoft.com/office/officeart/2005/8/layout/hierarchy1"/>
    <dgm:cxn modelId="{AA572D8D-0B12-DB44-B585-F7C594482D6D}" type="presParOf" srcId="{8A417B05-4153-614C-BD98-3DAF037A7BD3}" destId="{7D05D775-F18B-9D41-8737-A99DF314E60A}" srcOrd="0" destOrd="0" presId="urn:microsoft.com/office/officeart/2005/8/layout/hierarchy1"/>
    <dgm:cxn modelId="{06F2748F-FB70-9B40-BCDB-4CE1FC183DE4}" type="presParOf" srcId="{8A417B05-4153-614C-BD98-3DAF037A7BD3}" destId="{01DDD054-A69F-B543-A917-FC15625181E6}" srcOrd="1" destOrd="0" presId="urn:microsoft.com/office/officeart/2005/8/layout/hierarchy1"/>
    <dgm:cxn modelId="{AC3E91BF-BE85-8F40-81D7-3BB17E702E96}" type="presParOf" srcId="{1B39C6D7-746C-FB49-BA5B-1B74BD696F61}" destId="{8E60B0E0-8D88-554F-99D9-089EC815439C}" srcOrd="1" destOrd="0" presId="urn:microsoft.com/office/officeart/2005/8/layout/hierarchy1"/>
    <dgm:cxn modelId="{9C4FD75A-B85F-2848-924B-5B1EB5AF2DEC}" type="presParOf" srcId="{A3BE7072-FD65-AC43-B155-A73179537B1C}" destId="{378521F0-FAA1-1742-8686-8915A7C10BFD}" srcOrd="1" destOrd="0" presId="urn:microsoft.com/office/officeart/2005/8/layout/hierarchy1"/>
    <dgm:cxn modelId="{CFD46ABE-461F-D14F-ADCF-1961C92B07F8}" type="presParOf" srcId="{378521F0-FAA1-1742-8686-8915A7C10BFD}" destId="{081B86CF-6904-D847-8775-50FD6ADFC96D}" srcOrd="0" destOrd="0" presId="urn:microsoft.com/office/officeart/2005/8/layout/hierarchy1"/>
    <dgm:cxn modelId="{4C750431-182D-E64E-8426-A624314C8E12}" type="presParOf" srcId="{081B86CF-6904-D847-8775-50FD6ADFC96D}" destId="{96199761-228A-CC42-8B2B-E93CC7865D86}" srcOrd="0" destOrd="0" presId="urn:microsoft.com/office/officeart/2005/8/layout/hierarchy1"/>
    <dgm:cxn modelId="{4C89D237-C9FE-0748-A847-921B58015C22}" type="presParOf" srcId="{081B86CF-6904-D847-8775-50FD6ADFC96D}" destId="{61490A73-4BAD-2B46-A8A2-2C3F974FA37A}" srcOrd="1" destOrd="0" presId="urn:microsoft.com/office/officeart/2005/8/layout/hierarchy1"/>
    <dgm:cxn modelId="{1B8928AC-F982-254C-A828-336B36537006}" type="presParOf" srcId="{378521F0-FAA1-1742-8686-8915A7C10BFD}" destId="{9920F2CC-9E1D-C64D-887E-CDE7C3C5B41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05D775-F18B-9D41-8737-A99DF314E60A}">
      <dsp:nvSpPr>
        <dsp:cNvPr id="0" name=""/>
        <dsp:cNvSpPr/>
      </dsp:nvSpPr>
      <dsp:spPr>
        <a:xfrm>
          <a:off x="1283" y="261288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DDD054-A69F-B543-A917-FC15625181E6}">
      <dsp:nvSpPr>
        <dsp:cNvPr id="0" name=""/>
        <dsp:cNvSpPr/>
      </dsp:nvSpPr>
      <dsp:spPr>
        <a:xfrm>
          <a:off x="501904" y="736877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/>
            <a:t>М</a:t>
          </a:r>
          <a:r>
            <a:rPr lang="x-none" sz="3100" kern="1200"/>
            <a:t>әтіннен ақпаратты таба алдың ба? </a:t>
          </a:r>
          <a:r>
            <a:rPr lang="ru-RU" sz="3100" kern="1200"/>
            <a:t>Т</a:t>
          </a:r>
          <a:r>
            <a:rPr lang="x-none" sz="3100" kern="1200"/>
            <a:t>апсырма қиын болды ма?</a:t>
          </a:r>
          <a:endParaRPr lang="en-US" sz="3100" kern="1200"/>
        </a:p>
      </dsp:txBody>
      <dsp:txXfrm>
        <a:off x="501904" y="736877"/>
        <a:ext cx="4505585" cy="2861046"/>
      </dsp:txXfrm>
    </dsp:sp>
    <dsp:sp modelId="{96199761-228A-CC42-8B2B-E93CC7865D86}">
      <dsp:nvSpPr>
        <dsp:cNvPr id="0" name=""/>
        <dsp:cNvSpPr/>
      </dsp:nvSpPr>
      <dsp:spPr>
        <a:xfrm>
          <a:off x="5508110" y="261288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490A73-4BAD-2B46-A8A2-2C3F974FA37A}">
      <dsp:nvSpPr>
        <dsp:cNvPr id="0" name=""/>
        <dsp:cNvSpPr/>
      </dsp:nvSpPr>
      <dsp:spPr>
        <a:xfrm>
          <a:off x="6008730" y="736877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/>
            <a:t>Е</a:t>
          </a:r>
          <a:r>
            <a:rPr lang="x-none" sz="3100" kern="1200"/>
            <a:t>тістіктің шақтарын қалай анықтадың? </a:t>
          </a:r>
          <a:r>
            <a:rPr lang="ru-RU" sz="3100" kern="1200"/>
            <a:t>С</a:t>
          </a:r>
          <a:r>
            <a:rPr lang="x-none" sz="3100" kern="1200"/>
            <a:t>өйлемдерді айналдыруда нені ескеру керек?</a:t>
          </a:r>
          <a:endParaRPr lang="en-US" sz="3100" kern="1200"/>
        </a:p>
      </dsp:txBody>
      <dsp:txXfrm>
        <a:off x="6008730" y="736877"/>
        <a:ext cx="4505585" cy="28610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22F6F-8F3C-EC4B-ADF4-CF6DEBCB7943}" type="datetimeFigureOut">
              <a:rPr lang="x-none" smtClean="0"/>
              <a:pPr/>
              <a:t>03.04.2021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1CD55-A9C5-5B41-B665-544484AAD7C4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793513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31CD55-A9C5-5B41-B665-544484AAD7C4}" type="slidenum">
              <a:rPr lang="x-none" smtClean="0"/>
              <a:pPr/>
              <a:t>8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011168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587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084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3430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3216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xmlns="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5586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839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370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142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2681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258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572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4/3/2021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861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A1D7EC86-7CB9-431D-8AC3-8AAF0440B1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D4B9777F-B610-419B-9193-80306388F3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xmlns="" id="{311F016A-A753-449B-9EA6-322199B711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1427715">
            <a:off x="1108520" y="775849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4C5E7E5-B934-EF43-96FB-A80B837BB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0742" y="3633691"/>
            <a:ext cx="4425962" cy="1655762"/>
          </a:xfrm>
        </p:spPr>
        <p:txBody>
          <a:bodyPr>
            <a:normAutofit/>
          </a:bodyPr>
          <a:lstStyle/>
          <a:p>
            <a:r>
              <a:rPr lang="ru-RU" sz="3600" dirty="0"/>
              <a:t>И</a:t>
            </a:r>
            <a:r>
              <a:rPr lang="x-none" sz="3600" dirty="0"/>
              <a:t>нтернет және әлеуметтік желілер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8DF6221-EF87-4671-9494-27B3EC99BE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848" r="17819"/>
          <a:stretch/>
        </p:blipFill>
        <p:spPr>
          <a:xfrm>
            <a:off x="5733768" y="-1"/>
            <a:ext cx="6458232" cy="6858001"/>
          </a:xfrm>
          <a:custGeom>
            <a:avLst/>
            <a:gdLst/>
            <a:ahLst/>
            <a:cxnLst/>
            <a:rect l="l" t="t" r="r" b="b"/>
            <a:pathLst>
              <a:path w="6458232" h="6858001">
                <a:moveTo>
                  <a:pt x="2209000" y="0"/>
                </a:moveTo>
                <a:lnTo>
                  <a:pt x="6458232" y="0"/>
                </a:lnTo>
                <a:lnTo>
                  <a:pt x="6458232" y="6858001"/>
                </a:lnTo>
                <a:lnTo>
                  <a:pt x="651045" y="6858001"/>
                </a:lnTo>
                <a:lnTo>
                  <a:pt x="635146" y="6830200"/>
                </a:lnTo>
                <a:cubicBezTo>
                  <a:pt x="230085" y="6080469"/>
                  <a:pt x="0" y="5221296"/>
                  <a:pt x="0" y="4308089"/>
                </a:cubicBezTo>
                <a:cubicBezTo>
                  <a:pt x="0" y="2572997"/>
                  <a:pt x="830606" y="1032965"/>
                  <a:pt x="2113832" y="68046"/>
                </a:cubicBezTo>
                <a:close/>
              </a:path>
            </a:pathLst>
          </a:cu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5106A28-883A-4993-BF9E-C403B81A8D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394269" y="4274457"/>
            <a:ext cx="825256" cy="82525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F5AE4E4F-9F4C-43ED-8299-9BD63B74E8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0742" y="5649686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93665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9BAE2A-DD64-D149-8597-9ACDA3E76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</a:t>
            </a:r>
            <a:r>
              <a:rPr lang="x-none" dirty="0"/>
              <a:t>ағалау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FCF2813-FE76-A048-A9DB-0C66A4A8F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Д</a:t>
            </a:r>
            <a:r>
              <a:rPr lang="x-none" dirty="0"/>
              <a:t>ескриптор:</a:t>
            </a:r>
          </a:p>
          <a:p>
            <a:r>
              <a:rPr lang="ru-RU" dirty="0"/>
              <a:t>Е</a:t>
            </a:r>
            <a:r>
              <a:rPr lang="x-none" dirty="0"/>
              <a:t>тістіктің шақтарының жасалуын біледі</a:t>
            </a:r>
          </a:p>
          <a:p>
            <a:r>
              <a:rPr lang="ru-RU" dirty="0"/>
              <a:t>С</a:t>
            </a:r>
            <a:r>
              <a:rPr lang="x-none" dirty="0"/>
              <a:t>өйлемнің айтылу шағын анықтайды</a:t>
            </a:r>
          </a:p>
          <a:p>
            <a:r>
              <a:rPr lang="ru-RU" dirty="0"/>
              <a:t>С</a:t>
            </a:r>
            <a:r>
              <a:rPr lang="x-none" dirty="0"/>
              <a:t>өйлемді қажетті шақта қолданады</a:t>
            </a:r>
          </a:p>
        </p:txBody>
      </p:sp>
    </p:spTree>
    <p:extLst>
      <p:ext uri="{BB962C8B-B14F-4D97-AF65-F5344CB8AC3E}">
        <p14:creationId xmlns:p14="http://schemas.microsoft.com/office/powerpoint/2010/main" xmlns="" val="2272264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46F1F2C8-798B-4CCE-A851-94AFAF350B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66A231-A6FD-5545-A34D-693980804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908" y="1220919"/>
            <a:ext cx="5425781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Үйде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98639D4-7CCA-FB42-BC92-2646892A2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908" y="3700594"/>
            <a:ext cx="5425781" cy="165576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buNone/>
            </a:pPr>
            <a:r>
              <a:rPr lang="en-US" sz="4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Етістіктің</a:t>
            </a:r>
            <a:r>
              <a:rPr lang="en-US" sz="4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шақтарын</a:t>
            </a:r>
            <a:r>
              <a:rPr lang="en-US" sz="4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қайталап</a:t>
            </a:r>
            <a:r>
              <a:rPr lang="en-US" sz="4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4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әр</a:t>
            </a:r>
            <a:r>
              <a:rPr lang="en-US" sz="4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шаққа</a:t>
            </a:r>
            <a:r>
              <a:rPr lang="en-US" sz="4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3 </a:t>
            </a:r>
            <a:r>
              <a:rPr lang="en-US" sz="4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сөйлем</a:t>
            </a:r>
            <a:r>
              <a:rPr lang="en-US" sz="4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құрастыр</a:t>
            </a:r>
            <a:r>
              <a:rPr lang="en-US" sz="4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755E9CD0-04B0-4A3C-B291-AD913379C7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1DD8BF3B-6066-418C-8D1A-75C5E396FC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Block Arc 17">
            <a:extLst>
              <a:ext uri="{FF2B5EF4-FFF2-40B4-BE49-F238E27FC236}">
                <a16:creationId xmlns:a16="http://schemas.microsoft.com/office/drawing/2014/main" xmlns="" id="{80BC66F9-7A74-4286-AD22-1174052CC2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D8142CC3-2B5C-48E6-9DF0-6C8ACBAF23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7B2D303B-3DD0-4319-9EAD-361847FEC7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46A89C79-8EF3-4AF9-B3D9-59A883F41C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xmlns="" id="{EFE5CE34-4543-42E5-B82C-1F3D12422C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72AF41FE-63D7-4695-81D2-66D2510E44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4733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7DA1F35B-C8F7-4A5A-9339-7DA4D785B3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xmlns="" id="{B2D4AD41-40DA-4A81-92F5-B6E3BA1ED8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5C1916-39B9-8B4A-8F72-0A473DF01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К</a:t>
            </a:r>
            <a:r>
              <a:rPr lang="x-none" dirty="0"/>
              <a:t>ері байланыс</a:t>
            </a:r>
            <a:endParaRPr lang="x-none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xmlns="" id="{09307045-2A43-49F2-9787-A1367FE59E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49702213"/>
              </p:ext>
            </p:extLst>
          </p:nvPr>
        </p:nvGraphicFramePr>
        <p:xfrm>
          <a:off x="838200" y="1825625"/>
          <a:ext cx="10515600" cy="3859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39031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063C2D79-AB04-B841-9431-1EB0999A7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</a:t>
            </a:r>
            <a:r>
              <a:rPr lang="x-none" dirty="0"/>
              <a:t>абақтың мақсаты мен критерийлері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CAB5DE7-685A-C641-BB56-8E8D89248BC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kk-KZ" dirty="0"/>
              <a:t>О5. Қосымша ақпарат көздерінен тақырыпқа байланысты мәліметтерді мәтін мазмұнымен салыстыру, қарама-қайшы ақпараттарды анықтау.</a:t>
            </a:r>
            <a:r>
              <a:rPr lang="x-none" dirty="0"/>
              <a:t> </a:t>
            </a:r>
            <a:endParaRPr lang="en-US" dirty="0"/>
          </a:p>
          <a:p>
            <a:r>
              <a:rPr lang="kk-KZ" dirty="0"/>
              <a:t>ТБ</a:t>
            </a:r>
            <a:r>
              <a:rPr lang="en-US" dirty="0"/>
              <a:t>1.5. </a:t>
            </a:r>
            <a:r>
              <a:rPr lang="kk-KZ" dirty="0"/>
              <a:t>Етістік шақтарының  (нақ  осы шақ, жедел өткен шақ, ауыспалы келер шақ) қызметін білу, ауызша және жазба жұмыстарында қолдану</a:t>
            </a:r>
            <a:r>
              <a:rPr lang="x-none" dirty="0"/>
              <a:t> </a:t>
            </a:r>
            <a:endParaRPr lang="en-US" dirty="0"/>
          </a:p>
          <a:p>
            <a:endParaRPr lang="x-none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592E686A-95E5-4949-B92E-99EE3A8919A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kk-KZ" dirty="0"/>
              <a:t>Мәтіндерден қарама</a:t>
            </a:r>
            <a:r>
              <a:rPr lang="en-US" dirty="0"/>
              <a:t>-</a:t>
            </a:r>
            <a:r>
              <a:rPr lang="kk-KZ" dirty="0"/>
              <a:t>қайшы ақпаратты табады</a:t>
            </a:r>
          </a:p>
          <a:p>
            <a:r>
              <a:rPr lang="kk-KZ" dirty="0"/>
              <a:t>Ақпаратты үш шақта жазады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405941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E37D196-31B5-5B4B-9A27-F6FF60E1C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941" y="141668"/>
            <a:ext cx="11745532" cy="65295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409575" algn="just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шынайы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жетістігі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алатын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қалаған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мағлұматты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тауып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қажетіне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Мазалап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сауалдарының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жауабын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Әлемдік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жаңалықтар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оқиғалардан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хабардар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409575" algn="just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алыста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ата-анаңмен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туған-туыстарыңмен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емін-еркін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ұстайсың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сөйлесесің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хабарласасың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Тіпті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жетпейтін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саяхаттауға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спорттық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бағдаралмаларды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аласың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409575" algn="just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Ғаламдық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желінің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көмегімен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үйреніп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курстар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тренингтерге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қатысуға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нағыз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көзіне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айналып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сала.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кәсіп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жатқандар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аз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09575" algn="just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тәуелділік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ғаламдық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айналып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жатыр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кесірінен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сөйлесуді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әңгімелесуді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сырын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бөлісуді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ұмытып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жатыр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шырай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танытып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сөйлесуден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жанды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табиғи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қатынастан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барамыз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09575" algn="just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зиянды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тұсы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денсаулығы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Компьютер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ұзақ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денсаулығы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нашарлай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қозғалыстан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бел,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ауруларына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әкелуі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09575" algn="just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алаяқтар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көбейді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сайттар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тауар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шоттарын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ашады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ақшасын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ұрлайды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409575" algn="just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компьютердің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пайдаланса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сайттар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кіріп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керегін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алса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зияны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Тек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тәуелді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қалудан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қашқан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028659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059D27-F335-8449-852D-133195E36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</a:t>
            </a:r>
            <a:r>
              <a:rPr lang="x-none" dirty="0"/>
              <a:t>өздердің мағынасын анықта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496C208-5916-2243-9121-5DEE46AB7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09575" algn="just">
              <a:buNone/>
            </a:pP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тәуелділік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409575" algn="just">
              <a:buNone/>
            </a:pP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ғаламдық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409575" algn="just">
              <a:buNone/>
            </a:pP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жанды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табиғи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09575" algn="just">
              <a:buNone/>
            </a:pP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шот</a:t>
            </a:r>
            <a:endParaRPr lang="x-none" sz="3600" dirty="0"/>
          </a:p>
        </p:txBody>
      </p:sp>
    </p:spTree>
    <p:extLst>
      <p:ext uri="{BB962C8B-B14F-4D97-AF65-F5344CB8AC3E}">
        <p14:creationId xmlns:p14="http://schemas.microsoft.com/office/powerpoint/2010/main" xmlns="" val="2679463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CFE92C6-54C5-6F45-9D2C-FB0DC694E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</a:t>
            </a:r>
            <a:r>
              <a:rPr lang="x-none" dirty="0"/>
              <a:t>әтіннен қарама</a:t>
            </a:r>
            <a:r>
              <a:rPr lang="en-US" dirty="0"/>
              <a:t>-</a:t>
            </a:r>
            <a:r>
              <a:rPr lang="kk-KZ" dirty="0"/>
              <a:t>қайшы </a:t>
            </a:r>
            <a:r>
              <a:rPr lang="kk-KZ" dirty="0" smtClean="0"/>
              <a:t>ақпаратты тап</a:t>
            </a:r>
            <a:endParaRPr lang="x-none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06F04088-D6D1-9045-803B-2403CB10BD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82597733"/>
              </p:ext>
            </p:extLst>
          </p:nvPr>
        </p:nvGraphicFramePr>
        <p:xfrm>
          <a:off x="838200" y="1825625"/>
          <a:ext cx="10366420" cy="4439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3210">
                  <a:extLst>
                    <a:ext uri="{9D8B030D-6E8A-4147-A177-3AD203B41FA5}">
                      <a16:colId xmlns:a16="http://schemas.microsoft.com/office/drawing/2014/main" xmlns="" val="261221992"/>
                    </a:ext>
                  </a:extLst>
                </a:gridCol>
                <a:gridCol w="5183210">
                  <a:extLst>
                    <a:ext uri="{9D8B030D-6E8A-4147-A177-3AD203B41FA5}">
                      <a16:colId xmlns:a16="http://schemas.microsoft.com/office/drawing/2014/main" xmlns="" val="3729719904"/>
                    </a:ext>
                  </a:extLst>
                </a:gridCol>
              </a:tblGrid>
              <a:tr h="634276">
                <a:tc>
                  <a:txBody>
                    <a:bodyPr/>
                    <a:lstStyle/>
                    <a:p>
                      <a:r>
                        <a:rPr lang="ru-RU" sz="3200" dirty="0"/>
                        <a:t>А</a:t>
                      </a:r>
                      <a:r>
                        <a:rPr lang="x-none" sz="3200" dirty="0"/>
                        <a:t>қпарат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err="1"/>
                        <a:t>Қ</a:t>
                      </a:r>
                      <a:r>
                        <a:rPr lang="x-none" sz="3200" dirty="0"/>
                        <a:t>арама</a:t>
                      </a:r>
                      <a:r>
                        <a:rPr lang="en-US" sz="3200" dirty="0"/>
                        <a:t>-</a:t>
                      </a:r>
                      <a:r>
                        <a:rPr lang="kk-KZ" sz="3200" dirty="0"/>
                        <a:t>қайшы ақпарат</a:t>
                      </a:r>
                      <a:endParaRPr lang="x-none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26010601"/>
                  </a:ext>
                </a:extLst>
              </a:tr>
              <a:tr h="634276">
                <a:tc>
                  <a:txBody>
                    <a:bodyPr/>
                    <a:lstStyle/>
                    <a:p>
                      <a:endParaRPr lang="x-none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7696090"/>
                  </a:ext>
                </a:extLst>
              </a:tr>
              <a:tr h="634276">
                <a:tc>
                  <a:txBody>
                    <a:bodyPr/>
                    <a:lstStyle/>
                    <a:p>
                      <a:endParaRPr lang="x-none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8571478"/>
                  </a:ext>
                </a:extLst>
              </a:tr>
              <a:tr h="634276">
                <a:tc>
                  <a:txBody>
                    <a:bodyPr/>
                    <a:lstStyle/>
                    <a:p>
                      <a:endParaRPr lang="x-none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55532007"/>
                  </a:ext>
                </a:extLst>
              </a:tr>
              <a:tr h="634276">
                <a:tc>
                  <a:txBody>
                    <a:bodyPr/>
                    <a:lstStyle/>
                    <a:p>
                      <a:endParaRPr lang="x-none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6499650"/>
                  </a:ext>
                </a:extLst>
              </a:tr>
              <a:tr h="634276">
                <a:tc gridSpan="2">
                  <a:txBody>
                    <a:bodyPr/>
                    <a:lstStyle/>
                    <a:p>
                      <a:pPr algn="ctr"/>
                      <a:r>
                        <a:rPr lang="ru-RU" sz="3200" dirty="0"/>
                        <a:t>Н</a:t>
                      </a:r>
                      <a:r>
                        <a:rPr lang="x-none" sz="3200" dirty="0"/>
                        <a:t>е істеу керек?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80447048"/>
                  </a:ext>
                </a:extLst>
              </a:tr>
              <a:tr h="634276">
                <a:tc gridSpan="2">
                  <a:txBody>
                    <a:bodyPr/>
                    <a:lstStyle/>
                    <a:p>
                      <a:endParaRPr lang="x-none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91332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42510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E980AE3-FC67-B14C-A1F3-B2144BE26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Бағалау </a:t>
            </a:r>
            <a:endParaRPr lang="x-none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DC251A9-A6F7-2040-B0F1-F62FF681D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</a:t>
            </a:r>
            <a:r>
              <a:rPr lang="x-none" dirty="0"/>
              <a:t>ескриптор:</a:t>
            </a:r>
          </a:p>
          <a:p>
            <a:r>
              <a:rPr lang="ru-RU" dirty="0" err="1"/>
              <a:t>Ө</a:t>
            </a:r>
            <a:r>
              <a:rPr lang="x-none" dirty="0"/>
              <a:t>зара қарама</a:t>
            </a:r>
            <a:r>
              <a:rPr lang="en-US" dirty="0"/>
              <a:t>-</a:t>
            </a:r>
            <a:r>
              <a:rPr lang="x-none" dirty="0"/>
              <a:t>қарсы ақпаратты табады </a:t>
            </a:r>
            <a:r>
              <a:rPr lang="en-US" dirty="0"/>
              <a:t>(3-4)</a:t>
            </a:r>
          </a:p>
          <a:p>
            <a:r>
              <a:rPr lang="kk-KZ" dirty="0"/>
              <a:t>Өз ұсынысын айтады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3712651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5AA04-D8AA-0442-B05B-8711BB77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064"/>
          </a:xfrm>
        </p:spPr>
        <p:txBody>
          <a:bodyPr>
            <a:normAutofit fontScale="90000"/>
          </a:bodyPr>
          <a:lstStyle/>
          <a:p>
            <a:r>
              <a:rPr lang="kk-KZ" dirty="0"/>
              <a:t>Қазақ тіліндегі шақтарды қайтала</a:t>
            </a:r>
            <a:endParaRPr lang="x-none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E3B85BE6-A849-1D49-B975-69F36601CA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5502483"/>
              </p:ext>
            </p:extLst>
          </p:nvPr>
        </p:nvGraphicFramePr>
        <p:xfrm>
          <a:off x="231821" y="1158874"/>
          <a:ext cx="11732652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0884">
                  <a:extLst>
                    <a:ext uri="{9D8B030D-6E8A-4147-A177-3AD203B41FA5}">
                      <a16:colId xmlns:a16="http://schemas.microsoft.com/office/drawing/2014/main" xmlns="" val="1527155313"/>
                    </a:ext>
                  </a:extLst>
                </a:gridCol>
                <a:gridCol w="4614929">
                  <a:extLst>
                    <a:ext uri="{9D8B030D-6E8A-4147-A177-3AD203B41FA5}">
                      <a16:colId xmlns:a16="http://schemas.microsoft.com/office/drawing/2014/main" xmlns="" val="3916632533"/>
                    </a:ext>
                  </a:extLst>
                </a:gridCol>
                <a:gridCol w="3206839">
                  <a:extLst>
                    <a:ext uri="{9D8B030D-6E8A-4147-A177-3AD203B41FA5}">
                      <a16:colId xmlns:a16="http://schemas.microsoft.com/office/drawing/2014/main" xmlns="" val="997365015"/>
                    </a:ext>
                  </a:extLst>
                </a:gridCol>
              </a:tblGrid>
              <a:tr h="439527">
                <a:tc>
                  <a:txBody>
                    <a:bodyPr/>
                    <a:lstStyle/>
                    <a:p>
                      <a:r>
                        <a:rPr lang="ru-RU" sz="3200" dirty="0" err="1"/>
                        <a:t>Ө</a:t>
                      </a:r>
                      <a:r>
                        <a:rPr lang="x-none" sz="3200" dirty="0"/>
                        <a:t>ткен шақ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/>
                        <a:t>О</a:t>
                      </a:r>
                      <a:r>
                        <a:rPr lang="x-none" sz="3200" dirty="0"/>
                        <a:t>сы шақ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/>
                        <a:t>К</a:t>
                      </a:r>
                      <a:r>
                        <a:rPr lang="x-none" sz="3200" dirty="0"/>
                        <a:t>елер шақ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6083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/>
                        <a:t>Е</a:t>
                      </a:r>
                      <a:r>
                        <a:rPr lang="x-none" sz="3200" dirty="0"/>
                        <a:t>т. </a:t>
                      </a:r>
                      <a:r>
                        <a:rPr lang="en-US" sz="3200" dirty="0"/>
                        <a:t>+</a:t>
                      </a:r>
                      <a:r>
                        <a:rPr lang="x-none" sz="3200" dirty="0"/>
                        <a:t> </a:t>
                      </a:r>
                      <a:r>
                        <a:rPr lang="en-US" sz="3200" dirty="0"/>
                        <a:t>-</a:t>
                      </a:r>
                      <a:r>
                        <a:rPr lang="kk-KZ" sz="3200" dirty="0"/>
                        <a:t>ды,</a:t>
                      </a:r>
                      <a:r>
                        <a:rPr lang="en-US" sz="3200" dirty="0"/>
                        <a:t>-</a:t>
                      </a:r>
                      <a:r>
                        <a:rPr lang="kk-KZ" sz="3200" dirty="0" err="1"/>
                        <a:t>ді</a:t>
                      </a:r>
                      <a:r>
                        <a:rPr lang="kk-KZ" sz="3200" dirty="0"/>
                        <a:t>,</a:t>
                      </a:r>
                      <a:r>
                        <a:rPr lang="en-US" sz="3200" dirty="0"/>
                        <a:t>-</a:t>
                      </a:r>
                      <a:r>
                        <a:rPr lang="kk-KZ" sz="3200" dirty="0" err="1"/>
                        <a:t>ты</a:t>
                      </a:r>
                      <a:r>
                        <a:rPr lang="kk-KZ" sz="3200" dirty="0"/>
                        <a:t>,</a:t>
                      </a:r>
                      <a:r>
                        <a:rPr lang="en-US" sz="3200" dirty="0"/>
                        <a:t>-</a:t>
                      </a:r>
                      <a:r>
                        <a:rPr lang="kk-KZ" sz="3200" dirty="0" err="1"/>
                        <a:t>ті</a:t>
                      </a:r>
                      <a:r>
                        <a:rPr lang="en-US" sz="3200" dirty="0"/>
                        <a:t>+</a:t>
                      </a:r>
                      <a:r>
                        <a:rPr lang="kk-KZ" sz="3200" dirty="0"/>
                        <a:t>ЖЖ</a:t>
                      </a:r>
                      <a:endParaRPr lang="x-non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1) </a:t>
                      </a:r>
                      <a:r>
                        <a:rPr lang="ru-RU" sz="3200" dirty="0"/>
                        <a:t>О</a:t>
                      </a:r>
                      <a:r>
                        <a:rPr lang="x-none" sz="3200" dirty="0"/>
                        <a:t>тыр, тұр, жатыр, жүр</a:t>
                      </a:r>
                    </a:p>
                    <a:p>
                      <a:r>
                        <a:rPr lang="en-US" sz="3200" dirty="0"/>
                        <a:t>2)</a:t>
                      </a:r>
                      <a:r>
                        <a:rPr lang="x-none" sz="3200" dirty="0"/>
                        <a:t>Ет.</a:t>
                      </a:r>
                      <a:r>
                        <a:rPr lang="en-US" sz="3200" dirty="0"/>
                        <a:t>+</a:t>
                      </a:r>
                      <a:r>
                        <a:rPr lang="kk-KZ" sz="3200" dirty="0"/>
                        <a:t> </a:t>
                      </a:r>
                      <a:r>
                        <a:rPr lang="en-US" sz="3200" dirty="0"/>
                        <a:t>-</a:t>
                      </a:r>
                      <a:r>
                        <a:rPr lang="kk-KZ" sz="3200" dirty="0"/>
                        <a:t>а/</a:t>
                      </a:r>
                      <a:r>
                        <a:rPr lang="en-US" sz="3200" dirty="0"/>
                        <a:t>-</a:t>
                      </a:r>
                      <a:r>
                        <a:rPr lang="kk-KZ" sz="3200" dirty="0" err="1"/>
                        <a:t>е</a:t>
                      </a:r>
                      <a:r>
                        <a:rPr lang="kk-KZ" sz="3200" dirty="0"/>
                        <a:t>/</a:t>
                      </a:r>
                      <a:r>
                        <a:rPr lang="en-US" sz="3200" dirty="0"/>
                        <a:t>-</a:t>
                      </a:r>
                      <a:r>
                        <a:rPr lang="kk-KZ" sz="3200" dirty="0" err="1"/>
                        <a:t>й</a:t>
                      </a:r>
                      <a:r>
                        <a:rPr lang="en-US" sz="3200" dirty="0"/>
                        <a:t>  + </a:t>
                      </a:r>
                      <a:r>
                        <a:rPr lang="kk-KZ" sz="3200" dirty="0"/>
                        <a:t>жатыр/тұр/отыр/жүр</a:t>
                      </a:r>
                      <a:r>
                        <a:rPr lang="en-US" sz="3200" dirty="0"/>
                        <a:t>+</a:t>
                      </a:r>
                      <a:r>
                        <a:rPr lang="kk-KZ" sz="3200" dirty="0"/>
                        <a:t>ЖЖ</a:t>
                      </a:r>
                      <a:endParaRPr lang="x-non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/>
                        <a:t>Е</a:t>
                      </a:r>
                      <a:r>
                        <a:rPr lang="x-none" sz="3200" dirty="0"/>
                        <a:t>т.</a:t>
                      </a:r>
                      <a:r>
                        <a:rPr lang="en-US" sz="3200" dirty="0"/>
                        <a:t>+-</a:t>
                      </a:r>
                      <a:r>
                        <a:rPr lang="kk-KZ" sz="3200" dirty="0"/>
                        <a:t>а/</a:t>
                      </a:r>
                      <a:r>
                        <a:rPr lang="en-US" sz="3200" dirty="0"/>
                        <a:t>-</a:t>
                      </a:r>
                      <a:r>
                        <a:rPr lang="kk-KZ" sz="3200" dirty="0" err="1"/>
                        <a:t>е</a:t>
                      </a:r>
                      <a:r>
                        <a:rPr lang="kk-KZ" sz="3200" dirty="0"/>
                        <a:t>/</a:t>
                      </a:r>
                      <a:r>
                        <a:rPr lang="en-US" sz="3200" dirty="0"/>
                        <a:t>-</a:t>
                      </a:r>
                      <a:r>
                        <a:rPr lang="kk-KZ" sz="3200" dirty="0" err="1"/>
                        <a:t>й</a:t>
                      </a:r>
                      <a:r>
                        <a:rPr lang="en-US" sz="3200" dirty="0"/>
                        <a:t>+</a:t>
                      </a:r>
                      <a:r>
                        <a:rPr lang="kk-KZ" sz="3200" dirty="0"/>
                        <a:t>ЖЖ</a:t>
                      </a:r>
                    </a:p>
                    <a:p>
                      <a:endParaRPr lang="x-none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2649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/>
                        <a:t>Мен</a:t>
                      </a:r>
                      <a:r>
                        <a:rPr lang="x-none" sz="3200" dirty="0"/>
                        <a:t> Айжанның ағасына хабарлас</a:t>
                      </a:r>
                      <a:r>
                        <a:rPr lang="x-none" sz="3200" dirty="0">
                          <a:solidFill>
                            <a:srgbClr val="FF0000"/>
                          </a:solidFill>
                        </a:rPr>
                        <a:t>тым</a:t>
                      </a:r>
                      <a:r>
                        <a:rPr lang="x-none" sz="3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/>
                        <a:t>Мен </a:t>
                      </a:r>
                      <a:r>
                        <a:rPr lang="ru-RU" sz="3200" dirty="0" err="1"/>
                        <a:t>интернетте</a:t>
                      </a:r>
                      <a:r>
                        <a:rPr lang="ru-RU" sz="3200" dirty="0"/>
                        <a:t> </a:t>
                      </a:r>
                      <a:r>
                        <a:rPr lang="ru-RU" sz="3200" dirty="0" err="1"/>
                        <a:t>отырмын</a:t>
                      </a:r>
                      <a:r>
                        <a:rPr lang="ru-RU" sz="3200" dirty="0"/>
                        <a:t>.</a:t>
                      </a:r>
                    </a:p>
                    <a:p>
                      <a:r>
                        <a:rPr lang="ru-RU" sz="3200" dirty="0" err="1"/>
                        <a:t>Бізге</a:t>
                      </a:r>
                      <a:r>
                        <a:rPr lang="ru-RU" sz="3200" dirty="0"/>
                        <a:t> </a:t>
                      </a:r>
                      <a:r>
                        <a:rPr lang="ru-RU" sz="3200" dirty="0" err="1"/>
                        <a:t>қонаққа</a:t>
                      </a:r>
                      <a:r>
                        <a:rPr lang="ru-RU" sz="3200" dirty="0"/>
                        <a:t> </a:t>
                      </a:r>
                      <a:r>
                        <a:rPr lang="ru-RU" sz="3200" dirty="0" err="1"/>
                        <a:t>әншілер</a:t>
                      </a:r>
                      <a:r>
                        <a:rPr lang="ru-RU" sz="3200" dirty="0"/>
                        <a:t> </a:t>
                      </a:r>
                      <a:r>
                        <a:rPr lang="ru-RU" sz="3200" dirty="0" err="1"/>
                        <a:t>кел</a:t>
                      </a:r>
                      <a:r>
                        <a:rPr lang="ru-RU" sz="3200" dirty="0" err="1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3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3200" dirty="0" err="1">
                          <a:solidFill>
                            <a:srgbClr val="FF0000"/>
                          </a:solidFill>
                        </a:rPr>
                        <a:t>жатыр</a:t>
                      </a:r>
                      <a:r>
                        <a:rPr lang="kk-KZ" sz="3200" dirty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x-none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/>
                        <a:t>Марат </a:t>
                      </a:r>
                      <a:r>
                        <a:rPr lang="ru-RU" sz="3200" dirty="0" err="1"/>
                        <a:t>қалаға</a:t>
                      </a:r>
                      <a:r>
                        <a:rPr lang="ru-RU" sz="3200" dirty="0"/>
                        <a:t> </a:t>
                      </a:r>
                      <a:r>
                        <a:rPr lang="ru-RU" sz="3200" dirty="0" err="1"/>
                        <a:t>бар</a:t>
                      </a:r>
                      <a:r>
                        <a:rPr lang="ru-RU" sz="3200" dirty="0" err="1">
                          <a:solidFill>
                            <a:srgbClr val="FF0000"/>
                          </a:solidFill>
                        </a:rPr>
                        <a:t>ады</a:t>
                      </a:r>
                      <a:endParaRPr lang="x-none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3508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x-non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7313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67508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08EC45-491A-0940-AF28-EE4B412FC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x-none" smtClean="0"/>
              <a:t> </a:t>
            </a:r>
            <a:r>
              <a:rPr lang="x-none" dirty="0"/>
              <a:t>үш шаққа сай келетін </a:t>
            </a:r>
            <a:r>
              <a:rPr lang="x-none"/>
              <a:t>сөйлемдерді </a:t>
            </a:r>
            <a:r>
              <a:rPr lang="x-none" smtClean="0"/>
              <a:t>жаз. </a:t>
            </a:r>
            <a:endParaRPr lang="x-none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1D7B2EC5-29E8-8844-AB74-57E4709BC9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1660886"/>
              </p:ext>
            </p:extLst>
          </p:nvPr>
        </p:nvGraphicFramePr>
        <p:xfrm>
          <a:off x="746976" y="1825624"/>
          <a:ext cx="10606821" cy="4575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5607">
                  <a:extLst>
                    <a:ext uri="{9D8B030D-6E8A-4147-A177-3AD203B41FA5}">
                      <a16:colId xmlns:a16="http://schemas.microsoft.com/office/drawing/2014/main" xmlns="" val="418215428"/>
                    </a:ext>
                  </a:extLst>
                </a:gridCol>
                <a:gridCol w="3535607">
                  <a:extLst>
                    <a:ext uri="{9D8B030D-6E8A-4147-A177-3AD203B41FA5}">
                      <a16:colId xmlns:a16="http://schemas.microsoft.com/office/drawing/2014/main" xmlns="" val="3359963201"/>
                    </a:ext>
                  </a:extLst>
                </a:gridCol>
                <a:gridCol w="3535607">
                  <a:extLst>
                    <a:ext uri="{9D8B030D-6E8A-4147-A177-3AD203B41FA5}">
                      <a16:colId xmlns:a16="http://schemas.microsoft.com/office/drawing/2014/main" xmlns="" val="1307190202"/>
                    </a:ext>
                  </a:extLst>
                </a:gridCol>
              </a:tblGrid>
              <a:tr h="762529">
                <a:tc>
                  <a:txBody>
                    <a:bodyPr/>
                    <a:lstStyle/>
                    <a:p>
                      <a:r>
                        <a:rPr lang="ru-RU" sz="4000" dirty="0" err="1"/>
                        <a:t>Ө</a:t>
                      </a:r>
                      <a:r>
                        <a:rPr lang="x-none" sz="4000" dirty="0"/>
                        <a:t>ткен шақ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/>
                        <a:t>О</a:t>
                      </a:r>
                      <a:r>
                        <a:rPr lang="x-none" sz="4000" dirty="0"/>
                        <a:t>сы шақ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/>
                        <a:t>К</a:t>
                      </a:r>
                      <a:r>
                        <a:rPr lang="x-none" sz="4000" dirty="0"/>
                        <a:t>елер шақ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63984056"/>
                  </a:ext>
                </a:extLst>
              </a:tr>
              <a:tr h="762529">
                <a:tc>
                  <a:txBody>
                    <a:bodyPr/>
                    <a:lstStyle/>
                    <a:p>
                      <a:endParaRPr lang="x-none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0027961"/>
                  </a:ext>
                </a:extLst>
              </a:tr>
              <a:tr h="762529">
                <a:tc>
                  <a:txBody>
                    <a:bodyPr/>
                    <a:lstStyle/>
                    <a:p>
                      <a:endParaRPr lang="x-none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2899561"/>
                  </a:ext>
                </a:extLst>
              </a:tr>
              <a:tr h="762529">
                <a:tc>
                  <a:txBody>
                    <a:bodyPr/>
                    <a:lstStyle/>
                    <a:p>
                      <a:endParaRPr lang="x-none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9145476"/>
                  </a:ext>
                </a:extLst>
              </a:tr>
              <a:tr h="762529">
                <a:tc>
                  <a:txBody>
                    <a:bodyPr/>
                    <a:lstStyle/>
                    <a:p>
                      <a:endParaRPr lang="x-none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5853535"/>
                  </a:ext>
                </a:extLst>
              </a:tr>
              <a:tr h="762529">
                <a:tc>
                  <a:txBody>
                    <a:bodyPr/>
                    <a:lstStyle/>
                    <a:p>
                      <a:endParaRPr lang="x-none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8750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70965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30704B-E584-CD42-978B-7520A5096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6386"/>
            <a:ext cx="11100516" cy="1325563"/>
          </a:xfrm>
        </p:spPr>
        <p:txBody>
          <a:bodyPr>
            <a:normAutofit/>
          </a:bodyPr>
          <a:lstStyle/>
          <a:p>
            <a:r>
              <a:rPr lang="ru-RU" dirty="0"/>
              <a:t>С</a:t>
            </a:r>
            <a:r>
              <a:rPr lang="x-none" dirty="0"/>
              <a:t>өйлемдерді қажетті шақта </a:t>
            </a:r>
            <a:r>
              <a:rPr lang="x-none"/>
              <a:t>жаз </a:t>
            </a:r>
            <a:r>
              <a:rPr lang="ru-RU" dirty="0" smtClean="0"/>
              <a:t/>
            </a:r>
            <a:br>
              <a:rPr lang="ru-RU" dirty="0" smtClean="0"/>
            </a:br>
            <a:endParaRPr lang="x-none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B2D7AA7E-AD12-9F46-8E49-15C68C6504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84283795"/>
              </p:ext>
            </p:extLst>
          </p:nvPr>
        </p:nvGraphicFramePr>
        <p:xfrm>
          <a:off x="270456" y="1690688"/>
          <a:ext cx="1166826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9420">
                  <a:extLst>
                    <a:ext uri="{9D8B030D-6E8A-4147-A177-3AD203B41FA5}">
                      <a16:colId xmlns:a16="http://schemas.microsoft.com/office/drawing/2014/main" xmlns="" val="2491585572"/>
                    </a:ext>
                  </a:extLst>
                </a:gridCol>
                <a:gridCol w="3889420">
                  <a:extLst>
                    <a:ext uri="{9D8B030D-6E8A-4147-A177-3AD203B41FA5}">
                      <a16:colId xmlns:a16="http://schemas.microsoft.com/office/drawing/2014/main" xmlns="" val="2892124391"/>
                    </a:ext>
                  </a:extLst>
                </a:gridCol>
                <a:gridCol w="3889420">
                  <a:extLst>
                    <a:ext uri="{9D8B030D-6E8A-4147-A177-3AD203B41FA5}">
                      <a16:colId xmlns:a16="http://schemas.microsoft.com/office/drawing/2014/main" xmlns="" val="856735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К</a:t>
                      </a:r>
                      <a:r>
                        <a:rPr lang="x-none" sz="2800" dirty="0"/>
                        <a:t>елер шақ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/>
                        <a:t>Өткен</a:t>
                      </a:r>
                      <a:r>
                        <a:rPr lang="ru-RU" sz="2800" dirty="0"/>
                        <a:t> </a:t>
                      </a:r>
                      <a:r>
                        <a:rPr lang="ru-RU" sz="2800" dirty="0" err="1"/>
                        <a:t>шақ</a:t>
                      </a:r>
                      <a:endParaRPr lang="x-non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О</a:t>
                      </a:r>
                      <a:r>
                        <a:rPr lang="x-none" sz="2800" dirty="0"/>
                        <a:t>сы шақ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8057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Мазалап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жүрген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сауалдарының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жауабын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табады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x-non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79429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 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алдында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ұзақ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отырған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адамның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денсаулығы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 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нашарлай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түседі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x-non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281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Әр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түрлі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спорттық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музыкалық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бағдаралмаларды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көре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аласың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0919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19647859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Стандартная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569</Words>
  <Application>Microsoft Office PowerPoint</Application>
  <PresentationFormat>Произвольный</PresentationFormat>
  <Paragraphs>60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ShapesVTI</vt:lpstr>
      <vt:lpstr>Слайд 1</vt:lpstr>
      <vt:lpstr>Сабақтың мақсаты мен критерийлері</vt:lpstr>
      <vt:lpstr>Слайд 3</vt:lpstr>
      <vt:lpstr>Сөздердің мағынасын анықта</vt:lpstr>
      <vt:lpstr>Мәтіннен қарама-қайшы ақпаратты тап</vt:lpstr>
      <vt:lpstr>Бағалау </vt:lpstr>
      <vt:lpstr>Қазақ тіліндегі шақтарды қайтала</vt:lpstr>
      <vt:lpstr> үш шаққа сай келетін сөйлемдерді жаз. </vt:lpstr>
      <vt:lpstr>Сөйлемдерді қажетті шақта жаз  </vt:lpstr>
      <vt:lpstr>Бағалау </vt:lpstr>
      <vt:lpstr>Үйде </vt:lpstr>
      <vt:lpstr>Кері байланыс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Ақпанның жиырма үші</dc:title>
  <dc:creator>Бейсенова Раушан Жамантаевна</dc:creator>
  <cp:lastModifiedBy>HP</cp:lastModifiedBy>
  <cp:revision>11</cp:revision>
  <dcterms:created xsi:type="dcterms:W3CDTF">2021-02-22T09:53:21Z</dcterms:created>
  <dcterms:modified xsi:type="dcterms:W3CDTF">2021-04-02T18:17:06Z</dcterms:modified>
</cp:coreProperties>
</file>