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3" r:id="rId2"/>
    <p:sldId id="256" r:id="rId3"/>
    <p:sldId id="258" r:id="rId4"/>
    <p:sldId id="295" r:id="rId5"/>
    <p:sldId id="271" r:id="rId6"/>
    <p:sldId id="269" r:id="rId7"/>
    <p:sldId id="296" r:id="rId8"/>
    <p:sldId id="263" r:id="rId9"/>
    <p:sldId id="273" r:id="rId10"/>
    <p:sldId id="275" r:id="rId11"/>
    <p:sldId id="276" r:id="rId12"/>
    <p:sldId id="277" r:id="rId13"/>
    <p:sldId id="297" r:id="rId14"/>
    <p:sldId id="278" r:id="rId15"/>
    <p:sldId id="283" r:id="rId16"/>
    <p:sldId id="284" r:id="rId17"/>
    <p:sldId id="285" r:id="rId18"/>
    <p:sldId id="286" r:id="rId19"/>
    <p:sldId id="287" r:id="rId20"/>
    <p:sldId id="288" r:id="rId21"/>
    <p:sldId id="290" r:id="rId22"/>
    <p:sldId id="292" r:id="rId23"/>
    <p:sldId id="282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AFF"/>
    <a:srgbClr val="0886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6596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E65BD1-656A-47C3-838E-AA27CCA90545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CFB3B74-2D2A-4927-B95D-101EC9E7D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46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0C673D-BC39-4DBA-B97D-7772B49A2AA2}" type="slidenum">
              <a:rPr lang="ru-RU" smtClean="0"/>
              <a:pPr/>
              <a:t>23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44B9E-9D89-4213-BCBA-D888E392C7EB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5A8F9-3F42-414A-A867-10D159DA57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3E0D6-A3C4-4C4F-98A1-407C2F235C1E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87A19-79BD-4C77-A20A-CC1A765FB7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BB458-CA26-429B-9E1C-AEE97307C135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637C9-146F-4CBB-84C3-DB21FB6E8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02827-918A-4D2B-950C-35BC1A54CE9A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DBB37-05F0-428F-BA91-7046A8E240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1BEB9-2098-4A74-960C-B952A308A921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049DE-8B12-4A0F-8634-3552816FC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7D9EF-A719-4A32-8416-5C718A35B07B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141AF-B998-4EF8-8009-0D191063B1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820E0-66A3-401A-B6AD-798AA298625F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C585-8F6A-4D61-A3CB-7D064B73EA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EC039-7C29-41BD-94D2-1D1B0BC2C3AB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8314F-D483-47D8-89CF-0CCD677B6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3D6DF-3744-433C-B78E-308552D070F0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F6AE2-E09C-4F91-AF1E-678DEAC14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D8795-DE22-4519-B65B-D1BE778F4641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D61B6-0F63-4DDD-B5B7-DB7E46D4A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2956C-2525-444C-9AB0-335739CA359B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49232-EA85-413B-8FBA-454F2518C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3F82E7-B2A1-436B-8764-CFC6EF285EE7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692993-E775-498E-9043-D882CD451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ctrTitle"/>
          </p:nvPr>
        </p:nvSpPr>
        <p:spPr>
          <a:xfrm>
            <a:off x="857224" y="785794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08862F"/>
                </a:solidFill>
                <a:latin typeface="Monotype Corsiva" pitchFamily="66" charset="0"/>
              </a:rPr>
              <a:t>Урок по рассказу И.С. Тургенева «</a:t>
            </a:r>
            <a:r>
              <a:rPr lang="ru-RU" dirty="0" err="1" smtClean="0">
                <a:solidFill>
                  <a:srgbClr val="08862F"/>
                </a:solidFill>
                <a:latin typeface="Monotype Corsiva" pitchFamily="66" charset="0"/>
              </a:rPr>
              <a:t>Муму</a:t>
            </a:r>
            <a:r>
              <a:rPr lang="ru-RU" dirty="0" smtClean="0">
                <a:solidFill>
                  <a:srgbClr val="08862F"/>
                </a:solidFill>
                <a:latin typeface="Monotype Corsiva" pitchFamily="66" charset="0"/>
              </a:rPr>
              <a:t>»</a:t>
            </a:r>
          </a:p>
        </p:txBody>
      </p:sp>
      <p:pic>
        <p:nvPicPr>
          <p:cNvPr id="3" name="Рисунок 5" descr="маковский тург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143116"/>
            <a:ext cx="4900873" cy="3675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66" name="Group 50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2"/>
        </p:xfrm>
        <a:graphic>
          <a:graphicData uri="http://schemas.openxmlformats.org/drawingml/2006/table">
            <a:tbl>
              <a:tblPr/>
              <a:tblGrid>
                <a:gridCol w="4573588"/>
                <a:gridCol w="4570412"/>
              </a:tblGrid>
              <a:tr h="625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Согласись или опровергни утверждение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8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Герасим всю жизнь прожил в доме барыни...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AFF"/>
                    </a:solidFill>
                  </a:tcPr>
                </a:tc>
              </a:tr>
              <a:tr h="6080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Герасим выполнял в доме обязанности дворника и сторожа...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AFF"/>
                    </a:solidFill>
                  </a:tcPr>
                </a:tc>
              </a:tr>
              <a:tr h="625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Соперника Герасима звали Платоном...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AFF"/>
                    </a:solidFill>
                  </a:tcPr>
                </a:tc>
              </a:tr>
              <a:tr h="625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Хозяйка Герасима жила в Москве...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AFF"/>
                    </a:solidFill>
                  </a:tcPr>
                </a:tc>
              </a:tr>
              <a:tr h="6254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Герасим нашёл собаку, когда возвращался с реки...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A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 noGrp="1"/>
          </p:cNvGraphicFramePr>
          <p:nvPr/>
        </p:nvGraphicFramePr>
        <p:xfrm>
          <a:off x="0" y="0"/>
          <a:ext cx="9144000" cy="6858004"/>
        </p:xfrm>
        <a:graphic>
          <a:graphicData uri="http://schemas.openxmlformats.org/drawingml/2006/table">
            <a:tbl>
              <a:tblPr/>
              <a:tblGrid>
                <a:gridCol w="4573588"/>
                <a:gridCol w="4570412"/>
              </a:tblGrid>
              <a:tr h="6683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Согласись или опровергни утверждение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91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Герасим вернулся в дом хозяйки после смерти Муму...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04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Муму прожила у Герасима два года...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207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Действие рассказа происходит в городе Москве...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223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 барыни не было родственников...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207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Неистомная работа – это тяжёлая работа...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1714500"/>
          </a:xfrm>
        </p:spPr>
        <p:txBody>
          <a:bodyPr/>
          <a:lstStyle/>
          <a:p>
            <a:pPr marL="742950" indent="-742950"/>
            <a:r>
              <a:rPr lang="ru-RU" b="1" smtClean="0">
                <a:solidFill>
                  <a:schemeClr val="tx2"/>
                </a:solidFill>
              </a:rPr>
              <a:t>Правильные ответы:</a:t>
            </a:r>
            <a:br>
              <a:rPr lang="ru-RU" b="1" smtClean="0">
                <a:solidFill>
                  <a:schemeClr val="tx2"/>
                </a:solidFill>
              </a:rPr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endParaRPr lang="ru-RU" b="1" smtClean="0"/>
          </a:p>
        </p:txBody>
      </p:sp>
      <p:sp>
        <p:nvSpPr>
          <p:cNvPr id="3" name="TextBox 2"/>
          <p:cNvSpPr txBox="1"/>
          <p:nvPr/>
        </p:nvSpPr>
        <p:spPr>
          <a:xfrm>
            <a:off x="857250" y="1571625"/>
            <a:ext cx="7500938" cy="378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ru-RU" sz="2400" b="1" dirty="0">
                <a:latin typeface="+mj-lt"/>
              </a:rPr>
              <a:t>Нет (жил в деревне)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b="1" dirty="0">
                <a:latin typeface="+mj-lt"/>
              </a:rPr>
              <a:t>Да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b="1" dirty="0">
                <a:latin typeface="+mj-lt"/>
              </a:rPr>
              <a:t>Нет (Капитон Климов)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b="1" dirty="0">
                <a:latin typeface="+mj-lt"/>
              </a:rPr>
              <a:t>Да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b="1" dirty="0">
                <a:latin typeface="+mj-lt"/>
              </a:rPr>
              <a:t>Нет (провожал Татьяну)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b="1" dirty="0">
                <a:latin typeface="+mj-lt"/>
              </a:rPr>
              <a:t>Нет (вернулся в деревню)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b="1" dirty="0">
                <a:latin typeface="+mj-lt"/>
              </a:rPr>
              <a:t>Нет (один год)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b="1" dirty="0">
                <a:latin typeface="+mj-lt"/>
              </a:rPr>
              <a:t>Да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b="1" dirty="0">
                <a:latin typeface="+mj-lt"/>
              </a:rPr>
              <a:t>Нет (были дети), которые жили в другом городе)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b="1" dirty="0">
                <a:latin typeface="+mj-lt"/>
              </a:rPr>
              <a:t>Нет (</a:t>
            </a:r>
            <a:r>
              <a:rPr lang="ru-RU" sz="2400" b="1" dirty="0" err="1">
                <a:latin typeface="+mj-lt"/>
              </a:rPr>
              <a:t>неистомная</a:t>
            </a:r>
            <a:r>
              <a:rPr lang="ru-RU" sz="2400" b="1" dirty="0">
                <a:latin typeface="+mj-lt"/>
              </a:rPr>
              <a:t> работа – </a:t>
            </a:r>
            <a:r>
              <a:rPr lang="ru-RU" sz="2400" b="1" dirty="0" err="1">
                <a:latin typeface="+mj-lt"/>
              </a:rPr>
              <a:t>работа</a:t>
            </a:r>
            <a:r>
              <a:rPr lang="ru-RU" sz="2400" b="1" dirty="0">
                <a:latin typeface="+mj-lt"/>
              </a:rPr>
              <a:t> без устали)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827088" y="836613"/>
            <a:ext cx="4176712" cy="1143000"/>
          </a:xfrm>
        </p:spPr>
        <p:txBody>
          <a:bodyPr/>
          <a:lstStyle/>
          <a:p>
            <a:r>
              <a:rPr lang="ru-RU" sz="4000" smtClean="0">
                <a:solidFill>
                  <a:srgbClr val="08862F"/>
                </a:solidFill>
                <a:latin typeface="Monotype Corsiva" pitchFamily="66" charset="0"/>
              </a:rPr>
              <a:t>Викторина по произведению И.С. Тургенева «Муму»</a:t>
            </a:r>
          </a:p>
        </p:txBody>
      </p:sp>
      <p:pic>
        <p:nvPicPr>
          <p:cNvPr id="41988" name="Picture 4" descr="За работой3"/>
          <p:cNvPicPr>
            <a:picLocks noChangeAspect="1" noChangeArrowheads="1"/>
          </p:cNvPicPr>
          <p:nvPr/>
        </p:nvPicPr>
        <p:blipFill>
          <a:blip r:embed="rId2" cstate="print"/>
          <a:srcRect r="17717" b="787"/>
          <a:stretch>
            <a:fillRect/>
          </a:stretch>
        </p:blipFill>
        <p:spPr bwMode="auto">
          <a:xfrm>
            <a:off x="684213" y="2806700"/>
            <a:ext cx="3816350" cy="3449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989" name="Picture 5" descr="Барыня с приживалками"/>
          <p:cNvPicPr>
            <a:picLocks noChangeAspect="1" noChangeArrowheads="1"/>
          </p:cNvPicPr>
          <p:nvPr/>
        </p:nvPicPr>
        <p:blipFill>
          <a:blip r:embed="rId3" cstate="print"/>
          <a:srcRect b="787"/>
          <a:stretch>
            <a:fillRect/>
          </a:stretch>
        </p:blipFill>
        <p:spPr bwMode="auto">
          <a:xfrm>
            <a:off x="5003800" y="476250"/>
            <a:ext cx="3744913" cy="2786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990" name="Picture 6" descr="Собачка"/>
          <p:cNvPicPr>
            <a:picLocks noChangeAspect="1" noChangeArrowheads="1"/>
          </p:cNvPicPr>
          <p:nvPr/>
        </p:nvPicPr>
        <p:blipFill>
          <a:blip r:embed="rId4" cstate="print"/>
          <a:srcRect b="787"/>
          <a:stretch>
            <a:fillRect/>
          </a:stretch>
        </p:blipFill>
        <p:spPr bwMode="auto">
          <a:xfrm>
            <a:off x="4787900" y="3395663"/>
            <a:ext cx="3671888" cy="2732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95288" y="3716338"/>
            <a:ext cx="8229600" cy="1143000"/>
          </a:xfrm>
        </p:spPr>
        <p:txBody>
          <a:bodyPr/>
          <a:lstStyle/>
          <a:p>
            <a:pPr algn="r"/>
            <a:r>
              <a:rPr lang="ru-RU" b="1" i="1" smtClean="0"/>
              <a:t>«...самым </a:t>
            </a:r>
            <a:br>
              <a:rPr lang="ru-RU" b="1" i="1" smtClean="0"/>
            </a:br>
            <a:r>
              <a:rPr lang="ru-RU" b="1" i="1" smtClean="0"/>
              <a:t>замечательным </a:t>
            </a:r>
            <a:br>
              <a:rPr lang="ru-RU" b="1" i="1" smtClean="0"/>
            </a:br>
            <a:r>
              <a:rPr lang="ru-RU" b="1" i="1" smtClean="0"/>
              <a:t>лицом был...»</a:t>
            </a:r>
            <a:br>
              <a:rPr lang="ru-RU" b="1" i="1" smtClean="0"/>
            </a:br>
            <a:r>
              <a:rPr lang="ru-RU" b="1" i="1" smtClean="0"/>
              <a:t/>
            </a:r>
            <a:br>
              <a:rPr lang="ru-RU" b="1" i="1" smtClean="0"/>
            </a:br>
            <a:r>
              <a:rPr lang="ru-RU" b="1" i="1" smtClean="0"/>
              <a:t>И.С. Тургенев</a:t>
            </a:r>
          </a:p>
        </p:txBody>
      </p:sp>
      <p:pic>
        <p:nvPicPr>
          <p:cNvPr id="3" name="Рисунок 2" descr="i_51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71612"/>
            <a:ext cx="3454450" cy="4857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357188" y="428625"/>
            <a:ext cx="85010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tx2"/>
                </a:solidFill>
              </a:rPr>
              <a:t>О ком сказал писатель?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chemeClr val="tx2"/>
                </a:solidFill>
              </a:rPr>
              <a:t>Почему писатель дал своему герою имя Герасим?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411663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ru-RU" sz="6600" i="1" dirty="0" smtClean="0"/>
              <a:t>Герасим – </a:t>
            </a:r>
            <a:r>
              <a:rPr lang="ru-RU" i="1" dirty="0" smtClean="0"/>
              <a:t>«</a:t>
            </a:r>
            <a:r>
              <a:rPr lang="ru-RU" b="1" i="1" dirty="0" smtClean="0"/>
              <a:t>значительный», т.е.</a:t>
            </a:r>
          </a:p>
          <a:p>
            <a:pPr marL="725488" indent="12700">
              <a:buFont typeface="Wingdings" pitchFamily="2" charset="2"/>
              <a:buChar char="ü"/>
              <a:defRPr/>
            </a:pPr>
            <a:r>
              <a:rPr lang="ru-RU" i="1" dirty="0" smtClean="0"/>
              <a:t>большой по величине, размерам; </a:t>
            </a:r>
          </a:p>
          <a:p>
            <a:pPr marL="725488" indent="12700">
              <a:buFont typeface="Arial" charset="0"/>
              <a:buNone/>
              <a:defRPr/>
            </a:pPr>
            <a:endParaRPr lang="ru-RU" i="1" dirty="0" smtClean="0"/>
          </a:p>
          <a:p>
            <a:pPr marL="725488" indent="12700">
              <a:buFont typeface="Wingdings" pitchFamily="2" charset="2"/>
              <a:buChar char="ü"/>
              <a:defRPr/>
            </a:pPr>
            <a:r>
              <a:rPr lang="ru-RU" i="1" dirty="0" smtClean="0"/>
              <a:t>важный по значению; </a:t>
            </a:r>
          </a:p>
          <a:p>
            <a:pPr marL="725488" indent="12700">
              <a:buFont typeface="Arial" charset="0"/>
              <a:buNone/>
              <a:defRPr/>
            </a:pPr>
            <a:endParaRPr lang="ru-RU" i="1" dirty="0" smtClean="0"/>
          </a:p>
          <a:p>
            <a:pPr marL="725488" indent="12700">
              <a:buFont typeface="Wingdings" pitchFamily="2" charset="2"/>
              <a:buChar char="ü"/>
              <a:defRPr/>
            </a:pPr>
            <a:r>
              <a:rPr lang="ru-RU" i="1" dirty="0" smtClean="0"/>
              <a:t>имеющий вес, влияние.</a:t>
            </a:r>
          </a:p>
        </p:txBody>
      </p:sp>
      <p:pic>
        <p:nvPicPr>
          <p:cNvPr id="14341" name="Picture 5" descr="Отрада"/>
          <p:cNvPicPr>
            <a:picLocks noChangeAspect="1" noChangeArrowheads="1"/>
          </p:cNvPicPr>
          <p:nvPr/>
        </p:nvPicPr>
        <p:blipFill>
          <a:blip r:embed="rId2" cstate="print"/>
          <a:srcRect b="787"/>
          <a:stretch>
            <a:fillRect/>
          </a:stretch>
        </p:blipFill>
        <p:spPr bwMode="auto">
          <a:xfrm>
            <a:off x="5003800" y="3429000"/>
            <a:ext cx="3335338" cy="2482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620713"/>
            <a:ext cx="8229600" cy="452596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3600" b="1" smtClean="0"/>
              <a:t>Какого роста Герасим?</a:t>
            </a:r>
          </a:p>
          <a:p>
            <a:pPr marL="0" indent="0" algn="ctr">
              <a:buFont typeface="Arial" charset="0"/>
              <a:buNone/>
            </a:pPr>
            <a:r>
              <a:rPr lang="ru-RU" sz="3600" b="1" smtClean="0"/>
              <a:t>«... двенадцати вершков роста» </a:t>
            </a:r>
          </a:p>
          <a:p>
            <a:pPr marL="0" indent="0">
              <a:buFont typeface="Arial" charset="0"/>
              <a:buNone/>
            </a:pPr>
            <a:r>
              <a:rPr lang="ru-RU" sz="3600" b="1" smtClean="0"/>
              <a:t>Вершок</a:t>
            </a:r>
            <a:r>
              <a:rPr lang="ru-RU" sz="3600" smtClean="0"/>
              <a:t> – старинная мера длины, равная 4,4 сантиметра.</a:t>
            </a:r>
          </a:p>
          <a:p>
            <a:pPr marL="0" indent="0">
              <a:buFont typeface="Arial" charset="0"/>
              <a:buNone/>
            </a:pPr>
            <a:r>
              <a:rPr lang="ru-RU" sz="3600" b="1" smtClean="0"/>
              <a:t>Аршин</a:t>
            </a:r>
            <a:r>
              <a:rPr lang="ru-RU" sz="3600" smtClean="0"/>
              <a:t> – старинная мера длины, равная 0,711 метру.</a:t>
            </a:r>
          </a:p>
          <a:p>
            <a:pPr marL="0" indent="0">
              <a:buFont typeface="Arial" charset="0"/>
              <a:buNone/>
            </a:pPr>
            <a:r>
              <a:rPr lang="ru-RU" sz="4000" b="1" smtClean="0"/>
              <a:t>2 аршина + 12 вершков= 195,5 см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549275"/>
            <a:ext cx="8532812" cy="5500688"/>
          </a:xfrm>
        </p:spPr>
        <p:txBody>
          <a:bodyPr/>
          <a:lstStyle/>
          <a:p>
            <a:pPr>
              <a:defRPr/>
            </a:pPr>
            <a:r>
              <a:rPr lang="ru-RU" b="1" dirty="0" smtClean="0"/>
              <a:t>Какую роль выполнял Герасим в доме барыни?</a:t>
            </a:r>
          </a:p>
          <a:p>
            <a:pPr marL="811213" indent="0">
              <a:buFont typeface="Wingdings" pitchFamily="2" charset="2"/>
              <a:buChar char="ü"/>
              <a:defRPr/>
            </a:pPr>
            <a:r>
              <a:rPr lang="ru-RU" b="1" dirty="0" smtClean="0"/>
              <a:t> </a:t>
            </a:r>
            <a:r>
              <a:rPr lang="ru-RU" i="1" dirty="0" smtClean="0"/>
              <a:t>содержал двор в чистоте (дворник)</a:t>
            </a:r>
          </a:p>
          <a:p>
            <a:pPr marL="811213" indent="0">
              <a:buFont typeface="Wingdings" pitchFamily="2" charset="2"/>
              <a:buChar char="ü"/>
              <a:defRPr/>
            </a:pPr>
            <a:r>
              <a:rPr lang="ru-RU" i="1" dirty="0" smtClean="0"/>
              <a:t> охранял дом (сторож</a:t>
            </a:r>
            <a:r>
              <a:rPr lang="ru-RU" b="1" dirty="0" smtClean="0"/>
              <a:t>)</a:t>
            </a:r>
          </a:p>
          <a:p>
            <a:pPr marL="0" indent="0">
              <a:buFont typeface="Arial" pitchFamily="34" charset="0"/>
              <a:buChar char="•"/>
              <a:defRPr/>
            </a:pPr>
            <a:r>
              <a:rPr lang="ru-RU" b="1" dirty="0" smtClean="0"/>
              <a:t>   Как он трудился?</a:t>
            </a:r>
          </a:p>
          <a:p>
            <a:pPr marL="811213" indent="0">
              <a:buFont typeface="Wingdings" pitchFamily="2" charset="2"/>
              <a:buChar char="ü"/>
              <a:defRPr/>
            </a:pPr>
            <a:r>
              <a:rPr lang="ru-RU" b="1" dirty="0" smtClean="0"/>
              <a:t> </a:t>
            </a:r>
            <a:r>
              <a:rPr lang="ru-RU" i="1" dirty="0" smtClean="0"/>
              <a:t> «в полчаса у него всё было готово»</a:t>
            </a:r>
          </a:p>
          <a:p>
            <a:pPr marL="811213" indent="0">
              <a:buFont typeface="Wingdings" pitchFamily="2" charset="2"/>
              <a:buChar char="ü"/>
              <a:defRPr/>
            </a:pPr>
            <a:r>
              <a:rPr lang="ru-RU" i="1" dirty="0" smtClean="0"/>
              <a:t> «усердно исполнял свои обязанности»</a:t>
            </a:r>
          </a:p>
          <a:p>
            <a:pPr marL="811213" indent="0">
              <a:buFont typeface="Wingdings" pitchFamily="2" charset="2"/>
              <a:buChar char="ü"/>
              <a:defRPr/>
            </a:pPr>
            <a:r>
              <a:rPr lang="ru-RU" i="1" dirty="0" smtClean="0"/>
              <a:t> «работал без устали</a:t>
            </a:r>
            <a:r>
              <a:rPr lang="ru-RU" b="1" dirty="0" smtClean="0"/>
              <a:t>»</a:t>
            </a:r>
          </a:p>
          <a:p>
            <a:pPr marL="0" indent="0">
              <a:defRPr/>
            </a:pPr>
            <a:r>
              <a:rPr lang="ru-RU" b="1" dirty="0" smtClean="0"/>
              <a:t>   Где жил Герасим?</a:t>
            </a:r>
          </a:p>
          <a:p>
            <a:pPr marL="811213" indent="0">
              <a:buFont typeface="Wingdings" pitchFamily="2" charset="2"/>
              <a:buChar char="ü"/>
              <a:defRPr/>
            </a:pPr>
            <a:r>
              <a:rPr lang="ru-RU" b="1" dirty="0" smtClean="0"/>
              <a:t> </a:t>
            </a:r>
            <a:r>
              <a:rPr lang="ru-RU" i="1" dirty="0" smtClean="0"/>
              <a:t>имел отдельное жильё (каморка)</a:t>
            </a:r>
          </a:p>
          <a:p>
            <a:pPr>
              <a:defRPr/>
            </a:pPr>
            <a:endParaRPr lang="ru-RU" b="1" dirty="0" smtClean="0"/>
          </a:p>
          <a:p>
            <a:pPr>
              <a:defRPr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/>
              <a:t>Почему барыня взяла  Герасима в свой московский дом?</a:t>
            </a:r>
          </a:p>
          <a:p>
            <a:pPr marL="722313" indent="0">
              <a:buFont typeface="Wingdings" pitchFamily="2" charset="2"/>
              <a:buChar char="ü"/>
              <a:defRPr/>
            </a:pPr>
            <a:r>
              <a:rPr lang="ru-RU" b="1" dirty="0" smtClean="0"/>
              <a:t> </a:t>
            </a:r>
            <a:r>
              <a:rPr lang="ru-RU" i="1" dirty="0" smtClean="0"/>
              <a:t>«считался самым исправным тягловым мужиком»</a:t>
            </a:r>
          </a:p>
          <a:p>
            <a:pPr marL="722313" indent="0">
              <a:buFont typeface="Wingdings" pitchFamily="2" charset="2"/>
              <a:buChar char="ü"/>
              <a:defRPr/>
            </a:pPr>
            <a:r>
              <a:rPr lang="ru-RU" i="1" dirty="0" smtClean="0"/>
              <a:t> «славный он был мужик»</a:t>
            </a:r>
          </a:p>
          <a:p>
            <a:pPr marL="722313" indent="0">
              <a:buFont typeface="Wingdings" pitchFamily="2" charset="2"/>
              <a:buChar char="ü"/>
              <a:defRPr/>
            </a:pPr>
            <a:r>
              <a:rPr lang="ru-RU" i="1" dirty="0" smtClean="0"/>
              <a:t> «работал за четверых»</a:t>
            </a:r>
          </a:p>
          <a:p>
            <a:pPr>
              <a:defRPr/>
            </a:pPr>
            <a:r>
              <a:rPr lang="ru-RU" b="1" dirty="0" smtClean="0"/>
              <a:t>Как относились к нему другие слуги?</a:t>
            </a:r>
          </a:p>
          <a:p>
            <a:pPr marL="530225" indent="103188">
              <a:buFont typeface="Wingdings" pitchFamily="2" charset="2"/>
              <a:buChar char="ü"/>
              <a:defRPr/>
            </a:pPr>
            <a:r>
              <a:rPr lang="ru-RU" b="1" dirty="0" smtClean="0"/>
              <a:t> </a:t>
            </a:r>
            <a:r>
              <a:rPr lang="ru-RU" i="1" dirty="0" smtClean="0"/>
              <a:t> «они его побаивались»</a:t>
            </a:r>
            <a:endParaRPr lang="ru-RU" b="1" dirty="0" smtClean="0"/>
          </a:p>
          <a:p>
            <a:pPr>
              <a:defRPr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chemeClr val="tx2"/>
                </a:solidFill>
              </a:rPr>
              <a:t>Почему  И.С. Тургенев сделал своего героя немым?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285750" y="2214563"/>
            <a:ext cx="8501063" cy="384016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4800" b="1" smtClean="0"/>
              <a:t>Поработаем с учебником: </a:t>
            </a:r>
          </a:p>
          <a:p>
            <a:pPr algn="ctr">
              <a:buFont typeface="Arial" charset="0"/>
              <a:buNone/>
            </a:pPr>
            <a:r>
              <a:rPr lang="ru-RU" sz="4800" b="1" smtClean="0"/>
              <a:t>с. 244 – высказывание </a:t>
            </a:r>
          </a:p>
          <a:p>
            <a:pPr algn="ctr">
              <a:buFont typeface="Arial" charset="0"/>
              <a:buNone/>
            </a:pPr>
            <a:r>
              <a:rPr lang="ru-RU" sz="4800" b="1" smtClean="0"/>
              <a:t>литературоведа  Ю. Селезнёва</a:t>
            </a:r>
          </a:p>
          <a:p>
            <a:pPr algn="ctr">
              <a:buFont typeface="Arial" charset="0"/>
              <a:buNone/>
            </a:pPr>
            <a:r>
              <a:rPr lang="ru-RU" b="1" i="1" smtClean="0">
                <a:solidFill>
                  <a:srgbClr val="FF0000"/>
                </a:solidFill>
              </a:rPr>
              <a:t>(литературовед – учёный, занимающихся изучением литературных произведений)</a:t>
            </a:r>
          </a:p>
          <a:p>
            <a:pPr algn="ctr">
              <a:buFont typeface="Arial" charset="0"/>
              <a:buNone/>
            </a:pPr>
            <a:endParaRPr lang="ru-RU" sz="4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179388" y="333375"/>
            <a:ext cx="83581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chemeClr val="tx2"/>
                </a:solidFill>
                <a:latin typeface="Calibri" pitchFamily="34" charset="0"/>
              </a:rPr>
              <a:t>      </a:t>
            </a:r>
            <a:r>
              <a:rPr lang="ru-RU" sz="4000" b="1">
                <a:solidFill>
                  <a:schemeClr val="tx2"/>
                </a:solidFill>
                <a:latin typeface="Calibri" pitchFamily="34" charset="0"/>
              </a:rPr>
              <a:t>Иван Сергеевич Тургенев</a:t>
            </a:r>
          </a:p>
        </p:txBody>
      </p:sp>
      <p:pic>
        <p:nvPicPr>
          <p:cNvPr id="2052" name="Рисунок 5" descr="маковский тург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47" y="844308"/>
            <a:ext cx="7356842" cy="55173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500063" y="2571750"/>
            <a:ext cx="8229600" cy="1143000"/>
          </a:xfrm>
        </p:spPr>
        <p:txBody>
          <a:bodyPr/>
          <a:lstStyle/>
          <a:p>
            <a:r>
              <a:rPr lang="ru-RU" sz="6000" b="1" smtClean="0">
                <a:solidFill>
                  <a:schemeClr val="tx2"/>
                </a:solidFill>
              </a:rPr>
              <a:t>Почему Герасим согласился с требованием барыни и утопил Муму, которую очень любил?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42875" y="571500"/>
            <a:ext cx="8715375" cy="5554663"/>
          </a:xfrm>
        </p:spPr>
        <p:txBody>
          <a:bodyPr/>
          <a:lstStyle/>
          <a:p>
            <a:pPr>
              <a:defRPr/>
            </a:pPr>
            <a:r>
              <a:rPr lang="ru-RU" sz="4800" b="1" dirty="0" smtClean="0">
                <a:solidFill>
                  <a:schemeClr val="tx2"/>
                </a:solidFill>
              </a:rPr>
              <a:t>Как относиться к Герасиму И.С. Тургенев?</a:t>
            </a:r>
          </a:p>
          <a:p>
            <a:pPr marL="442913" indent="0">
              <a:buFont typeface="Wingdings" pitchFamily="2" charset="2"/>
              <a:buChar char="ü"/>
              <a:defRPr/>
            </a:pPr>
            <a:r>
              <a:rPr lang="ru-RU" b="1" dirty="0" smtClean="0"/>
              <a:t> </a:t>
            </a:r>
            <a:r>
              <a:rPr lang="ru-RU" b="1" i="1" dirty="0" smtClean="0"/>
              <a:t>«..самым замечательным лицом был дворник Герасим...»</a:t>
            </a:r>
            <a:endParaRPr lang="ru-RU" b="1" dirty="0" smtClean="0"/>
          </a:p>
          <a:p>
            <a:pPr>
              <a:defRPr/>
            </a:pPr>
            <a:r>
              <a:rPr lang="ru-RU" sz="4800" b="1" dirty="0" smtClean="0">
                <a:solidFill>
                  <a:schemeClr val="tx2"/>
                </a:solidFill>
              </a:rPr>
              <a:t>Как своё отношение к герою писатель выражает?</a:t>
            </a:r>
          </a:p>
          <a:p>
            <a:pPr marL="442913" indent="0">
              <a:buFont typeface="Wingdings" pitchFamily="2" charset="2"/>
              <a:buChar char="ü"/>
              <a:defRPr/>
            </a:pPr>
            <a:r>
              <a:rPr lang="ru-RU" b="1" i="1" dirty="0" smtClean="0"/>
              <a:t> ИВС - средства художественной выразительности (сравнения, гиперболы, эпитеты)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chemeClr val="tx2"/>
                </a:solidFill>
              </a:rPr>
              <a:t>Изобразительно-выразительные средства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714500"/>
            <a:ext cx="8643937" cy="4411663"/>
          </a:xfrm>
        </p:spPr>
        <p:txBody>
          <a:bodyPr/>
          <a:lstStyle/>
          <a:p>
            <a:r>
              <a:rPr lang="ru-RU" sz="3800" b="1" smtClean="0">
                <a:solidFill>
                  <a:srgbClr val="FF0000"/>
                </a:solidFill>
              </a:rPr>
              <a:t>Эпитет</a:t>
            </a:r>
            <a:r>
              <a:rPr lang="ru-RU" sz="3800" b="1" smtClean="0"/>
              <a:t> – художественное определение, подчёркивающее необычные свойства предмета.</a:t>
            </a:r>
          </a:p>
          <a:p>
            <a:r>
              <a:rPr lang="ru-RU" sz="3800" b="1" smtClean="0">
                <a:solidFill>
                  <a:srgbClr val="FF0000"/>
                </a:solidFill>
              </a:rPr>
              <a:t>Сравнени</a:t>
            </a:r>
            <a:r>
              <a:rPr lang="ru-RU" sz="3800" b="1" smtClean="0"/>
              <a:t>е – изображение одного предмета с помощью сопоставления с другим.</a:t>
            </a:r>
          </a:p>
          <a:p>
            <a:r>
              <a:rPr lang="ru-RU" sz="3800" b="1" smtClean="0">
                <a:solidFill>
                  <a:srgbClr val="FF0000"/>
                </a:solidFill>
              </a:rPr>
              <a:t>Гипербола</a:t>
            </a:r>
            <a:r>
              <a:rPr lang="ru-RU" sz="3800" b="1" smtClean="0"/>
              <a:t> – сильное преувеличение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703388"/>
          <a:ext cx="9144000" cy="5154614"/>
        </p:xfrm>
        <a:graphic>
          <a:graphicData uri="http://schemas.openxmlformats.org/drawingml/2006/table">
            <a:tbl>
              <a:tblPr/>
              <a:tblGrid>
                <a:gridCol w="2703513"/>
                <a:gridCol w="2520950"/>
                <a:gridCol w="3919537"/>
              </a:tblGrid>
              <a:tr h="161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Предмет описания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Цитаты из текста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Средство художественной выразительности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(гипербола, сравнение, эпитет)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Внешность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Физические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Характер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Отношение к  работе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Отношение к Муму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Отношение к людям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3588" name="Заголовок 1"/>
          <p:cNvSpPr>
            <a:spLocks noGrp="1"/>
          </p:cNvSpPr>
          <p:nvPr>
            <p:ph type="title"/>
          </p:nvPr>
        </p:nvSpPr>
        <p:spPr>
          <a:xfrm>
            <a:off x="0" y="357188"/>
            <a:ext cx="9144000" cy="714375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Домашнее задание</a:t>
            </a:r>
            <a:r>
              <a:rPr lang="ru-RU" sz="3600" b="1" dirty="0" smtClean="0">
                <a:solidFill>
                  <a:srgbClr val="FF0000"/>
                </a:solidFill>
              </a:rPr>
              <a:t>:</a:t>
            </a:r>
            <a:r>
              <a:rPr lang="ru-RU" sz="3600" b="1" dirty="0" smtClean="0">
                <a:solidFill>
                  <a:schemeClr val="tx2"/>
                </a:solidFill>
              </a:rPr>
              <a:t/>
            </a:r>
            <a:br>
              <a:rPr lang="ru-RU" sz="3600" b="1" dirty="0" smtClean="0">
                <a:solidFill>
                  <a:schemeClr val="tx2"/>
                </a:solidFill>
              </a:rPr>
            </a:br>
            <a:r>
              <a:rPr lang="ru-RU" sz="3200" b="1" dirty="0" smtClean="0">
                <a:solidFill>
                  <a:schemeClr val="tx2"/>
                </a:solidFill>
              </a:rPr>
              <a:t>найдите примеры ИВС  в описании Герасима.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2" descr="остоженка 37 дом муму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00042"/>
            <a:ext cx="5595940" cy="3357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Рисунок 3" descr="турген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6071" y="484166"/>
            <a:ext cx="2165013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4143375" y="4286250"/>
            <a:ext cx="43576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latin typeface="Calibri" pitchFamily="34" charset="0"/>
              </a:rPr>
              <a:t>Москва, ул. Остоженка, 37 - </a:t>
            </a:r>
          </a:p>
          <a:p>
            <a:pPr algn="ctr"/>
            <a:r>
              <a:rPr lang="ru-RU" sz="2400" i="1">
                <a:latin typeface="Calibri" pitchFamily="34" charset="0"/>
              </a:rPr>
              <a:t>Дом Варвары Петровны Тургеневой, матери писателя, </a:t>
            </a:r>
          </a:p>
          <a:p>
            <a:pPr algn="ctr"/>
            <a:r>
              <a:rPr lang="ru-RU" sz="2400" i="1">
                <a:latin typeface="Calibri" pitchFamily="34" charset="0"/>
              </a:rPr>
              <a:t>где жили герои рассказа «Муму»</a:t>
            </a:r>
          </a:p>
        </p:txBody>
      </p:sp>
      <p:sp>
        <p:nvSpPr>
          <p:cNvPr id="3077" name="TextBox 7"/>
          <p:cNvSpPr txBox="1">
            <a:spLocks noChangeArrowheads="1"/>
          </p:cNvSpPr>
          <p:nvPr/>
        </p:nvSpPr>
        <p:spPr bwMode="auto">
          <a:xfrm>
            <a:off x="468313" y="3213100"/>
            <a:ext cx="2643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Calibri" pitchFamily="34" charset="0"/>
              </a:rPr>
              <a:t>Иван Сергеевич Тургенев </a:t>
            </a:r>
          </a:p>
          <a:p>
            <a:r>
              <a:rPr lang="ru-RU" sz="1600" b="1">
                <a:latin typeface="Calibri" pitchFamily="34" charset="0"/>
              </a:rPr>
              <a:t>                в юности</a:t>
            </a:r>
          </a:p>
        </p:txBody>
      </p:sp>
      <p:pic>
        <p:nvPicPr>
          <p:cNvPr id="8" name="Рисунок 7" descr="0dd7cab8bdfc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482" y="4013204"/>
            <a:ext cx="3500463" cy="24447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08862F"/>
                </a:solidFill>
                <a:latin typeface="Monotype Corsiva" pitchFamily="66" charset="0"/>
              </a:rPr>
              <a:t>История создания рассказа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solidFill>
                  <a:srgbClr val="990033"/>
                </a:solidFill>
                <a:latin typeface="Monotype Corsiva" pitchFamily="66" charset="0"/>
              </a:rPr>
              <a:t>    В 1852 году умер Н.В. Гоголь. Этим трагическим событием И.С. Тургенев был сильно поражён, а также тем, что последовал запрет на любые упоминания о Гоголе в прессе. Однако в газете «Московские ведомости» Тургенев сумел напечатать некролог, за что был наказан: взят под арест и отправлен под присмотр на родину. Находясь под арестом, Иван Сергеевич продолжал работать и написал повесть «Муму».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71500" y="3000375"/>
            <a:ext cx="8229600" cy="1143000"/>
          </a:xfrm>
        </p:spPr>
        <p:txBody>
          <a:bodyPr/>
          <a:lstStyle/>
          <a:p>
            <a:r>
              <a:rPr lang="ru-RU" sz="6600" b="1" smtClean="0">
                <a:solidFill>
                  <a:schemeClr val="tx2"/>
                </a:solidFill>
              </a:rPr>
              <a:t>Прототип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i="1" smtClean="0"/>
              <a:t>(от греч. прообраз)</a:t>
            </a:r>
            <a:r>
              <a:rPr lang="ru-RU" b="1" smtClean="0"/>
              <a:t> –</a:t>
            </a:r>
            <a:br>
              <a:rPr lang="ru-RU" b="1" smtClean="0"/>
            </a:br>
            <a:r>
              <a:rPr lang="ru-RU" b="1" smtClean="0"/>
              <a:t>реальный человек, облик, поведение, события жизни которого послужили автору основой для создания образа литературного героя. </a:t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" descr="27.jpg"/>
          <p:cNvPicPr>
            <a:picLocks noChangeAspect="1"/>
          </p:cNvPicPr>
          <p:nvPr/>
        </p:nvPicPr>
        <p:blipFill>
          <a:blip r:embed="rId2" cstate="print"/>
          <a:srcRect b="12987"/>
          <a:stretch>
            <a:fillRect/>
          </a:stretch>
        </p:blipFill>
        <p:spPr bwMode="auto">
          <a:xfrm>
            <a:off x="4859338" y="1557338"/>
            <a:ext cx="3865562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4" descr="12-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634" y="409553"/>
            <a:ext cx="3571900" cy="51442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250825" y="5445125"/>
            <a:ext cx="4286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Calibri" pitchFamily="34" charset="0"/>
              </a:rPr>
              <a:t>Варвара Петровна    Тургенева</a:t>
            </a:r>
          </a:p>
        </p:txBody>
      </p:sp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4929188" y="571500"/>
            <a:ext cx="3571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alibri" pitchFamily="34" charset="0"/>
              </a:rPr>
              <a:t>Барыня из рассказа </a:t>
            </a:r>
          </a:p>
          <a:p>
            <a:pPr algn="ctr"/>
            <a:r>
              <a:rPr lang="ru-RU" sz="2400" b="1">
                <a:latin typeface="Calibri" pitchFamily="34" charset="0"/>
              </a:rPr>
              <a:t>И.С. Тургенева «Муму»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08862F"/>
                </a:solidFill>
                <a:latin typeface="Monotype Corsiva" pitchFamily="66" charset="0"/>
              </a:rPr>
              <a:t>Прототип образа главного героя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539750" y="1484313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smtClean="0">
                <a:solidFill>
                  <a:srgbClr val="990033"/>
                </a:solidFill>
                <a:latin typeface="Monotype Corsiva" pitchFamily="66" charset="0"/>
              </a:rPr>
              <a:t>     Прототипом образа Герасима явился немой дворник Андрей, который жил у Варвары Петровны Лутовиновой, матери писателя. Это был «красавец с русыми волосами и синими глазами, огромного роста и с такой же силой, он поднимал 10 пудов. Обиды, которые терпел Герасим от своей барыни, почти полностью повторяют обиды, нанесённые реальному дворнику Андрею. Андрей, в отличие от Герасима, служил барыне до конца жизни, был верен ей и после того, как погибла собачка.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_51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71480"/>
            <a:ext cx="3374843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5000625" y="1214438"/>
            <a:ext cx="3500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5" name="Рисунок 4" descr="a754754eec8f.jpg"/>
          <p:cNvPicPr>
            <a:picLocks noChangeAspect="1"/>
          </p:cNvPicPr>
          <p:nvPr/>
        </p:nvPicPr>
        <p:blipFill>
          <a:blip r:embed="rId3" cstate="print"/>
          <a:srcRect b="7086"/>
          <a:stretch>
            <a:fillRect/>
          </a:stretch>
        </p:blipFill>
        <p:spPr bwMode="auto">
          <a:xfrm>
            <a:off x="4857752" y="1928802"/>
            <a:ext cx="3571900" cy="4464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642938" y="5214938"/>
            <a:ext cx="3500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/>
              <a:t>Дворник Герасим</a:t>
            </a:r>
          </a:p>
        </p:txBody>
      </p:sp>
      <p:sp>
        <p:nvSpPr>
          <p:cNvPr id="6150" name="TextBox 7"/>
          <p:cNvSpPr txBox="1">
            <a:spLocks noChangeArrowheads="1"/>
          </p:cNvSpPr>
          <p:nvPr/>
        </p:nvSpPr>
        <p:spPr bwMode="auto">
          <a:xfrm>
            <a:off x="4929188" y="357188"/>
            <a:ext cx="35004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/>
              <a:t>Крепостной крестьянин матери писателя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28625" y="1643063"/>
            <a:ext cx="8229600" cy="1143000"/>
          </a:xfrm>
        </p:spPr>
        <p:txBody>
          <a:bodyPr/>
          <a:lstStyle/>
          <a:p>
            <a:r>
              <a:rPr lang="ru-RU" sz="7200" b="1" smtClean="0">
                <a:solidFill>
                  <a:schemeClr val="tx2"/>
                </a:solidFill>
              </a:rPr>
              <a:t>Сюжет </a:t>
            </a:r>
            <a:r>
              <a:rPr lang="ru-RU" smtClean="0"/>
              <a:t/>
            </a:r>
            <a:br>
              <a:rPr lang="ru-RU" smtClean="0"/>
            </a:br>
            <a:r>
              <a:rPr lang="ru-RU" i="1" smtClean="0"/>
              <a:t>(от фран. предмет) </a:t>
            </a:r>
            <a:r>
              <a:rPr lang="ru-RU" smtClean="0"/>
              <a:t>–</a:t>
            </a:r>
            <a:br>
              <a:rPr lang="ru-RU" smtClean="0"/>
            </a:br>
            <a:r>
              <a:rPr lang="ru-RU" b="1" smtClean="0"/>
              <a:t>ряд событий, происходящих в художественном произведении.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712</Words>
  <Application>Microsoft Office PowerPoint</Application>
  <PresentationFormat>Экран (4:3)</PresentationFormat>
  <Paragraphs>117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Урок по рассказу И.С. Тургенева «Муму»</vt:lpstr>
      <vt:lpstr>Презентация PowerPoint</vt:lpstr>
      <vt:lpstr>Презентация PowerPoint</vt:lpstr>
      <vt:lpstr>История создания рассказа</vt:lpstr>
      <vt:lpstr>Прототип (от греч. прообраз) – реальный человек, облик, поведение, события жизни которого послужили автору основой для создания образа литературного героя.   </vt:lpstr>
      <vt:lpstr>Презентация PowerPoint</vt:lpstr>
      <vt:lpstr>Прототип образа главного героя</vt:lpstr>
      <vt:lpstr>Презентация PowerPoint</vt:lpstr>
      <vt:lpstr>Сюжет  (от фран. предмет) – ряд событий, происходящих в художественном произведении. </vt:lpstr>
      <vt:lpstr>Презентация PowerPoint</vt:lpstr>
      <vt:lpstr>Презентация PowerPoint</vt:lpstr>
      <vt:lpstr>Правильные ответы:   </vt:lpstr>
      <vt:lpstr>Викторина по произведению И.С. Тургенева «Муму»</vt:lpstr>
      <vt:lpstr>«...самым  замечательным  лицом был...»  И.С. Тургенев</vt:lpstr>
      <vt:lpstr>Почему писатель дал своему герою имя Герасим?</vt:lpstr>
      <vt:lpstr>Презентация PowerPoint</vt:lpstr>
      <vt:lpstr>Презентация PowerPoint</vt:lpstr>
      <vt:lpstr>Презентация PowerPoint</vt:lpstr>
      <vt:lpstr>Почему  И.С. Тургенев сделал своего героя немым?</vt:lpstr>
      <vt:lpstr>Почему Герасим согласился с требованием барыни и утопил Муму, которую очень любил?</vt:lpstr>
      <vt:lpstr>Презентация PowerPoint</vt:lpstr>
      <vt:lpstr>Изобразительно-выразительные средства</vt:lpstr>
      <vt:lpstr> Домашнее задание: найдите примеры ИВС  в описании Герасима.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Test</dc:creator>
  <cp:lastModifiedBy>Fora</cp:lastModifiedBy>
  <cp:revision>68</cp:revision>
  <dcterms:created xsi:type="dcterms:W3CDTF">2009-02-18T19:14:28Z</dcterms:created>
  <dcterms:modified xsi:type="dcterms:W3CDTF">2021-04-09T08:10:56Z</dcterms:modified>
</cp:coreProperties>
</file>