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8" r:id="rId2"/>
    <p:sldId id="271" r:id="rId3"/>
    <p:sldId id="259" r:id="rId4"/>
    <p:sldId id="260" r:id="rId5"/>
    <p:sldId id="27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4660"/>
  </p:normalViewPr>
  <p:slideViewPr>
    <p:cSldViewPr snapToGrid="0">
      <p:cViewPr varScale="1">
        <p:scale>
          <a:sx n="84" d="100"/>
          <a:sy n="84" d="100"/>
        </p:scale>
        <p:origin x="56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65AA4FD-3A0D-4BBF-839C-899E368F6439}" type="slidenum">
              <a:rPr lang="ru-RU" smtClean="0"/>
              <a:t>‹#›</a:t>
            </a:fld>
            <a:endParaRPr lang="ru-RU" dirty="0"/>
          </a:p>
        </p:txBody>
      </p:sp>
    </p:spTree>
    <p:extLst>
      <p:ext uri="{BB962C8B-B14F-4D97-AF65-F5344CB8AC3E}">
        <p14:creationId xmlns:p14="http://schemas.microsoft.com/office/powerpoint/2010/main" val="220164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5AA4FD-3A0D-4BBF-839C-899E368F6439}" type="slidenum">
              <a:rPr lang="ru-RU" smtClean="0"/>
              <a:t>‹#›</a:t>
            </a:fld>
            <a:endParaRPr lang="ru-RU" dirty="0"/>
          </a:p>
        </p:txBody>
      </p:sp>
    </p:spTree>
    <p:extLst>
      <p:ext uri="{BB962C8B-B14F-4D97-AF65-F5344CB8AC3E}">
        <p14:creationId xmlns:p14="http://schemas.microsoft.com/office/powerpoint/2010/main" val="213679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5AA4FD-3A0D-4BBF-839C-899E368F6439}" type="slidenum">
              <a:rPr lang="ru-RU" smtClean="0"/>
              <a:t>‹#›</a:t>
            </a:fld>
            <a:endParaRPr lang="ru-RU"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504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5AA4FD-3A0D-4BBF-839C-899E368F6439}" type="slidenum">
              <a:rPr lang="ru-RU" smtClean="0"/>
              <a:t>‹#›</a:t>
            </a:fld>
            <a:endParaRPr lang="ru-RU" dirty="0"/>
          </a:p>
        </p:txBody>
      </p:sp>
    </p:spTree>
    <p:extLst>
      <p:ext uri="{BB962C8B-B14F-4D97-AF65-F5344CB8AC3E}">
        <p14:creationId xmlns:p14="http://schemas.microsoft.com/office/powerpoint/2010/main" val="889743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5AA4FD-3A0D-4BBF-839C-899E368F6439}" type="slidenum">
              <a:rPr lang="ru-RU" smtClean="0"/>
              <a:t>‹#›</a:t>
            </a:fld>
            <a:endParaRPr lang="ru-RU"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1866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5AA4FD-3A0D-4BBF-839C-899E368F6439}" type="slidenum">
              <a:rPr lang="ru-RU" smtClean="0"/>
              <a:t>‹#›</a:t>
            </a:fld>
            <a:endParaRPr lang="ru-RU" dirty="0"/>
          </a:p>
        </p:txBody>
      </p:sp>
    </p:spTree>
    <p:extLst>
      <p:ext uri="{BB962C8B-B14F-4D97-AF65-F5344CB8AC3E}">
        <p14:creationId xmlns:p14="http://schemas.microsoft.com/office/powerpoint/2010/main" val="2955811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5AA4FD-3A0D-4BBF-839C-899E368F6439}" type="slidenum">
              <a:rPr lang="ru-RU" smtClean="0"/>
              <a:t>‹#›</a:t>
            </a:fld>
            <a:endParaRPr lang="ru-RU" dirty="0"/>
          </a:p>
        </p:txBody>
      </p:sp>
    </p:spTree>
    <p:extLst>
      <p:ext uri="{BB962C8B-B14F-4D97-AF65-F5344CB8AC3E}">
        <p14:creationId xmlns:p14="http://schemas.microsoft.com/office/powerpoint/2010/main" val="56220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5AA4FD-3A0D-4BBF-839C-899E368F6439}" type="slidenum">
              <a:rPr lang="ru-RU" smtClean="0"/>
              <a:t>‹#›</a:t>
            </a:fld>
            <a:endParaRPr lang="ru-RU" dirty="0"/>
          </a:p>
        </p:txBody>
      </p:sp>
    </p:spTree>
    <p:extLst>
      <p:ext uri="{BB962C8B-B14F-4D97-AF65-F5344CB8AC3E}">
        <p14:creationId xmlns:p14="http://schemas.microsoft.com/office/powerpoint/2010/main" val="41659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5AA4FD-3A0D-4BBF-839C-899E368F6439}" type="slidenum">
              <a:rPr lang="ru-RU" smtClean="0"/>
              <a:t>‹#›</a:t>
            </a:fld>
            <a:endParaRPr lang="ru-RU" dirty="0"/>
          </a:p>
        </p:txBody>
      </p:sp>
    </p:spTree>
    <p:extLst>
      <p:ext uri="{BB962C8B-B14F-4D97-AF65-F5344CB8AC3E}">
        <p14:creationId xmlns:p14="http://schemas.microsoft.com/office/powerpoint/2010/main" val="281474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5AA4FD-3A0D-4BBF-839C-899E368F6439}" type="slidenum">
              <a:rPr lang="ru-RU" smtClean="0"/>
              <a:t>‹#›</a:t>
            </a:fld>
            <a:endParaRPr lang="ru-RU" dirty="0"/>
          </a:p>
        </p:txBody>
      </p:sp>
    </p:spTree>
    <p:extLst>
      <p:ext uri="{BB962C8B-B14F-4D97-AF65-F5344CB8AC3E}">
        <p14:creationId xmlns:p14="http://schemas.microsoft.com/office/powerpoint/2010/main" val="44566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65AA4FD-3A0D-4BBF-839C-899E368F6439}" type="slidenum">
              <a:rPr lang="ru-RU" smtClean="0"/>
              <a:t>‹#›</a:t>
            </a:fld>
            <a:endParaRPr lang="ru-RU" dirty="0"/>
          </a:p>
        </p:txBody>
      </p:sp>
    </p:spTree>
    <p:extLst>
      <p:ext uri="{BB962C8B-B14F-4D97-AF65-F5344CB8AC3E}">
        <p14:creationId xmlns:p14="http://schemas.microsoft.com/office/powerpoint/2010/main" val="191146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65AA4FD-3A0D-4BBF-839C-899E368F6439}" type="slidenum">
              <a:rPr lang="ru-RU" smtClean="0"/>
              <a:t>‹#›</a:t>
            </a:fld>
            <a:endParaRPr lang="ru-RU" dirty="0"/>
          </a:p>
        </p:txBody>
      </p:sp>
    </p:spTree>
    <p:extLst>
      <p:ext uri="{BB962C8B-B14F-4D97-AF65-F5344CB8AC3E}">
        <p14:creationId xmlns:p14="http://schemas.microsoft.com/office/powerpoint/2010/main" val="273767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65AA4FD-3A0D-4BBF-839C-899E368F6439}" type="slidenum">
              <a:rPr lang="ru-RU" smtClean="0"/>
              <a:t>‹#›</a:t>
            </a:fld>
            <a:endParaRPr lang="ru-RU" dirty="0"/>
          </a:p>
        </p:txBody>
      </p:sp>
    </p:spTree>
    <p:extLst>
      <p:ext uri="{BB962C8B-B14F-4D97-AF65-F5344CB8AC3E}">
        <p14:creationId xmlns:p14="http://schemas.microsoft.com/office/powerpoint/2010/main" val="21527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65AA4FD-3A0D-4BBF-839C-899E368F6439}" type="slidenum">
              <a:rPr lang="ru-RU" smtClean="0"/>
              <a:t>‹#›</a:t>
            </a:fld>
            <a:endParaRPr lang="ru-RU" dirty="0"/>
          </a:p>
        </p:txBody>
      </p:sp>
    </p:spTree>
    <p:extLst>
      <p:ext uri="{BB962C8B-B14F-4D97-AF65-F5344CB8AC3E}">
        <p14:creationId xmlns:p14="http://schemas.microsoft.com/office/powerpoint/2010/main" val="65166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65AA4FD-3A0D-4BBF-839C-899E368F6439}" type="slidenum">
              <a:rPr lang="ru-RU" smtClean="0"/>
              <a:t>‹#›</a:t>
            </a:fld>
            <a:endParaRPr lang="ru-RU" dirty="0"/>
          </a:p>
        </p:txBody>
      </p:sp>
    </p:spTree>
    <p:extLst>
      <p:ext uri="{BB962C8B-B14F-4D97-AF65-F5344CB8AC3E}">
        <p14:creationId xmlns:p14="http://schemas.microsoft.com/office/powerpoint/2010/main" val="259865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FA8F3A-E9B3-46D9-8EC7-BD0A73E82B37}" type="datetimeFigureOut">
              <a:rPr lang="ru-RU" smtClean="0"/>
              <a:t>08.10.2020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5AA4FD-3A0D-4BBF-839C-899E368F6439}" type="slidenum">
              <a:rPr lang="ru-RU" smtClean="0"/>
              <a:t>‹#›</a:t>
            </a:fld>
            <a:endParaRPr lang="ru-RU" dirty="0"/>
          </a:p>
        </p:txBody>
      </p:sp>
    </p:spTree>
    <p:extLst>
      <p:ext uri="{BB962C8B-B14F-4D97-AF65-F5344CB8AC3E}">
        <p14:creationId xmlns:p14="http://schemas.microsoft.com/office/powerpoint/2010/main" val="394976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2FA8F3A-E9B3-46D9-8EC7-BD0A73E82B37}" type="datetimeFigureOut">
              <a:rPr lang="ru-RU" smtClean="0"/>
              <a:t>08.10.2020</a:t>
            </a:fld>
            <a:endParaRPr lang="ru-RU"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65AA4FD-3A0D-4BBF-839C-899E368F6439}" type="slidenum">
              <a:rPr lang="ru-RU" smtClean="0"/>
              <a:t>‹#›</a:t>
            </a:fld>
            <a:endParaRPr lang="ru-RU" dirty="0"/>
          </a:p>
        </p:txBody>
      </p:sp>
    </p:spTree>
    <p:extLst>
      <p:ext uri="{BB962C8B-B14F-4D97-AF65-F5344CB8AC3E}">
        <p14:creationId xmlns:p14="http://schemas.microsoft.com/office/powerpoint/2010/main" val="401006096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Лента лицом вверх 5"/>
          <p:cNvSpPr/>
          <p:nvPr/>
        </p:nvSpPr>
        <p:spPr>
          <a:xfrm>
            <a:off x="1274323" y="4097878"/>
            <a:ext cx="4659549" cy="525293"/>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Лента лицом вверх 4"/>
          <p:cNvSpPr/>
          <p:nvPr/>
        </p:nvSpPr>
        <p:spPr>
          <a:xfrm>
            <a:off x="1157591" y="2470825"/>
            <a:ext cx="4776281" cy="603115"/>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Лента лицом вверх 3"/>
          <p:cNvSpPr/>
          <p:nvPr/>
        </p:nvSpPr>
        <p:spPr>
          <a:xfrm>
            <a:off x="1274323" y="1566154"/>
            <a:ext cx="4659549" cy="729574"/>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p:cNvSpPr>
            <a:spLocks noGrp="1"/>
          </p:cNvSpPr>
          <p:nvPr>
            <p:ph idx="1"/>
          </p:nvPr>
        </p:nvSpPr>
        <p:spPr>
          <a:xfrm>
            <a:off x="2394659" y="1833866"/>
            <a:ext cx="8915400" cy="4819853"/>
          </a:xfrm>
          <a:noFill/>
          <a:ln>
            <a:noFill/>
          </a:ln>
        </p:spPr>
        <p:style>
          <a:lnRef idx="0">
            <a:scrgbClr r="0" g="0" b="0"/>
          </a:lnRef>
          <a:fillRef idx="0">
            <a:scrgbClr r="0" g="0" b="0"/>
          </a:fillRef>
          <a:effectRef idx="0">
            <a:scrgbClr r="0" g="0" b="0"/>
          </a:effectRef>
          <a:fontRef idx="minor">
            <a:schemeClr val="accent1"/>
          </a:fontRef>
        </p:style>
        <p:txBody>
          <a:bodyPr>
            <a:normAutofit fontScale="85000" lnSpcReduction="10000"/>
          </a:bodyPr>
          <a:lstStyle/>
          <a:p>
            <a:pPr marL="0" indent="0">
              <a:buNone/>
            </a:pPr>
            <a:r>
              <a:rPr lang="kk-KZ" dirty="0">
                <a:solidFill>
                  <a:schemeClr val="tx1"/>
                </a:solidFill>
              </a:rPr>
              <a:t>Сабақтың </a:t>
            </a:r>
            <a:r>
              <a:rPr lang="kk-KZ" dirty="0" smtClean="0">
                <a:solidFill>
                  <a:schemeClr val="tx1"/>
                </a:solidFill>
              </a:rPr>
              <a:t>тақырыбы.                            Ықтималдық </a:t>
            </a:r>
            <a:r>
              <a:rPr lang="kk-KZ" dirty="0">
                <a:solidFill>
                  <a:schemeClr val="tx1"/>
                </a:solidFill>
              </a:rPr>
              <a:t>теориясының </a:t>
            </a:r>
            <a:r>
              <a:rPr lang="kk-KZ" dirty="0" smtClean="0">
                <a:solidFill>
                  <a:schemeClr val="tx1"/>
                </a:solidFill>
              </a:rPr>
              <a:t>негіздері</a:t>
            </a:r>
          </a:p>
          <a:p>
            <a:endParaRPr lang="kk-KZ" dirty="0" smtClean="0">
              <a:solidFill>
                <a:srgbClr val="00B0F0"/>
              </a:solidFill>
            </a:endParaRPr>
          </a:p>
          <a:p>
            <a:pPr marL="0" indent="0">
              <a:buNone/>
            </a:pPr>
            <a:r>
              <a:rPr lang="kk-KZ" dirty="0" smtClean="0">
                <a:solidFill>
                  <a:schemeClr val="tx1"/>
                </a:solidFill>
              </a:rPr>
              <a:t>Сабақтың мақсаты.                              Ықтималдықтың </a:t>
            </a:r>
            <a:r>
              <a:rPr lang="kk-KZ" dirty="0">
                <a:solidFill>
                  <a:schemeClr val="tx1"/>
                </a:solidFill>
              </a:rPr>
              <a:t>классикалық анықтамасы және </a:t>
            </a:r>
            <a:r>
              <a:rPr lang="kk-KZ" dirty="0" smtClean="0">
                <a:solidFill>
                  <a:schemeClr val="tx1"/>
                </a:solidFill>
              </a:rPr>
              <a:t>                               </a:t>
            </a:r>
          </a:p>
          <a:p>
            <a:pPr marL="0" indent="0">
              <a:buNone/>
            </a:pPr>
            <a:endParaRPr lang="kk-KZ" dirty="0">
              <a:solidFill>
                <a:schemeClr val="tx1"/>
              </a:solidFill>
            </a:endParaRPr>
          </a:p>
          <a:p>
            <a:pPr marL="0" indent="0">
              <a:buNone/>
            </a:pPr>
            <a:r>
              <a:rPr lang="kk-KZ" dirty="0" smtClean="0">
                <a:solidFill>
                  <a:schemeClr val="tx1"/>
                </a:solidFill>
              </a:rPr>
              <a:t>ұғымы </a:t>
            </a:r>
            <a:r>
              <a:rPr lang="kk-KZ" dirty="0">
                <a:solidFill>
                  <a:schemeClr val="tx1"/>
                </a:solidFill>
              </a:rPr>
              <a:t>туралы түсінік алу; </a:t>
            </a:r>
          </a:p>
          <a:p>
            <a:r>
              <a:rPr lang="kk-KZ" dirty="0">
                <a:solidFill>
                  <a:schemeClr val="tx1"/>
                </a:solidFill>
              </a:rPr>
              <a:t>Ықтималдылықтың қасиеттерін білу;</a:t>
            </a:r>
          </a:p>
          <a:p>
            <a:r>
              <a:rPr lang="kk-KZ" dirty="0">
                <a:solidFill>
                  <a:schemeClr val="tx1"/>
                </a:solidFill>
              </a:rPr>
              <a:t>Ықтималдықты табу формуласын білу және оны есептер шығару барысында қолдану; </a:t>
            </a:r>
            <a:r>
              <a:rPr lang="kk-KZ" dirty="0" smtClean="0">
                <a:solidFill>
                  <a:schemeClr val="tx1"/>
                </a:solidFill>
              </a:rPr>
              <a:t>                        </a:t>
            </a:r>
          </a:p>
          <a:p>
            <a:r>
              <a:rPr lang="kk-KZ" dirty="0">
                <a:solidFill>
                  <a:schemeClr val="tx1"/>
                </a:solidFill>
              </a:rPr>
              <a:t>Тілдік мақсаттар</a:t>
            </a:r>
            <a:r>
              <a:rPr lang="kk-KZ" dirty="0" smtClean="0">
                <a:solidFill>
                  <a:schemeClr val="tx1"/>
                </a:solidFill>
              </a:rPr>
              <a:t>.                             Оқушылар</a:t>
            </a:r>
            <a:r>
              <a:rPr lang="kk-KZ" dirty="0">
                <a:solidFill>
                  <a:schemeClr val="tx1"/>
                </a:solidFill>
              </a:rPr>
              <a:t>:</a:t>
            </a:r>
          </a:p>
          <a:p>
            <a:endParaRPr lang="kk-KZ" dirty="0" smtClean="0">
              <a:solidFill>
                <a:schemeClr val="tx1"/>
              </a:solidFill>
            </a:endParaRPr>
          </a:p>
          <a:p>
            <a:r>
              <a:rPr lang="kk-KZ" dirty="0" smtClean="0">
                <a:solidFill>
                  <a:schemeClr val="tx1"/>
                </a:solidFill>
              </a:rPr>
              <a:t>- </a:t>
            </a:r>
            <a:r>
              <a:rPr lang="kk-KZ" dirty="0">
                <a:solidFill>
                  <a:schemeClr val="tx1"/>
                </a:solidFill>
              </a:rPr>
              <a:t>оқиғаның ықтималдығын табуға есептер шығару барысында математикалық терминдерді сауатты қолданады, тапсырмаларғаға талдау жасау барысында оның ұтымды жақтары мен кемшіліктерін көрсете отырып өз ойын ортаға салады. </a:t>
            </a:r>
          </a:p>
          <a:p>
            <a:r>
              <a:rPr lang="kk-KZ" dirty="0">
                <a:solidFill>
                  <a:schemeClr val="tx1"/>
                </a:solidFill>
              </a:rPr>
              <a:t>- ықтималдықтың классикалық анықтамасын пайдалана отырып, оқиғаның ықтималдығын таба алу.</a:t>
            </a:r>
          </a:p>
          <a:p>
            <a:r>
              <a:rPr lang="kk-KZ" dirty="0">
                <a:solidFill>
                  <a:schemeClr val="tx1"/>
                </a:solidFill>
              </a:rPr>
              <a:t>-	оқиға түрлерін ажыратып, есептің шешілу жолын түсіндіру.</a:t>
            </a:r>
          </a:p>
          <a:p>
            <a:endParaRPr lang="kk-KZ" dirty="0">
              <a:solidFill>
                <a:schemeClr val="tx1"/>
              </a:solidFill>
            </a:endParaRPr>
          </a:p>
        </p:txBody>
      </p:sp>
      <p:sp>
        <p:nvSpPr>
          <p:cNvPr id="2" name="Заголовок 1"/>
          <p:cNvSpPr>
            <a:spLocks noGrp="1"/>
          </p:cNvSpPr>
          <p:nvPr>
            <p:ph type="title"/>
          </p:nvPr>
        </p:nvSpPr>
        <p:spPr>
          <a:xfrm>
            <a:off x="3065527" y="377879"/>
            <a:ext cx="8911687" cy="1280890"/>
          </a:xfrm>
        </p:spPr>
        <p:txBody>
          <a:bodyPr/>
          <a:lstStyle/>
          <a:p>
            <a:r>
              <a:rPr lang="kk-KZ" dirty="0" smtClean="0"/>
              <a:t>Әзімхан Гүлсара Ерболат</a:t>
            </a:r>
            <a:r>
              <a:rPr lang="kk-KZ" sz="4000" dirty="0" smtClean="0"/>
              <a:t>қ</a:t>
            </a:r>
            <a:r>
              <a:rPr lang="kk-KZ" dirty="0" smtClean="0"/>
              <a:t>ызы</a:t>
            </a:r>
            <a:endParaRPr lang="ru-RU" dirty="0"/>
          </a:p>
        </p:txBody>
      </p:sp>
    </p:spTree>
    <p:extLst>
      <p:ext uri="{BB962C8B-B14F-4D97-AF65-F5344CB8AC3E}">
        <p14:creationId xmlns:p14="http://schemas.microsoft.com/office/powerpoint/2010/main" val="15077081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5997" y="157183"/>
            <a:ext cx="8911687" cy="669669"/>
          </a:xfrm>
        </p:spPr>
        <p:txBody>
          <a:bodyPr/>
          <a:lstStyle/>
          <a:p>
            <a:r>
              <a:rPr lang="ru-RU" dirty="0"/>
              <a:t>Тез ойлан!" әдісі</a:t>
            </a:r>
          </a:p>
        </p:txBody>
      </p:sp>
      <p:sp>
        <p:nvSpPr>
          <p:cNvPr id="3" name="Объект 2"/>
          <p:cNvSpPr>
            <a:spLocks noGrp="1"/>
          </p:cNvSpPr>
          <p:nvPr>
            <p:ph idx="1"/>
          </p:nvPr>
        </p:nvSpPr>
        <p:spPr>
          <a:xfrm>
            <a:off x="1927731" y="3920245"/>
            <a:ext cx="8915400" cy="2467631"/>
          </a:xfrm>
        </p:spPr>
        <p:txBody>
          <a:bodyPr>
            <a:normAutofit fontScale="85000" lnSpcReduction="10000"/>
          </a:bodyPr>
          <a:lstStyle/>
          <a:p>
            <a:r>
              <a:rPr lang="en-US" dirty="0"/>
              <a:t>Kahoot </a:t>
            </a:r>
            <a:r>
              <a:rPr lang="ru-RU" dirty="0"/>
              <a:t>ойыны арқылы оқушылар мобильді құрылғылармен тез жауабын белгілейді.</a:t>
            </a:r>
          </a:p>
          <a:p>
            <a:r>
              <a:rPr lang="ru-RU" dirty="0"/>
              <a:t>Мақсаты: Оқушылардың бүгінгі сабақ барысында тақырыпты қаншалықты меңгергенін бақылау.</a:t>
            </a:r>
          </a:p>
          <a:p>
            <a:r>
              <a:rPr lang="ru-RU" dirty="0"/>
              <a:t>Кері байланыс: Оқушылар жауаптарының нәтижесін сол мезетте көріп отырады.</a:t>
            </a:r>
          </a:p>
          <a:p>
            <a:r>
              <a:rPr lang="ru-RU" dirty="0"/>
              <a:t>Бағалау: </a:t>
            </a:r>
            <a:r>
              <a:rPr lang="en-US" dirty="0"/>
              <a:t>Kahoot </a:t>
            </a:r>
            <a:r>
              <a:rPr lang="ru-RU" dirty="0"/>
              <a:t>бағдарламасы тест нәтижесін экран бетінде көрсетеді, оқушыларды сол арқылы бағалауға болады.</a:t>
            </a:r>
          </a:p>
          <a:p>
            <a:r>
              <a:rPr lang="ru-RU" dirty="0"/>
              <a:t>Саралау: Қарқын: Оқушылардың қарқынды, жылдам жауап беруі арқылы саралау.</a:t>
            </a:r>
          </a:p>
          <a:p>
            <a:endParaRPr lang="ru-RU" dirty="0"/>
          </a:p>
        </p:txBody>
      </p:sp>
      <p:pic>
        <p:nvPicPr>
          <p:cNvPr id="4" name="Рисунок 3"/>
          <p:cNvPicPr>
            <a:picLocks noChangeAspect="1"/>
          </p:cNvPicPr>
          <p:nvPr/>
        </p:nvPicPr>
        <p:blipFill>
          <a:blip r:embed="rId2"/>
          <a:stretch>
            <a:fillRect/>
          </a:stretch>
        </p:blipFill>
        <p:spPr>
          <a:xfrm>
            <a:off x="2543094" y="904975"/>
            <a:ext cx="6085340" cy="2713714"/>
          </a:xfrm>
          <a:prstGeom prst="rect">
            <a:avLst/>
          </a:prstGeom>
        </p:spPr>
      </p:pic>
    </p:spTree>
    <p:extLst>
      <p:ext uri="{BB962C8B-B14F-4D97-AF65-F5344CB8AC3E}">
        <p14:creationId xmlns:p14="http://schemas.microsoft.com/office/powerpoint/2010/main" val="1406433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9212" y="739302"/>
            <a:ext cx="8915400" cy="5171920"/>
          </a:xfrm>
        </p:spPr>
        <p:txBody>
          <a:bodyPr>
            <a:normAutofit lnSpcReduction="10000"/>
          </a:bodyPr>
          <a:lstStyle/>
          <a:p>
            <a:r>
              <a:rPr lang="ru-RU" dirty="0"/>
              <a:t>1-тапсырма. </a:t>
            </a:r>
            <a:r>
              <a:rPr lang="en-GB" dirty="0" smtClean="0"/>
              <a:t>P(A)=</a:t>
            </a:r>
          </a:p>
          <a:p>
            <a:r>
              <a:rPr lang="ru-RU" dirty="0"/>
              <a:t>2-тапсырма. Ойын сүйегін лақтырғанда жұп сандар түсу ықтималдығы қандай?</a:t>
            </a:r>
          </a:p>
          <a:p>
            <a:r>
              <a:rPr lang="en-GB" dirty="0"/>
              <a:t>3</a:t>
            </a:r>
            <a:r>
              <a:rPr lang="ru-RU" dirty="0" smtClean="0"/>
              <a:t>-</a:t>
            </a:r>
            <a:r>
              <a:rPr lang="ru-RU" dirty="0" err="1" smtClean="0"/>
              <a:t>тапсырма</a:t>
            </a:r>
            <a:r>
              <a:rPr lang="ru-RU" dirty="0"/>
              <a:t>. Екі монета лақтырылды. Әрбір монетада герб түсу ықтималдығы қандай? </a:t>
            </a:r>
          </a:p>
          <a:p>
            <a:r>
              <a:rPr lang="en-GB" dirty="0"/>
              <a:t>4</a:t>
            </a:r>
            <a:r>
              <a:rPr lang="ru-RU" dirty="0" smtClean="0"/>
              <a:t>-</a:t>
            </a:r>
            <a:r>
              <a:rPr lang="ru-RU" dirty="0" err="1" smtClean="0"/>
              <a:t>тапсырма</a:t>
            </a:r>
            <a:r>
              <a:rPr lang="ru-RU" dirty="0"/>
              <a:t>. Жеті бірдей билеттің біреуі ұтысқа ие. Жеті адам кезекпен кездейсоқ бір билеттен  алады (қайтарылмайды). Ұтысты билетті алу кезек нөмеріне байланысты бола ма?</a:t>
            </a:r>
          </a:p>
          <a:p>
            <a:r>
              <a:rPr lang="en-GB" dirty="0"/>
              <a:t>5</a:t>
            </a:r>
            <a:r>
              <a:rPr lang="ru-RU" dirty="0" smtClean="0"/>
              <a:t>-</a:t>
            </a:r>
            <a:r>
              <a:rPr lang="ru-RU" dirty="0" err="1" smtClean="0"/>
              <a:t>тапсырма</a:t>
            </a:r>
            <a:r>
              <a:rPr lang="ru-RU" dirty="0"/>
              <a:t>. Екі ойын сүйегі қатар лақтырылды және түскен сандардың қосындысы есептелді. Қосынды 7 ықтималды ма, әлде қосынды 8 ықтималды ма? </a:t>
            </a:r>
          </a:p>
          <a:p>
            <a:r>
              <a:rPr lang="en-GB" dirty="0"/>
              <a:t>6</a:t>
            </a:r>
            <a:r>
              <a:rPr lang="ru-RU" dirty="0" smtClean="0"/>
              <a:t>-</a:t>
            </a:r>
            <a:r>
              <a:rPr lang="ru-RU" dirty="0" err="1" smtClean="0"/>
              <a:t>тапсырма</a:t>
            </a:r>
            <a:r>
              <a:rPr lang="ru-RU" dirty="0"/>
              <a:t>. Жәшікке 20 шар салынған. Олардың 12-сі ақ және 8-і қара. Кездейсоқ бір шар алынады. Алынған шардың ақ болу қтималдығы қандай? </a:t>
            </a:r>
          </a:p>
          <a:p>
            <a:r>
              <a:rPr lang="en-GB" dirty="0"/>
              <a:t>7</a:t>
            </a:r>
            <a:r>
              <a:rPr lang="ru-RU" dirty="0" smtClean="0"/>
              <a:t>-</a:t>
            </a:r>
            <a:r>
              <a:rPr lang="ru-RU" dirty="0" err="1" smtClean="0"/>
              <a:t>тапсырма</a:t>
            </a:r>
            <a:r>
              <a:rPr lang="ru-RU" dirty="0"/>
              <a:t>. Бір жәшікке 8 ақ және 12 қызыл шар, ал екінші жәшікке 15 көк және 5 қара шар салынған. Әрбір жәшіктен кездейсоқ бір шардан алынады. Қызыл мен қара шарды алып шығу ықтималдығы қандай? </a:t>
            </a:r>
          </a:p>
          <a:p>
            <a:endParaRPr lang="ru-RU" dirty="0"/>
          </a:p>
        </p:txBody>
      </p:sp>
    </p:spTree>
    <p:extLst>
      <p:ext uri="{BB962C8B-B14F-4D97-AF65-F5344CB8AC3E}">
        <p14:creationId xmlns:p14="http://schemas.microsoft.com/office/powerpoint/2010/main" val="2948621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457" y="118271"/>
            <a:ext cx="8911687" cy="1280890"/>
          </a:xfrm>
        </p:spPr>
        <p:txBody>
          <a:bodyPr/>
          <a:lstStyle/>
          <a:p>
            <a:r>
              <a:rPr lang="ru-RU" dirty="0"/>
              <a:t>Кері  байланыс "Тазалық" әдісі</a:t>
            </a:r>
          </a:p>
        </p:txBody>
      </p:sp>
      <p:sp>
        <p:nvSpPr>
          <p:cNvPr id="6" name="Объект 5"/>
          <p:cNvSpPr>
            <a:spLocks noGrp="1"/>
          </p:cNvSpPr>
          <p:nvPr>
            <p:ph idx="1"/>
          </p:nvPr>
        </p:nvSpPr>
        <p:spPr>
          <a:xfrm>
            <a:off x="2248744" y="1084220"/>
            <a:ext cx="8915400" cy="3777622"/>
          </a:xfrm>
        </p:spPr>
        <p:txBody>
          <a:bodyPr/>
          <a:lstStyle/>
          <a:p>
            <a:r>
              <a:rPr lang="ru-RU" dirty="0"/>
              <a:t>Оқушылар алған ақпараттарын қаншалықты түрде түсінгеннін анықтау үшін қатысушыларға бір парақ беріледі. Онда мыналар салынған:</a:t>
            </a:r>
          </a:p>
          <a:p>
            <a:r>
              <a:rPr lang="ru-RU" dirty="0"/>
              <a:t>1) Чемодан</a:t>
            </a:r>
          </a:p>
          <a:p>
            <a:r>
              <a:rPr lang="ru-RU" dirty="0"/>
              <a:t>2) Қоқыс жәшігі</a:t>
            </a:r>
          </a:p>
          <a:p>
            <a:r>
              <a:rPr lang="ru-RU" dirty="0"/>
              <a:t>3) Еттартқыш</a:t>
            </a:r>
          </a:p>
          <a:p>
            <a:endParaRPr lang="ru-RU" dirty="0"/>
          </a:p>
        </p:txBody>
      </p:sp>
      <p:pic>
        <p:nvPicPr>
          <p:cNvPr id="7" name="Рисунок 6"/>
          <p:cNvPicPr>
            <a:picLocks noChangeAspect="1"/>
          </p:cNvPicPr>
          <p:nvPr/>
        </p:nvPicPr>
        <p:blipFill>
          <a:blip r:embed="rId2"/>
          <a:stretch>
            <a:fillRect/>
          </a:stretch>
        </p:blipFill>
        <p:spPr>
          <a:xfrm>
            <a:off x="2470826" y="2973031"/>
            <a:ext cx="8463063" cy="3709871"/>
          </a:xfrm>
          <a:prstGeom prst="rect">
            <a:avLst/>
          </a:prstGeom>
        </p:spPr>
      </p:pic>
    </p:spTree>
    <p:extLst>
      <p:ext uri="{BB962C8B-B14F-4D97-AF65-F5344CB8AC3E}">
        <p14:creationId xmlns:p14="http://schemas.microsoft.com/office/powerpoint/2010/main" val="423160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56914" y="1102469"/>
            <a:ext cx="8915400" cy="3777622"/>
          </a:xfrm>
        </p:spPr>
        <p:txBody>
          <a:bodyPr>
            <a:normAutofit/>
          </a:bodyPr>
          <a:lstStyle/>
          <a:p>
            <a:pPr lvl="1" algn="ctr"/>
            <a:r>
              <a:rPr lang="kk-KZ" sz="5400" dirty="0"/>
              <a:t>Назарларыңызға рахмет!</a:t>
            </a:r>
            <a:endParaRPr lang="ru-RU" sz="5400" dirty="0"/>
          </a:p>
        </p:txBody>
      </p:sp>
    </p:spTree>
    <p:extLst>
      <p:ext uri="{BB962C8B-B14F-4D97-AF65-F5344CB8AC3E}">
        <p14:creationId xmlns:p14="http://schemas.microsoft.com/office/powerpoint/2010/main" val="427618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2497" y="770414"/>
            <a:ext cx="9822116" cy="1280890"/>
          </a:xfrm>
        </p:spPr>
        <p:txBody>
          <a:bodyPr>
            <a:normAutofit fontScale="90000"/>
          </a:bodyPr>
          <a:lstStyle/>
          <a:p>
            <a:r>
              <a:rPr lang="kk-KZ" sz="2700" b="1" dirty="0"/>
              <a:t>І. Ұйымдастыру кезеңі.</a:t>
            </a:r>
            <a:r>
              <a:rPr lang="ru-RU" sz="2700" dirty="0"/>
              <a:t/>
            </a:r>
            <a:br>
              <a:rPr lang="ru-RU" sz="2700" dirty="0"/>
            </a:br>
            <a:r>
              <a:rPr lang="kk-KZ" sz="2700" dirty="0"/>
              <a:t>Оқушылармен амандасу. Оқушыларды түгендеу.  </a:t>
            </a:r>
            <a:r>
              <a:rPr lang="ru-KZ" dirty="0" smtClean="0"/>
              <a:t/>
            </a:r>
            <a:br>
              <a:rPr lang="ru-KZ" dirty="0" smtClean="0"/>
            </a:br>
            <a:r>
              <a:rPr lang="ru-KZ" dirty="0"/>
              <a:t/>
            </a:r>
            <a:br>
              <a:rPr lang="ru-KZ" dirty="0"/>
            </a:br>
            <a:r>
              <a:rPr lang="ru-RU" dirty="0"/>
              <a:t/>
            </a:r>
            <a:br>
              <a:rPr lang="ru-RU" dirty="0"/>
            </a:br>
            <a:endParaRPr lang="ru-RU" dirty="0"/>
          </a:p>
        </p:txBody>
      </p:sp>
      <p:sp>
        <p:nvSpPr>
          <p:cNvPr id="3" name="Объект 2"/>
          <p:cNvSpPr>
            <a:spLocks noGrp="1"/>
          </p:cNvSpPr>
          <p:nvPr>
            <p:ph idx="1"/>
          </p:nvPr>
        </p:nvSpPr>
        <p:spPr>
          <a:xfrm>
            <a:off x="1682497" y="1941576"/>
            <a:ext cx="9703244" cy="3777622"/>
          </a:xfrm>
        </p:spPr>
        <p:txBody>
          <a:bodyPr>
            <a:normAutofit lnSpcReduction="10000"/>
          </a:bodyPr>
          <a:lstStyle/>
          <a:p>
            <a:r>
              <a:rPr lang="kk-KZ" b="1" dirty="0"/>
              <a:t>Оқушыларды 3 топқа біріктіру </a:t>
            </a:r>
            <a:endParaRPr lang="ru-RU" dirty="0"/>
          </a:p>
          <a:p>
            <a:r>
              <a:rPr lang="kk-KZ" b="1" dirty="0"/>
              <a:t>Конфеттер </a:t>
            </a:r>
            <a:r>
              <a:rPr lang="kk-KZ" dirty="0"/>
              <a:t>арқылы топқа бөліну. </a:t>
            </a:r>
            <a:r>
              <a:rPr lang="kk-KZ" b="1" dirty="0"/>
              <a:t>«Ақиқат оқиға», «Мүмкін емес оқиға»,«Үйлесімсіз оқиға»</a:t>
            </a:r>
            <a:r>
              <a:rPr lang="kk-KZ" dirty="0"/>
              <a:t> деп 3 топқа бөлу.</a:t>
            </a:r>
            <a:endParaRPr lang="ru-RU" dirty="0"/>
          </a:p>
          <a:p>
            <a:r>
              <a:rPr lang="kk-KZ" dirty="0"/>
              <a:t>Оқушыларға конфеттер таратылады. Оқушыларды конфетті ашып, оқиға түрлеріне қарай топтасатын болады.Конфеттерге «Жердегі су құйылған стаканды төңкерсе, су төгіледі», «Нысананы көздеп бір рет атқанда, оған оқтың екі рет тиюі» және «Оқушының бір мезгілде мектепте де, үйде де болуы»  деген сөздерді жазып саламын, оқушылар оқып қай оқиға түрі екенін ажыратып топқа бөлінеді. </a:t>
            </a:r>
            <a:endParaRPr lang="ru-RU" dirty="0"/>
          </a:p>
          <a:p>
            <a:endParaRPr lang="ru-KZ" dirty="0" smtClean="0"/>
          </a:p>
          <a:p>
            <a:r>
              <a:rPr lang="kk-KZ" b="1" dirty="0"/>
              <a:t>Жағымды психологиялық ахуал қалыптастыру. </a:t>
            </a:r>
            <a:r>
              <a:rPr lang="kk-KZ" dirty="0"/>
              <a:t>Жылы сөз әдісі. Оқушылар қасында отырған оқушыға </a:t>
            </a:r>
            <a:r>
              <a:rPr lang="ru-KZ" dirty="0" smtClean="0"/>
              <a:t>бер</a:t>
            </a:r>
            <a:r>
              <a:rPr lang="kk-KZ" dirty="0" smtClean="0"/>
              <a:t>ілген конфетті беріп </a:t>
            </a:r>
            <a:r>
              <a:rPr lang="kk-KZ" dirty="0"/>
              <a:t>тілек айтады.</a:t>
            </a:r>
            <a:endParaRPr lang="ru-RU" dirty="0"/>
          </a:p>
          <a:p>
            <a:endParaRPr lang="ru-RU" dirty="0"/>
          </a:p>
        </p:txBody>
      </p:sp>
    </p:spTree>
    <p:extLst>
      <p:ext uri="{BB962C8B-B14F-4D97-AF65-F5344CB8AC3E}">
        <p14:creationId xmlns:p14="http://schemas.microsoft.com/office/powerpoint/2010/main" val="391648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вал 13"/>
          <p:cNvSpPr/>
          <p:nvPr/>
        </p:nvSpPr>
        <p:spPr>
          <a:xfrm>
            <a:off x="3433085" y="330740"/>
            <a:ext cx="6138153" cy="1108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Заголовок 3"/>
          <p:cNvSpPr>
            <a:spLocks noGrp="1"/>
          </p:cNvSpPr>
          <p:nvPr>
            <p:ph type="title"/>
          </p:nvPr>
        </p:nvSpPr>
        <p:spPr>
          <a:xfrm>
            <a:off x="1921717" y="616004"/>
            <a:ext cx="8911687" cy="1280890"/>
          </a:xfrm>
        </p:spPr>
        <p:txBody>
          <a:bodyPr>
            <a:normAutofit/>
          </a:bodyPr>
          <a:lstStyle/>
          <a:p>
            <a:pPr algn="ctr"/>
            <a:r>
              <a:rPr lang="kk-KZ" sz="2800" dirty="0" smtClean="0">
                <a:solidFill>
                  <a:schemeClr val="bg1"/>
                </a:solidFill>
              </a:rPr>
              <a:t>Оқушыларды үш топқа бөлу</a:t>
            </a:r>
            <a:endParaRPr lang="ru-RU" sz="2800" dirty="0">
              <a:solidFill>
                <a:schemeClr val="bg1"/>
              </a:solidFill>
            </a:endParaRPr>
          </a:p>
        </p:txBody>
      </p:sp>
      <p:sp>
        <p:nvSpPr>
          <p:cNvPr id="11" name="Вертикальный свиток 10"/>
          <p:cNvSpPr/>
          <p:nvPr/>
        </p:nvSpPr>
        <p:spPr>
          <a:xfrm>
            <a:off x="2221992" y="2354094"/>
            <a:ext cx="2227634" cy="20525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«Ақиқат оқиға»</a:t>
            </a:r>
          </a:p>
        </p:txBody>
      </p:sp>
      <p:sp>
        <p:nvSpPr>
          <p:cNvPr id="12" name="Вертикальный свиток 11"/>
          <p:cNvSpPr/>
          <p:nvPr/>
        </p:nvSpPr>
        <p:spPr>
          <a:xfrm>
            <a:off x="5057603" y="2081719"/>
            <a:ext cx="2153898" cy="20525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«Мүмкін емес оқиға»</a:t>
            </a:r>
          </a:p>
        </p:txBody>
      </p:sp>
      <p:sp>
        <p:nvSpPr>
          <p:cNvPr id="13" name="Вертикальный свиток 12"/>
          <p:cNvSpPr/>
          <p:nvPr/>
        </p:nvSpPr>
        <p:spPr>
          <a:xfrm>
            <a:off x="7811310" y="2354094"/>
            <a:ext cx="2091447" cy="20525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a:t>
            </a:r>
            <a:r>
              <a:rPr lang="ru-RU" dirty="0"/>
              <a:t>Үйлесімсіз оқиға»</a:t>
            </a:r>
          </a:p>
        </p:txBody>
      </p:sp>
      <p:sp>
        <p:nvSpPr>
          <p:cNvPr id="15" name="Горизонтальный свиток 14"/>
          <p:cNvSpPr/>
          <p:nvPr/>
        </p:nvSpPr>
        <p:spPr>
          <a:xfrm>
            <a:off x="1849909" y="4591455"/>
            <a:ext cx="2757791" cy="214008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«Жердегі су құйылған стаканды төңкерсе, су төгіледі»</a:t>
            </a:r>
          </a:p>
        </p:txBody>
      </p:sp>
      <p:sp>
        <p:nvSpPr>
          <p:cNvPr id="16" name="Горизонтальный свиток 15"/>
          <p:cNvSpPr/>
          <p:nvPr/>
        </p:nvSpPr>
        <p:spPr>
          <a:xfrm>
            <a:off x="4757698" y="4591456"/>
            <a:ext cx="2753707" cy="214008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«Нысананы көздеп бір рет атқанда, оған оқтың екі рет тиюі» </a:t>
            </a:r>
          </a:p>
        </p:txBody>
      </p:sp>
      <p:sp>
        <p:nvSpPr>
          <p:cNvPr id="17" name="Горизонтальный свиток 16"/>
          <p:cNvSpPr/>
          <p:nvPr/>
        </p:nvSpPr>
        <p:spPr>
          <a:xfrm>
            <a:off x="7661403" y="4591455"/>
            <a:ext cx="2808085" cy="214008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«Оқушының бір мезгілде мектепте де, үйде де болуы» </a:t>
            </a:r>
          </a:p>
        </p:txBody>
      </p:sp>
    </p:spTree>
    <p:extLst>
      <p:ext uri="{BB962C8B-B14F-4D97-AF65-F5344CB8AC3E}">
        <p14:creationId xmlns:p14="http://schemas.microsoft.com/office/powerpoint/2010/main" val="3692501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Волна 5"/>
          <p:cNvSpPr/>
          <p:nvPr/>
        </p:nvSpPr>
        <p:spPr>
          <a:xfrm>
            <a:off x="3258766" y="466928"/>
            <a:ext cx="4581727" cy="125486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3744573" y="693824"/>
            <a:ext cx="8911687" cy="1280890"/>
          </a:xfrm>
        </p:spPr>
        <p:txBody>
          <a:bodyPr/>
          <a:lstStyle/>
          <a:p>
            <a:r>
              <a:rPr lang="kk-KZ" dirty="0" smtClean="0">
                <a:solidFill>
                  <a:schemeClr val="bg1"/>
                </a:solidFill>
              </a:rPr>
              <a:t>Үй тапсырмасы</a:t>
            </a:r>
            <a:endParaRPr lang="ru-RU" dirty="0">
              <a:solidFill>
                <a:schemeClr val="bg1"/>
              </a:solidFill>
            </a:endParaRPr>
          </a:p>
        </p:txBody>
      </p:sp>
      <p:sp>
        <p:nvSpPr>
          <p:cNvPr id="12" name="Семиугольник 11"/>
          <p:cNvSpPr/>
          <p:nvPr/>
        </p:nvSpPr>
        <p:spPr>
          <a:xfrm>
            <a:off x="1731523" y="1974714"/>
            <a:ext cx="3626861" cy="354826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Жұптық жұмыс «Көршіңді тексер» әдісі бойынша  оқушылар бір-бірімен дәптерлерін алмастырып, үй </a:t>
            </a:r>
            <a:r>
              <a:rPr lang="ru-RU" sz="1600" dirty="0" smtClean="0"/>
              <a:t>тапсырмасын </a:t>
            </a:r>
            <a:r>
              <a:rPr lang="ru-RU" sz="1600" dirty="0"/>
              <a:t>«+» және </a:t>
            </a:r>
            <a:r>
              <a:rPr lang="ru-RU" sz="1600" dirty="0" smtClean="0"/>
              <a:t>  «-» </a:t>
            </a:r>
            <a:r>
              <a:rPr lang="ru-RU" sz="1600" dirty="0"/>
              <a:t>қою арқылы тексереді.</a:t>
            </a:r>
          </a:p>
        </p:txBody>
      </p:sp>
      <p:sp>
        <p:nvSpPr>
          <p:cNvPr id="13" name="Семиугольник 12"/>
          <p:cNvSpPr/>
          <p:nvPr/>
        </p:nvSpPr>
        <p:spPr>
          <a:xfrm>
            <a:off x="5719864" y="1974714"/>
            <a:ext cx="3753320" cy="354826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Топтық жұмыс «Аукцион әдісі...» әдіс бойынша сұрақ-жауап арқылы өткен сабаққа шолу жасау, оқушыларға доп беремін, сол допты 3 топ бір біріне лақтырып интербелсенді тақтада көрсетілген сұрақтарға жауап берді, жауап бере алмаған топ келесі топқа допты береді. </a:t>
            </a:r>
          </a:p>
        </p:txBody>
      </p:sp>
    </p:spTree>
    <p:extLst>
      <p:ext uri="{BB962C8B-B14F-4D97-AF65-F5344CB8AC3E}">
        <p14:creationId xmlns:p14="http://schemas.microsoft.com/office/powerpoint/2010/main" val="915406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97964" y="4773168"/>
            <a:ext cx="8915400" cy="6400800"/>
          </a:xfrm>
        </p:spPr>
        <p:txBody>
          <a:bodyPr>
            <a:normAutofit/>
          </a:bodyPr>
          <a:lstStyle/>
          <a:p>
            <a:r>
              <a:rPr lang="ru-RU" dirty="0"/>
              <a:t>Қалыптастырушы бағалау: Оқушыларды ынталандыру мақсатында мадақтай отырып,  жауап беруіне байланысты жеміс, гүл немесе жапырақ беріп отырамын. Әр топ иеленген стикерлерді алдына берілген постердегі ағашқа жабыстырып отыруы тиіс. Үш топқа алдын-ала постер беріледі.</a:t>
            </a:r>
          </a:p>
        </p:txBody>
      </p:sp>
      <p:sp>
        <p:nvSpPr>
          <p:cNvPr id="5" name="Багетная рамка 4"/>
          <p:cNvSpPr/>
          <p:nvPr/>
        </p:nvSpPr>
        <p:spPr>
          <a:xfrm>
            <a:off x="2305748" y="310896"/>
            <a:ext cx="2705164" cy="199339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Міндетті </a:t>
            </a:r>
            <a:r>
              <a:rPr lang="ru-RU" dirty="0"/>
              <a:t>түрде орындалатын </a:t>
            </a:r>
            <a:r>
              <a:rPr lang="ru-RU" dirty="0" smtClean="0"/>
              <a:t>оқиға</a:t>
            </a:r>
            <a:endParaRPr lang="ru-RU" dirty="0"/>
          </a:p>
        </p:txBody>
      </p:sp>
      <p:sp>
        <p:nvSpPr>
          <p:cNvPr id="6" name="Багетная рамка 5"/>
          <p:cNvSpPr/>
          <p:nvPr/>
        </p:nvSpPr>
        <p:spPr>
          <a:xfrm>
            <a:off x="5120640" y="310896"/>
            <a:ext cx="2560320" cy="199339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Орындалмайтын </a:t>
            </a:r>
            <a:r>
              <a:rPr lang="ru-RU" dirty="0"/>
              <a:t>оқиға</a:t>
            </a:r>
          </a:p>
        </p:txBody>
      </p:sp>
      <p:sp>
        <p:nvSpPr>
          <p:cNvPr id="7" name="Багетная рамка 6"/>
          <p:cNvSpPr/>
          <p:nvPr/>
        </p:nvSpPr>
        <p:spPr>
          <a:xfrm>
            <a:off x="7790688" y="310896"/>
            <a:ext cx="2615184" cy="199339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Бір </a:t>
            </a:r>
            <a:r>
              <a:rPr lang="ru-RU" dirty="0"/>
              <a:t>мезгілде орындалмайтын оқиға</a:t>
            </a:r>
          </a:p>
        </p:txBody>
      </p:sp>
      <p:sp>
        <p:nvSpPr>
          <p:cNvPr id="8" name="Багетная рамка 7"/>
          <p:cNvSpPr/>
          <p:nvPr/>
        </p:nvSpPr>
        <p:spPr>
          <a:xfrm>
            <a:off x="2305748" y="2450592"/>
            <a:ext cx="2705164" cy="21625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Болу </a:t>
            </a:r>
            <a:r>
              <a:rPr lang="ru-RU" dirty="0"/>
              <a:t>не болмау мүмкіндіктері бірдей және бір-бірінен артықшылығы жоқ оқиға</a:t>
            </a:r>
          </a:p>
        </p:txBody>
      </p:sp>
      <p:sp>
        <p:nvSpPr>
          <p:cNvPr id="9" name="Багетная рамка 8"/>
          <p:cNvSpPr/>
          <p:nvPr/>
        </p:nvSpPr>
        <p:spPr>
          <a:xfrm>
            <a:off x="5120640" y="2450592"/>
            <a:ext cx="2560320" cy="217627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А </a:t>
            </a:r>
            <a:r>
              <a:rPr lang="ru-RU" sz="1400" dirty="0"/>
              <a:t>оқиғасы болмаған жағдайда ғана В оқиғасы орындалатын болса, В оқиғасы А оқиғасына </a:t>
            </a:r>
          </a:p>
        </p:txBody>
      </p:sp>
      <p:sp>
        <p:nvSpPr>
          <p:cNvPr id="10" name="Багетная рамка 9"/>
          <p:cNvSpPr/>
          <p:nvPr/>
        </p:nvSpPr>
        <p:spPr>
          <a:xfrm>
            <a:off x="7790688" y="2450592"/>
            <a:ext cx="2688336" cy="21625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А </a:t>
            </a:r>
            <a:r>
              <a:rPr lang="ru-RU" dirty="0"/>
              <a:t>оқиғасының ықтималдылығы</a:t>
            </a:r>
          </a:p>
        </p:txBody>
      </p:sp>
    </p:spTree>
    <p:extLst>
      <p:ext uri="{BB962C8B-B14F-4D97-AF65-F5344CB8AC3E}">
        <p14:creationId xmlns:p14="http://schemas.microsoft.com/office/powerpoint/2010/main" val="340676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4834647" y="1316930"/>
            <a:ext cx="1601231" cy="1573108"/>
          </a:xfrm>
          <a:prstGeom prst="rect">
            <a:avLst/>
          </a:prstGeom>
        </p:spPr>
      </p:pic>
      <p:sp>
        <p:nvSpPr>
          <p:cNvPr id="16" name="Заголовок 15"/>
          <p:cNvSpPr>
            <a:spLocks noGrp="1"/>
          </p:cNvSpPr>
          <p:nvPr>
            <p:ph type="title"/>
          </p:nvPr>
        </p:nvSpPr>
        <p:spPr>
          <a:xfrm>
            <a:off x="1834168" y="189296"/>
            <a:ext cx="8911687" cy="1280890"/>
          </a:xfrm>
        </p:spPr>
        <p:txBody>
          <a:bodyPr>
            <a:normAutofit/>
          </a:bodyPr>
          <a:lstStyle/>
          <a:p>
            <a:r>
              <a:rPr lang="ru-RU" sz="1400" dirty="0" smtClean="0"/>
              <a:t>      </a:t>
            </a:r>
            <a:r>
              <a:rPr lang="kk-KZ" sz="1400" b="1" dirty="0" smtClean="0"/>
              <a:t>Кері</a:t>
            </a:r>
            <a:r>
              <a:rPr lang="ru-RU" sz="1400" b="1" dirty="0" smtClean="0"/>
              <a:t> </a:t>
            </a:r>
            <a:r>
              <a:rPr lang="ru-RU" sz="1400" b="1" dirty="0"/>
              <a:t>байланыс</a:t>
            </a:r>
            <a:r>
              <a:rPr lang="ru-RU" sz="1400" dirty="0"/>
              <a:t>: </a:t>
            </a:r>
            <a:r>
              <a:rPr lang="ru-RU" sz="1400" dirty="0" smtClean="0"/>
              <a:t>Берілген </a:t>
            </a:r>
            <a:r>
              <a:rPr lang="ru-RU" sz="1400" dirty="0"/>
              <a:t>үй тапсырмасын қаншалықты түсінгендігін тексеру, топтар </a:t>
            </a:r>
            <a:r>
              <a:rPr lang="ru-RU" sz="1400" dirty="0" smtClean="0"/>
              <a:t>арасында </a:t>
            </a:r>
            <a:r>
              <a:rPr lang="ru-RU" sz="1400" dirty="0"/>
              <a:t>кері байланыс жүзеге асады</a:t>
            </a:r>
            <a:r>
              <a:rPr lang="ru-RU" sz="1400" dirty="0" smtClean="0"/>
              <a:t>.                   </a:t>
            </a:r>
            <a:br>
              <a:rPr lang="ru-RU" sz="1400" dirty="0" smtClean="0"/>
            </a:br>
            <a:r>
              <a:rPr lang="ru-RU" sz="1400" dirty="0"/>
              <a:t>     </a:t>
            </a:r>
            <a:r>
              <a:rPr lang="ru-RU" sz="1400" b="1" dirty="0" smtClean="0">
                <a:solidFill>
                  <a:schemeClr val="tx1">
                    <a:lumMod val="95000"/>
                    <a:lumOff val="5000"/>
                  </a:schemeClr>
                </a:solidFill>
              </a:rPr>
              <a:t>Саралау</a:t>
            </a:r>
            <a:r>
              <a:rPr lang="ru-RU" sz="1400" dirty="0" smtClean="0">
                <a:solidFill>
                  <a:schemeClr val="tx1">
                    <a:lumMod val="95000"/>
                    <a:lumOff val="5000"/>
                  </a:schemeClr>
                </a:solidFill>
              </a:rPr>
              <a:t>:</a:t>
            </a:r>
            <a:r>
              <a:rPr lang="ru-RU" sz="1400" i="1" u="sng" dirty="0" smtClean="0">
                <a:solidFill>
                  <a:schemeClr val="tx1">
                    <a:lumMod val="95000"/>
                    <a:lumOff val="5000"/>
                  </a:schemeClr>
                </a:solidFill>
              </a:rPr>
              <a:t> </a:t>
            </a:r>
            <a:r>
              <a:rPr lang="ru-RU" sz="1400" dirty="0" smtClean="0"/>
              <a:t>Бір </a:t>
            </a:r>
            <a:r>
              <a:rPr lang="ru-RU" sz="1400" dirty="0"/>
              <a:t>бірінен үйрене отырып,  оқушының өзіне деген сенімділігі оянады, өз шешімімен бөлісуге қалыптасады. Сұраққа жауап беру арқылы сараланады. </a:t>
            </a:r>
          </a:p>
        </p:txBody>
      </p:sp>
      <p:pic>
        <p:nvPicPr>
          <p:cNvPr id="7" name="Объект 6"/>
          <p:cNvPicPr>
            <a:picLocks noGrp="1" noChangeAspect="1"/>
          </p:cNvPicPr>
          <p:nvPr>
            <p:ph idx="1"/>
          </p:nvPr>
        </p:nvPicPr>
        <p:blipFill>
          <a:blip r:embed="rId3"/>
          <a:stretch>
            <a:fillRect/>
          </a:stretch>
        </p:blipFill>
        <p:spPr>
          <a:xfrm>
            <a:off x="6435878" y="1259989"/>
            <a:ext cx="1329043" cy="1652159"/>
          </a:xfrm>
          <a:prstGeom prst="rect">
            <a:avLst/>
          </a:prstGeom>
        </p:spPr>
      </p:pic>
      <p:pic>
        <p:nvPicPr>
          <p:cNvPr id="8" name="Рисунок 7"/>
          <p:cNvPicPr>
            <a:picLocks noChangeAspect="1"/>
          </p:cNvPicPr>
          <p:nvPr/>
        </p:nvPicPr>
        <p:blipFill>
          <a:blip r:embed="rId3"/>
          <a:stretch>
            <a:fillRect/>
          </a:stretch>
        </p:blipFill>
        <p:spPr>
          <a:xfrm>
            <a:off x="3170543" y="1259989"/>
            <a:ext cx="1664104" cy="1548915"/>
          </a:xfrm>
          <a:prstGeom prst="rect">
            <a:avLst/>
          </a:prstGeom>
        </p:spPr>
      </p:pic>
      <p:pic>
        <p:nvPicPr>
          <p:cNvPr id="10" name="Рисунок 9"/>
          <p:cNvPicPr>
            <a:picLocks noChangeAspect="1"/>
          </p:cNvPicPr>
          <p:nvPr/>
        </p:nvPicPr>
        <p:blipFill>
          <a:blip r:embed="rId4"/>
          <a:stretch>
            <a:fillRect/>
          </a:stretch>
        </p:blipFill>
        <p:spPr>
          <a:xfrm>
            <a:off x="3170543" y="2890038"/>
            <a:ext cx="1664104" cy="1181218"/>
          </a:xfrm>
          <a:prstGeom prst="rect">
            <a:avLst/>
          </a:prstGeom>
        </p:spPr>
      </p:pic>
      <p:pic>
        <p:nvPicPr>
          <p:cNvPr id="11" name="Рисунок 10"/>
          <p:cNvPicPr>
            <a:picLocks noChangeAspect="1"/>
          </p:cNvPicPr>
          <p:nvPr/>
        </p:nvPicPr>
        <p:blipFill>
          <a:blip r:embed="rId5"/>
          <a:stretch>
            <a:fillRect/>
          </a:stretch>
        </p:blipFill>
        <p:spPr>
          <a:xfrm>
            <a:off x="4900824" y="2890039"/>
            <a:ext cx="1541565" cy="1181217"/>
          </a:xfrm>
          <a:prstGeom prst="rect">
            <a:avLst/>
          </a:prstGeom>
        </p:spPr>
      </p:pic>
      <p:pic>
        <p:nvPicPr>
          <p:cNvPr id="12" name="Рисунок 11"/>
          <p:cNvPicPr>
            <a:picLocks noChangeAspect="1"/>
          </p:cNvPicPr>
          <p:nvPr/>
        </p:nvPicPr>
        <p:blipFill>
          <a:blip r:embed="rId6"/>
          <a:stretch>
            <a:fillRect/>
          </a:stretch>
        </p:blipFill>
        <p:spPr>
          <a:xfrm>
            <a:off x="6458011" y="2890038"/>
            <a:ext cx="1306910" cy="1181217"/>
          </a:xfrm>
          <a:prstGeom prst="rect">
            <a:avLst/>
          </a:prstGeom>
        </p:spPr>
      </p:pic>
      <p:sp>
        <p:nvSpPr>
          <p:cNvPr id="13" name="Блок-схема: перфолента 12"/>
          <p:cNvSpPr/>
          <p:nvPr/>
        </p:nvSpPr>
        <p:spPr>
          <a:xfrm>
            <a:off x="2519464" y="4367718"/>
            <a:ext cx="2120630" cy="168288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Жеміс-жауап толықтай дұрыс</a:t>
            </a:r>
          </a:p>
        </p:txBody>
      </p:sp>
      <p:sp>
        <p:nvSpPr>
          <p:cNvPr id="14" name="Блок-схема: перфолента 13"/>
          <p:cNvSpPr/>
          <p:nvPr/>
        </p:nvSpPr>
        <p:spPr>
          <a:xfrm>
            <a:off x="4706271" y="4367718"/>
            <a:ext cx="2130357" cy="168288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Жеміс гүлі-қатесі бар, толық емес</a:t>
            </a:r>
          </a:p>
        </p:txBody>
      </p:sp>
      <p:sp>
        <p:nvSpPr>
          <p:cNvPr id="15" name="Блок-схема: перфолента 14"/>
          <p:cNvSpPr/>
          <p:nvPr/>
        </p:nvSpPr>
        <p:spPr>
          <a:xfrm>
            <a:off x="6902805" y="4367717"/>
            <a:ext cx="2081719" cy="168288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Жапырақ- жауап дұрыс емес</a:t>
            </a:r>
          </a:p>
        </p:txBody>
      </p:sp>
    </p:spTree>
    <p:extLst>
      <p:ext uri="{BB962C8B-B14F-4D97-AF65-F5344CB8AC3E}">
        <p14:creationId xmlns:p14="http://schemas.microsoft.com/office/powerpoint/2010/main" val="1624398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2457" y="166910"/>
            <a:ext cx="8911687" cy="1280890"/>
          </a:xfrm>
        </p:spPr>
        <p:txBody>
          <a:bodyPr>
            <a:normAutofit/>
          </a:bodyPr>
          <a:lstStyle/>
          <a:p>
            <a:r>
              <a:rPr lang="ru-RU" sz="2400" dirty="0"/>
              <a:t>«Еркін талқылау» әдісі «Ойлан, жұптас, бөліс»</a:t>
            </a:r>
          </a:p>
        </p:txBody>
      </p:sp>
      <p:sp>
        <p:nvSpPr>
          <p:cNvPr id="4" name="Горизонтальный свиток 3"/>
          <p:cNvSpPr/>
          <p:nvPr/>
        </p:nvSpPr>
        <p:spPr>
          <a:xfrm>
            <a:off x="428017" y="807356"/>
            <a:ext cx="3946222" cy="399806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1- топ:</a:t>
            </a:r>
          </a:p>
          <a:p>
            <a:pPr algn="ctr"/>
            <a:r>
              <a:rPr lang="ru-RU" sz="1400" dirty="0"/>
              <a:t>Ойын сүйегі 50 рет лақтырған. Оның нәтижесі кестеде көрсетілген: мұндағы Х-ұпайлар саны, </a:t>
            </a:r>
            <a:r>
              <a:rPr lang="en-US" sz="1400" dirty="0"/>
              <a:t>n-50 </a:t>
            </a:r>
            <a:r>
              <a:rPr lang="ru-RU" sz="1400" dirty="0"/>
              <a:t>тәжірибеде түскен ұпайлардың саны. </a:t>
            </a:r>
            <a:endParaRPr lang="ru-RU" sz="1400" dirty="0" smtClean="0"/>
          </a:p>
          <a:p>
            <a:pPr algn="ctr"/>
            <a:r>
              <a:rPr lang="ru-RU" sz="1400" dirty="0" smtClean="0"/>
              <a:t>Х</a:t>
            </a:r>
            <a:r>
              <a:rPr lang="ru-RU" sz="1400" dirty="0"/>
              <a:t>	1	2	3	4	5	6	7</a:t>
            </a:r>
          </a:p>
          <a:p>
            <a:pPr algn="ctr"/>
            <a:r>
              <a:rPr lang="en-US" sz="1400" dirty="0"/>
              <a:t>N	6	6	7	8	7	7	9</a:t>
            </a:r>
          </a:p>
          <a:p>
            <a:pPr algn="ctr"/>
            <a:r>
              <a:rPr lang="en-US" sz="1400" dirty="0"/>
              <a:t> </a:t>
            </a:r>
            <a:r>
              <a:rPr lang="ru-RU" sz="1400" dirty="0"/>
              <a:t>Берілген тәжірибе бойынша "5 ұпайдан кем түсетін" оқиғалардың статистикалық ықтималдығын анықтаңыз.</a:t>
            </a:r>
          </a:p>
        </p:txBody>
      </p:sp>
      <p:sp>
        <p:nvSpPr>
          <p:cNvPr id="5" name="Горизонтальный свиток 4"/>
          <p:cNvSpPr/>
          <p:nvPr/>
        </p:nvSpPr>
        <p:spPr>
          <a:xfrm>
            <a:off x="4562272" y="807355"/>
            <a:ext cx="3715966" cy="399806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2 - топ:</a:t>
            </a:r>
          </a:p>
          <a:p>
            <a:pPr algn="ctr"/>
            <a:r>
              <a:rPr lang="ru-RU" sz="1400" dirty="0"/>
              <a:t>Бір аудан тұрғындарының жас шамасы туралы мәліметтер аралық кестеде келтірілген. Кездейсоқ таңдап алынған тұрғынның: а) 15 жастан үлкен емес; ә) 81 жастан кіші емес; б) 31-ден 60 -қа дейінгі жаста болуының ықтималдығы қандай?</a:t>
            </a:r>
          </a:p>
          <a:p>
            <a:pPr algn="ctr"/>
            <a:r>
              <a:rPr lang="ru-RU" sz="1400" dirty="0"/>
              <a:t>Жасы (жыл-мен)	1-15	16-30	31-45	46-60	61-75	76-80	81-95</a:t>
            </a:r>
          </a:p>
          <a:p>
            <a:pPr algn="ctr"/>
            <a:r>
              <a:rPr lang="ru-RU" sz="1400" dirty="0"/>
              <a:t>Жиілігі	1154	1478	1295	2576	909	543	45</a:t>
            </a:r>
          </a:p>
        </p:txBody>
      </p:sp>
      <p:sp>
        <p:nvSpPr>
          <p:cNvPr id="6" name="Горизонтальный свиток 5"/>
          <p:cNvSpPr/>
          <p:nvPr/>
        </p:nvSpPr>
        <p:spPr>
          <a:xfrm>
            <a:off x="8466271" y="807354"/>
            <a:ext cx="3625209" cy="399806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3 - топ:</a:t>
            </a:r>
          </a:p>
          <a:p>
            <a:pPr algn="ctr"/>
            <a:r>
              <a:rPr lang="ru-RU" sz="1100" dirty="0"/>
              <a:t>Кестеде салымшылардың саны мен олардың жылдық салымы туралы мәліметтер келтірілген. Кездейсоқ таңдап алынған салымшының бірінші немесе екінші банктегі салымы 600-ден 650 мың теңгеге дейін болуының ықтималдығы қандай?</a:t>
            </a:r>
          </a:p>
          <a:p>
            <a:pPr algn="ctr"/>
            <a:r>
              <a:rPr lang="ru-RU" sz="1100" dirty="0"/>
              <a:t>Салым өлшемі (мың теңгемен)	Салымшылар саны</a:t>
            </a:r>
          </a:p>
          <a:p>
            <a:pPr algn="ctr"/>
            <a:r>
              <a:rPr lang="ru-RU" sz="1100" dirty="0"/>
              <a:t>	№1 банк	№2 банк</a:t>
            </a:r>
          </a:p>
          <a:p>
            <a:pPr algn="ctr"/>
            <a:r>
              <a:rPr lang="ru-RU" sz="1100" dirty="0"/>
              <a:t>450-500	224	353</a:t>
            </a:r>
          </a:p>
          <a:p>
            <a:pPr algn="ctr"/>
            <a:r>
              <a:rPr lang="ru-RU" sz="1100" dirty="0"/>
              <a:t>500-550	108	116</a:t>
            </a:r>
          </a:p>
          <a:p>
            <a:pPr algn="ctr"/>
            <a:r>
              <a:rPr lang="ru-RU" sz="1100" dirty="0"/>
              <a:t>550-600	95	87</a:t>
            </a:r>
          </a:p>
          <a:p>
            <a:pPr algn="ctr"/>
            <a:r>
              <a:rPr lang="ru-RU" sz="1100" dirty="0"/>
              <a:t>600-650	110	210</a:t>
            </a:r>
          </a:p>
          <a:p>
            <a:pPr algn="ctr"/>
            <a:r>
              <a:rPr lang="ru-RU" sz="1100" dirty="0"/>
              <a:t>650-700	135	146</a:t>
            </a:r>
          </a:p>
          <a:p>
            <a:pPr algn="ctr"/>
            <a:r>
              <a:rPr lang="ru-RU" sz="1100" dirty="0"/>
              <a:t>700-750	78	58</a:t>
            </a:r>
          </a:p>
        </p:txBody>
      </p:sp>
      <p:sp>
        <p:nvSpPr>
          <p:cNvPr id="7" name="Прямоугольник 6"/>
          <p:cNvSpPr/>
          <p:nvPr/>
        </p:nvSpPr>
        <p:spPr>
          <a:xfrm>
            <a:off x="428017" y="4820654"/>
            <a:ext cx="4134255" cy="1477328"/>
          </a:xfrm>
          <a:prstGeom prst="rect">
            <a:avLst/>
          </a:prstGeom>
        </p:spPr>
        <p:txBody>
          <a:bodyPr wrap="square">
            <a:spAutoFit/>
          </a:bodyPr>
          <a:lstStyle/>
          <a:p>
            <a:r>
              <a:rPr lang="ru-RU" dirty="0"/>
              <a:t>Дискриптор:</a:t>
            </a:r>
          </a:p>
          <a:p>
            <a:r>
              <a:rPr lang="ru-RU" dirty="0"/>
              <a:t>-5 ұпайдан кем түсетін тәжірибелердің санын анықтайды;</a:t>
            </a:r>
          </a:p>
          <a:p>
            <a:r>
              <a:rPr lang="ru-RU" dirty="0"/>
              <a:t>- статистикалық ықтималдығын есептейді.</a:t>
            </a:r>
          </a:p>
        </p:txBody>
      </p:sp>
      <p:sp>
        <p:nvSpPr>
          <p:cNvPr id="8" name="Прямоугольник 7"/>
          <p:cNvSpPr/>
          <p:nvPr/>
        </p:nvSpPr>
        <p:spPr>
          <a:xfrm>
            <a:off x="4656288" y="4820654"/>
            <a:ext cx="3715967" cy="1754326"/>
          </a:xfrm>
          <a:prstGeom prst="rect">
            <a:avLst/>
          </a:prstGeom>
        </p:spPr>
        <p:txBody>
          <a:bodyPr wrap="square">
            <a:spAutoFit/>
          </a:bodyPr>
          <a:lstStyle/>
          <a:p>
            <a:r>
              <a:rPr lang="ru-RU" dirty="0"/>
              <a:t>Дискриптор :</a:t>
            </a:r>
          </a:p>
          <a:p>
            <a:r>
              <a:rPr lang="ru-RU" dirty="0"/>
              <a:t>-  кездейсоқ таңдап алынған тұрғының жасын анықтайды;</a:t>
            </a:r>
          </a:p>
          <a:p>
            <a:r>
              <a:rPr lang="ru-RU" dirty="0"/>
              <a:t>-  статистикалық ықтималдықты есептейді.</a:t>
            </a:r>
          </a:p>
          <a:p>
            <a:endParaRPr lang="ru-RU" dirty="0"/>
          </a:p>
        </p:txBody>
      </p:sp>
      <p:sp>
        <p:nvSpPr>
          <p:cNvPr id="9" name="Прямоугольник 8"/>
          <p:cNvSpPr/>
          <p:nvPr/>
        </p:nvSpPr>
        <p:spPr>
          <a:xfrm>
            <a:off x="8466271" y="4820654"/>
            <a:ext cx="3625209" cy="2031325"/>
          </a:xfrm>
          <a:prstGeom prst="rect">
            <a:avLst/>
          </a:prstGeom>
        </p:spPr>
        <p:txBody>
          <a:bodyPr wrap="square">
            <a:spAutoFit/>
          </a:bodyPr>
          <a:lstStyle/>
          <a:p>
            <a:r>
              <a:rPr lang="ru-RU" dirty="0"/>
              <a:t>Дискриптор:</a:t>
            </a:r>
          </a:p>
          <a:p>
            <a:r>
              <a:rPr lang="ru-RU" dirty="0"/>
              <a:t>- банк салымшылардың статистикалық ықтималдығын анықтайды;</a:t>
            </a:r>
          </a:p>
          <a:p>
            <a:r>
              <a:rPr lang="ru-RU" dirty="0"/>
              <a:t>- Статистикалық ықтималдығын салыстырады.</a:t>
            </a:r>
          </a:p>
          <a:p>
            <a:endParaRPr lang="ru-RU" dirty="0"/>
          </a:p>
        </p:txBody>
      </p:sp>
    </p:spTree>
    <p:extLst>
      <p:ext uri="{BB962C8B-B14F-4D97-AF65-F5344CB8AC3E}">
        <p14:creationId xmlns:p14="http://schemas.microsoft.com/office/powerpoint/2010/main" val="347886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2227634" y="758757"/>
            <a:ext cx="9276978" cy="5152465"/>
          </a:xfrm>
        </p:spPr>
        <p:txBody>
          <a:bodyPr/>
          <a:lstStyle/>
          <a:p>
            <a:r>
              <a:rPr lang="ru-RU" dirty="0"/>
              <a:t>Қалыптастырушы бағалау:  Бір топ келесі топтарды «сыйлық» әдісімен бағалайды.</a:t>
            </a:r>
          </a:p>
          <a:p>
            <a:endParaRPr lang="ru-RU" dirty="0"/>
          </a:p>
          <a:p>
            <a:r>
              <a:rPr lang="ru-RU" dirty="0" smtClean="0"/>
              <a:t>Кері </a:t>
            </a:r>
            <a:r>
              <a:rPr lang="ru-RU" dirty="0"/>
              <a:t>байланыс: берілген тапсырманы қаншалықты игергендігін тексеру, </a:t>
            </a:r>
            <a:endParaRPr lang="ru-RU" dirty="0" smtClean="0"/>
          </a:p>
          <a:p>
            <a:pPr marL="0" indent="0">
              <a:buNone/>
            </a:pPr>
            <a:r>
              <a:rPr lang="ru-RU" dirty="0" smtClean="0"/>
              <a:t>топтар </a:t>
            </a:r>
            <a:r>
              <a:rPr lang="ru-RU" dirty="0"/>
              <a:t>арасында кері байланыс жүзеге асады.</a:t>
            </a:r>
          </a:p>
          <a:p>
            <a:endParaRPr lang="ru-RU" dirty="0" smtClean="0"/>
          </a:p>
          <a:p>
            <a:r>
              <a:rPr lang="ru-RU" dirty="0" smtClean="0"/>
              <a:t>Саралау </a:t>
            </a:r>
            <a:r>
              <a:rPr lang="ru-RU" dirty="0"/>
              <a:t>әдістері:</a:t>
            </a:r>
          </a:p>
          <a:p>
            <a:endParaRPr lang="ru-RU" dirty="0" smtClean="0"/>
          </a:p>
          <a:p>
            <a:r>
              <a:rPr lang="ru-RU" dirty="0" smtClean="0"/>
              <a:t>Нәтиже </a:t>
            </a:r>
            <a:r>
              <a:rPr lang="ru-RU" dirty="0"/>
              <a:t>және қорытынды: Оқушылардың топ болып шығарған есеп нәтижесіне байланысты, шығарған қорытындысына байланысты саралауға болады.</a:t>
            </a:r>
          </a:p>
          <a:p>
            <a:endParaRPr lang="ru-RU" dirty="0"/>
          </a:p>
          <a:p>
            <a:endParaRPr lang="ru-RU" dirty="0"/>
          </a:p>
        </p:txBody>
      </p:sp>
    </p:spTree>
    <p:extLst>
      <p:ext uri="{BB962C8B-B14F-4D97-AF65-F5344CB8AC3E}">
        <p14:creationId xmlns:p14="http://schemas.microsoft.com/office/powerpoint/2010/main" val="212613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1640" y="322553"/>
            <a:ext cx="8911687" cy="796128"/>
          </a:xfrm>
        </p:spPr>
        <p:txBody>
          <a:bodyPr>
            <a:normAutofit/>
          </a:bodyPr>
          <a:lstStyle/>
          <a:p>
            <a:r>
              <a:rPr lang="kk-KZ" dirty="0" smtClean="0"/>
              <a:t>Сергіту сәті</a:t>
            </a:r>
            <a:endParaRPr lang="ru-RU" dirty="0"/>
          </a:p>
        </p:txBody>
      </p:sp>
      <p:sp>
        <p:nvSpPr>
          <p:cNvPr id="4" name="Прямоугольник 3"/>
          <p:cNvSpPr/>
          <p:nvPr/>
        </p:nvSpPr>
        <p:spPr>
          <a:xfrm>
            <a:off x="1935804" y="1118681"/>
            <a:ext cx="9257523" cy="1815882"/>
          </a:xfrm>
          <a:prstGeom prst="rect">
            <a:avLst/>
          </a:prstGeom>
        </p:spPr>
        <p:txBody>
          <a:bodyPr wrap="square">
            <a:spAutoFit/>
          </a:bodyPr>
          <a:lstStyle/>
          <a:p>
            <a:r>
              <a:rPr lang="ru-RU" sz="2800" dirty="0" smtClean="0"/>
              <a:t>  Ойын </a:t>
            </a:r>
            <a:r>
              <a:rPr lang="ru-RU" sz="2800" dirty="0"/>
              <a:t>сүйегін (кубикті) тастағанда  қызыл түсті жағы түссе ақиқат ал басқа түстері түссе жалған, яғни ақиқат болса қолымызды көтереміз, жалған болса айналдырамыз. </a:t>
            </a:r>
          </a:p>
        </p:txBody>
      </p:sp>
      <p:pic>
        <p:nvPicPr>
          <p:cNvPr id="5" name="Рисунок 4"/>
          <p:cNvPicPr>
            <a:picLocks noChangeAspect="1"/>
          </p:cNvPicPr>
          <p:nvPr/>
        </p:nvPicPr>
        <p:blipFill>
          <a:blip r:embed="rId2"/>
          <a:stretch>
            <a:fillRect/>
          </a:stretch>
        </p:blipFill>
        <p:spPr>
          <a:xfrm>
            <a:off x="2977739" y="3546503"/>
            <a:ext cx="5786881" cy="2348459"/>
          </a:xfrm>
          <a:prstGeom prst="rect">
            <a:avLst/>
          </a:prstGeom>
        </p:spPr>
      </p:pic>
    </p:spTree>
    <p:extLst>
      <p:ext uri="{BB962C8B-B14F-4D97-AF65-F5344CB8AC3E}">
        <p14:creationId xmlns:p14="http://schemas.microsoft.com/office/powerpoint/2010/main" val="3108744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144</TotalTime>
  <Words>832</Words>
  <Application>Microsoft Office PowerPoint</Application>
  <PresentationFormat>Широкоэкранный</PresentationFormat>
  <Paragraphs>98</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Century Gothic</vt:lpstr>
      <vt:lpstr>Wingdings 3</vt:lpstr>
      <vt:lpstr>Легкий дым</vt:lpstr>
      <vt:lpstr>Әзімхан Гүлсара Ерболатқызы</vt:lpstr>
      <vt:lpstr>І. Ұйымдастыру кезеңі. Оқушылармен амандасу. Оқушыларды түгендеу.     </vt:lpstr>
      <vt:lpstr>Оқушыларды үш топқа бөлу</vt:lpstr>
      <vt:lpstr>Үй тапсырмасы</vt:lpstr>
      <vt:lpstr>Презентация PowerPoint</vt:lpstr>
      <vt:lpstr>      Кері байланыс: Берілген үй тапсырмасын қаншалықты түсінгендігін тексеру, топтар арасында кері байланыс жүзеге асады.                         Саралау: Бір бірінен үйрене отырып,  оқушының өзіне деген сенімділігі оянады, өз шешімімен бөлісуге қалыптасады. Сұраққа жауап беру арқылы сараланады. </vt:lpstr>
      <vt:lpstr>«Еркін талқылау» әдісі «Ойлан, жұптас, бөліс»</vt:lpstr>
      <vt:lpstr>Презентация PowerPoint</vt:lpstr>
      <vt:lpstr>Сергіту сәті</vt:lpstr>
      <vt:lpstr>Тез ойлан!" әдісі</vt:lpstr>
      <vt:lpstr>Презентация PowerPoint</vt:lpstr>
      <vt:lpstr>Кері  байланыс "Тазалық" әдісі</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Әзімхан Гүлсара Ерболатқызы</dc:title>
  <dc:creator>X5</dc:creator>
  <cp:lastModifiedBy>X5</cp:lastModifiedBy>
  <cp:revision>18</cp:revision>
  <dcterms:created xsi:type="dcterms:W3CDTF">2020-10-09T02:18:34Z</dcterms:created>
  <dcterms:modified xsi:type="dcterms:W3CDTF">2020-10-09T05:21:07Z</dcterms:modified>
</cp:coreProperties>
</file>