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6"/>
  </p:notesMasterIdLst>
  <p:sldIdLst>
    <p:sldId id="256" r:id="rId2"/>
    <p:sldId id="257" r:id="rId3"/>
    <p:sldId id="258" r:id="rId4"/>
    <p:sldId id="259" r:id="rId5"/>
    <p:sldId id="260" r:id="rId6"/>
    <p:sldId id="261" r:id="rId7"/>
    <p:sldId id="263" r:id="rId8"/>
    <p:sldId id="270" r:id="rId9"/>
    <p:sldId id="264" r:id="rId10"/>
    <p:sldId id="265" r:id="rId11"/>
    <p:sldId id="266" r:id="rId12"/>
    <p:sldId id="267" r:id="rId13"/>
    <p:sldId id="268" r:id="rId14"/>
    <p:sldId id="269"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3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FC0734-46C1-49CC-A0E2-E758EB7A26C6}" type="datetimeFigureOut">
              <a:rPr lang="ru-RU" smtClean="0"/>
              <a:t>ср 01.08.18</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8A5530-B7B9-4EB6-B13C-2E59EC416CF8}" type="slidenum">
              <a:rPr lang="ru-RU" smtClean="0"/>
              <a:t>‹#›</a:t>
            </a:fld>
            <a:endParaRPr lang="ru-RU"/>
          </a:p>
        </p:txBody>
      </p:sp>
    </p:spTree>
    <p:extLst>
      <p:ext uri="{BB962C8B-B14F-4D97-AF65-F5344CB8AC3E}">
        <p14:creationId xmlns:p14="http://schemas.microsoft.com/office/powerpoint/2010/main" val="1034731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7929D2C-449C-4B76-9B48-6C57DD47879A}" type="slidenum">
              <a:rPr lang="ru-RU" smtClean="0"/>
              <a:t>5</a:t>
            </a:fld>
            <a:endParaRPr lang="ru-RU" dirty="0"/>
          </a:p>
        </p:txBody>
      </p:sp>
    </p:spTree>
    <p:extLst>
      <p:ext uri="{BB962C8B-B14F-4D97-AF65-F5344CB8AC3E}">
        <p14:creationId xmlns:p14="http://schemas.microsoft.com/office/powerpoint/2010/main" val="3032025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A3727E6-909D-436D-BDE4-4C40B7E4460E}" type="datetimeFigureOut">
              <a:rPr lang="ru-RU" smtClean="0"/>
              <a:t>ср 01.08.18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CB45E8-10A4-43AA-AF85-5551D09CD2DD}" type="slidenum">
              <a:rPr lang="ru-RU" smtClean="0"/>
              <a:t>‹#›</a:t>
            </a:fld>
            <a:endParaRPr lang="ru-RU"/>
          </a:p>
        </p:txBody>
      </p:sp>
    </p:spTree>
    <p:extLst>
      <p:ext uri="{BB962C8B-B14F-4D97-AF65-F5344CB8AC3E}">
        <p14:creationId xmlns:p14="http://schemas.microsoft.com/office/powerpoint/2010/main" val="2049225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A3727E6-909D-436D-BDE4-4C40B7E4460E}" type="datetimeFigureOut">
              <a:rPr lang="ru-RU" smtClean="0"/>
              <a:t>ср 01.08.18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CB45E8-10A4-43AA-AF85-5551D09CD2DD}" type="slidenum">
              <a:rPr lang="ru-RU" smtClean="0"/>
              <a:t>‹#›</a:t>
            </a:fld>
            <a:endParaRPr lang="ru-RU"/>
          </a:p>
        </p:txBody>
      </p:sp>
    </p:spTree>
    <p:extLst>
      <p:ext uri="{BB962C8B-B14F-4D97-AF65-F5344CB8AC3E}">
        <p14:creationId xmlns:p14="http://schemas.microsoft.com/office/powerpoint/2010/main" val="4023424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A3727E6-909D-436D-BDE4-4C40B7E4460E}" type="datetimeFigureOut">
              <a:rPr lang="ru-RU" smtClean="0"/>
              <a:t>ср 01.08.18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CB45E8-10A4-43AA-AF85-5551D09CD2DD}" type="slidenum">
              <a:rPr lang="ru-RU" smtClean="0"/>
              <a:t>‹#›</a:t>
            </a:fld>
            <a:endParaRPr lang="ru-RU"/>
          </a:p>
        </p:txBody>
      </p:sp>
    </p:spTree>
    <p:extLst>
      <p:ext uri="{BB962C8B-B14F-4D97-AF65-F5344CB8AC3E}">
        <p14:creationId xmlns:p14="http://schemas.microsoft.com/office/powerpoint/2010/main" val="2710713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A3727E6-909D-436D-BDE4-4C40B7E4460E}" type="datetimeFigureOut">
              <a:rPr lang="ru-RU" smtClean="0"/>
              <a:t>ср 01.08.18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CB45E8-10A4-43AA-AF85-5551D09CD2DD}" type="slidenum">
              <a:rPr lang="ru-RU" smtClean="0"/>
              <a:t>‹#›</a:t>
            </a:fld>
            <a:endParaRPr lang="ru-RU"/>
          </a:p>
        </p:txBody>
      </p:sp>
    </p:spTree>
    <p:extLst>
      <p:ext uri="{BB962C8B-B14F-4D97-AF65-F5344CB8AC3E}">
        <p14:creationId xmlns:p14="http://schemas.microsoft.com/office/powerpoint/2010/main" val="1807276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A3727E6-909D-436D-BDE4-4C40B7E4460E}" type="datetimeFigureOut">
              <a:rPr lang="ru-RU" smtClean="0"/>
              <a:t>ср 01.08.18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CB45E8-10A4-43AA-AF85-5551D09CD2DD}" type="slidenum">
              <a:rPr lang="ru-RU" smtClean="0"/>
              <a:t>‹#›</a:t>
            </a:fld>
            <a:endParaRPr lang="ru-RU"/>
          </a:p>
        </p:txBody>
      </p:sp>
    </p:spTree>
    <p:extLst>
      <p:ext uri="{BB962C8B-B14F-4D97-AF65-F5344CB8AC3E}">
        <p14:creationId xmlns:p14="http://schemas.microsoft.com/office/powerpoint/2010/main" val="2514093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A3727E6-909D-436D-BDE4-4C40B7E4460E}" type="datetimeFigureOut">
              <a:rPr lang="ru-RU" smtClean="0"/>
              <a:t>ср 01.08.18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3CB45E8-10A4-43AA-AF85-5551D09CD2DD}" type="slidenum">
              <a:rPr lang="ru-RU" smtClean="0"/>
              <a:t>‹#›</a:t>
            </a:fld>
            <a:endParaRPr lang="ru-RU"/>
          </a:p>
        </p:txBody>
      </p:sp>
    </p:spTree>
    <p:extLst>
      <p:ext uri="{BB962C8B-B14F-4D97-AF65-F5344CB8AC3E}">
        <p14:creationId xmlns:p14="http://schemas.microsoft.com/office/powerpoint/2010/main" val="3863586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A3727E6-909D-436D-BDE4-4C40B7E4460E}" type="datetimeFigureOut">
              <a:rPr lang="ru-RU" smtClean="0"/>
              <a:t>ср 01.08.18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3CB45E8-10A4-43AA-AF85-5551D09CD2DD}" type="slidenum">
              <a:rPr lang="ru-RU" smtClean="0"/>
              <a:t>‹#›</a:t>
            </a:fld>
            <a:endParaRPr lang="ru-RU"/>
          </a:p>
        </p:txBody>
      </p:sp>
    </p:spTree>
    <p:extLst>
      <p:ext uri="{BB962C8B-B14F-4D97-AF65-F5344CB8AC3E}">
        <p14:creationId xmlns:p14="http://schemas.microsoft.com/office/powerpoint/2010/main" val="2262645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A3727E6-909D-436D-BDE4-4C40B7E4460E}" type="datetimeFigureOut">
              <a:rPr lang="ru-RU" smtClean="0"/>
              <a:t>ср 01.08.18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3CB45E8-10A4-43AA-AF85-5551D09CD2DD}" type="slidenum">
              <a:rPr lang="ru-RU" smtClean="0"/>
              <a:t>‹#›</a:t>
            </a:fld>
            <a:endParaRPr lang="ru-RU"/>
          </a:p>
        </p:txBody>
      </p:sp>
    </p:spTree>
    <p:extLst>
      <p:ext uri="{BB962C8B-B14F-4D97-AF65-F5344CB8AC3E}">
        <p14:creationId xmlns:p14="http://schemas.microsoft.com/office/powerpoint/2010/main" val="2763827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A3727E6-909D-436D-BDE4-4C40B7E4460E}" type="datetimeFigureOut">
              <a:rPr lang="ru-RU" smtClean="0"/>
              <a:t>ср 01.08.18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3CB45E8-10A4-43AA-AF85-5551D09CD2DD}" type="slidenum">
              <a:rPr lang="ru-RU" smtClean="0"/>
              <a:t>‹#›</a:t>
            </a:fld>
            <a:endParaRPr lang="ru-RU"/>
          </a:p>
        </p:txBody>
      </p:sp>
    </p:spTree>
    <p:extLst>
      <p:ext uri="{BB962C8B-B14F-4D97-AF65-F5344CB8AC3E}">
        <p14:creationId xmlns:p14="http://schemas.microsoft.com/office/powerpoint/2010/main" val="701666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A3727E6-909D-436D-BDE4-4C40B7E4460E}" type="datetimeFigureOut">
              <a:rPr lang="ru-RU" smtClean="0"/>
              <a:t>ср 01.08.18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3CB45E8-10A4-43AA-AF85-5551D09CD2DD}" type="slidenum">
              <a:rPr lang="ru-RU" smtClean="0"/>
              <a:t>‹#›</a:t>
            </a:fld>
            <a:endParaRPr lang="ru-RU"/>
          </a:p>
        </p:txBody>
      </p:sp>
    </p:spTree>
    <p:extLst>
      <p:ext uri="{BB962C8B-B14F-4D97-AF65-F5344CB8AC3E}">
        <p14:creationId xmlns:p14="http://schemas.microsoft.com/office/powerpoint/2010/main" val="3599361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A3727E6-909D-436D-BDE4-4C40B7E4460E}" type="datetimeFigureOut">
              <a:rPr lang="ru-RU" smtClean="0"/>
              <a:t>ср 01.08.18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3CB45E8-10A4-43AA-AF85-5551D09CD2DD}" type="slidenum">
              <a:rPr lang="ru-RU" smtClean="0"/>
              <a:t>‹#›</a:t>
            </a:fld>
            <a:endParaRPr lang="ru-RU"/>
          </a:p>
        </p:txBody>
      </p:sp>
    </p:spTree>
    <p:extLst>
      <p:ext uri="{BB962C8B-B14F-4D97-AF65-F5344CB8AC3E}">
        <p14:creationId xmlns:p14="http://schemas.microsoft.com/office/powerpoint/2010/main" val="2084971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3727E6-909D-436D-BDE4-4C40B7E4460E}" type="datetimeFigureOut">
              <a:rPr lang="ru-RU" smtClean="0"/>
              <a:t>ср 01.08.18</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CB45E8-10A4-43AA-AF85-5551D09CD2DD}" type="slidenum">
              <a:rPr lang="ru-RU" smtClean="0"/>
              <a:t>‹#›</a:t>
            </a:fld>
            <a:endParaRPr lang="ru-RU"/>
          </a:p>
        </p:txBody>
      </p:sp>
    </p:spTree>
    <p:extLst>
      <p:ext uri="{BB962C8B-B14F-4D97-AF65-F5344CB8AC3E}">
        <p14:creationId xmlns:p14="http://schemas.microsoft.com/office/powerpoint/2010/main" val="380793468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kk.wikipedia.org/wiki/%D2%9A%D0%B0%D0%B7%D0%B0%D2%9B%D1%81%D1%82%D0%B0%D0%BD_%D2%93%D1%8B%D0%BB%D1%8B%D0%BC_%D0%B0%D0%BA%D0%B0%D0%B4%D0%B5%D0%BC%D0%B8%D1%8F%D1%81%D1%8B"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ÐÐ°ÑÑÐ¸Ð½ÐºÐ¸ Ð¿Ð¾ Ð·Ð°Ð¿ÑÐ¾ÑÑ ÑÐ¾Ð½ Ð´Ð»Ñ Ð¿ÑÐµÐ·ÐµÐ½ÑÐ°ÑÐ¸Ð¸ ÐºÑÐ°ÑÐ¸Ð²ÑÐ¹"/>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09015"/>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788769" y="1795716"/>
            <a:ext cx="10781650" cy="1315425"/>
          </a:xfrm>
          <a:prstGeom prst="rect">
            <a:avLst/>
          </a:prstGeom>
        </p:spPr>
        <p:txBody>
          <a:bodyPr wrap="square">
            <a:spAutoFit/>
          </a:bodyPr>
          <a:lstStyle/>
          <a:p>
            <a:pPr algn="ctr">
              <a:lnSpc>
                <a:spcPct val="115000"/>
              </a:lnSpc>
              <a:spcAft>
                <a:spcPts val="0"/>
              </a:spcAft>
            </a:pPr>
            <a:r>
              <a:rPr lang="kk-KZ" sz="3600" b="1" dirty="0" smtClean="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Тақырып: </a:t>
            </a:r>
            <a:r>
              <a:rPr lang="kk-KZ" sz="3600" dirty="0" smtClean="0">
                <a:latin typeface="Times New Roman" panose="02020603050405020304" pitchFamily="18" charset="0"/>
                <a:cs typeface="Times New Roman" panose="02020603050405020304" pitchFamily="18" charset="0"/>
              </a:rPr>
              <a:t>Халықтың рухани </a:t>
            </a:r>
          </a:p>
          <a:p>
            <a:pPr algn="ctr">
              <a:lnSpc>
                <a:spcPct val="115000"/>
              </a:lnSpc>
              <a:spcAft>
                <a:spcPts val="0"/>
              </a:spcAft>
            </a:pPr>
            <a:r>
              <a:rPr lang="kk-KZ" sz="3600" dirty="0" smtClean="0">
                <a:latin typeface="Times New Roman" panose="02020603050405020304" pitchFamily="18" charset="0"/>
                <a:cs typeface="Times New Roman" panose="02020603050405020304" pitchFamily="18" charset="0"/>
              </a:rPr>
              <a:t>мұрасы – даналық көзі </a:t>
            </a:r>
            <a:endParaRPr lang="ru-RU" sz="36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87269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ÐÐ°ÑÑÐ¸Ð½ÐºÐ¸ Ð¿Ð¾ Ð·Ð°Ð¿ÑÐ¾ÑÑ ÑÐ¾Ð½ Ð´Ð»Ñ Ð¿ÑÐµÐ·ÐµÐ½ÑÐ°ÑÐ¸Ð¸ ÐºÑÐ°ÑÐ¸Ð²ÑÐ¹"/>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09015"/>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956782" y="1118741"/>
            <a:ext cx="7048675" cy="3539430"/>
          </a:xfrm>
          <a:prstGeom prst="rect">
            <a:avLst/>
          </a:prstGeom>
        </p:spPr>
        <p:txBody>
          <a:bodyPr wrap="square">
            <a:spAutoFit/>
          </a:bodyPr>
          <a:lstStyle/>
          <a:p>
            <a:r>
              <a:rPr lang="kk-KZ" sz="2800" b="1" dirty="0" smtClean="0">
                <a:latin typeface="Times New Roman" panose="02020603050405020304" pitchFamily="18" charset="0"/>
                <a:cs typeface="Times New Roman" panose="02020603050405020304" pitchFamily="18" charset="0"/>
              </a:rPr>
              <a:t>Сұрақтар</a:t>
            </a:r>
            <a:r>
              <a:rPr lang="kk-KZ" sz="2800" b="1" dirty="0">
                <a:latin typeface="Times New Roman" panose="02020603050405020304" pitchFamily="18" charset="0"/>
                <a:cs typeface="Times New Roman" panose="02020603050405020304" pitchFamily="18" charset="0"/>
              </a:rPr>
              <a:t>:</a:t>
            </a:r>
            <a:r>
              <a:rPr lang="kk-KZ" sz="2800" dirty="0">
                <a:latin typeface="Times New Roman" panose="02020603050405020304" pitchFamily="18" charset="0"/>
                <a:cs typeface="Times New Roman" panose="02020603050405020304" pitchFamily="18" charset="0"/>
              </a:rPr>
              <a:t> </a:t>
            </a:r>
            <a:endParaRPr lang="ru-RU" sz="2800" dirty="0">
              <a:latin typeface="Times New Roman" panose="02020603050405020304" pitchFamily="18" charset="0"/>
              <a:cs typeface="Times New Roman" panose="02020603050405020304" pitchFamily="18" charset="0"/>
            </a:endParaRPr>
          </a:p>
          <a:p>
            <a:r>
              <a:rPr lang="kk-KZ" sz="2800" dirty="0">
                <a:latin typeface="Times New Roman" panose="02020603050405020304" pitchFamily="18" charset="0"/>
                <a:cs typeface="Times New Roman" panose="02020603050405020304" pitchFamily="18" charset="0"/>
              </a:rPr>
              <a:t>1. Наурыз мерекесі адамдарды қандай жақсы қасиеттерге</a:t>
            </a:r>
            <a:br>
              <a:rPr lang="kk-KZ" sz="2800" dirty="0">
                <a:latin typeface="Times New Roman" panose="02020603050405020304" pitchFamily="18" charset="0"/>
                <a:cs typeface="Times New Roman" panose="02020603050405020304" pitchFamily="18" charset="0"/>
              </a:rPr>
            </a:br>
            <a:r>
              <a:rPr lang="kk-KZ" sz="2800" dirty="0">
                <a:latin typeface="Times New Roman" panose="02020603050405020304" pitchFamily="18" charset="0"/>
                <a:cs typeface="Times New Roman" panose="02020603050405020304" pitchFamily="18" charset="0"/>
              </a:rPr>
              <a:t>тәрбиелейді?</a:t>
            </a:r>
            <a:br>
              <a:rPr lang="kk-KZ" sz="2800" dirty="0">
                <a:latin typeface="Times New Roman" panose="02020603050405020304" pitchFamily="18" charset="0"/>
                <a:cs typeface="Times New Roman" panose="02020603050405020304" pitchFamily="18" charset="0"/>
              </a:rPr>
            </a:br>
            <a:r>
              <a:rPr lang="kk-KZ" sz="2800" dirty="0">
                <a:latin typeface="Times New Roman" panose="02020603050405020304" pitchFamily="18" charset="0"/>
                <a:cs typeface="Times New Roman" panose="02020603050405020304" pitchFamily="18" charset="0"/>
              </a:rPr>
              <a:t>2. Наурызда қандай адамгершілік салт-дәстүрлер орындалады?</a:t>
            </a:r>
            <a:br>
              <a:rPr lang="kk-KZ" sz="2800" dirty="0">
                <a:latin typeface="Times New Roman" panose="02020603050405020304" pitchFamily="18" charset="0"/>
                <a:cs typeface="Times New Roman" panose="02020603050405020304" pitchFamily="18" charset="0"/>
              </a:rPr>
            </a:br>
            <a:r>
              <a:rPr lang="kk-KZ" sz="2800" dirty="0">
                <a:latin typeface="Times New Roman" panose="02020603050405020304" pitchFamily="18" charset="0"/>
                <a:cs typeface="Times New Roman" panose="02020603050405020304" pitchFamily="18" charset="0"/>
              </a:rPr>
              <a:t>3. Бүкіл халықтардың бірлікте өмір сүруінің мәні неде?</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4472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ÐÐ°ÑÑÐ¸Ð½ÐºÐ¸ Ð¿Ð¾ Ð·Ð°Ð¿ÑÐ¾ÑÑ ÑÐ¾Ð½ Ð´Ð»Ñ Ð¿ÑÐµÐ·ÐµÐ½ÑÐ°ÑÐ¸Ð¸ ÐºÑÐ°ÑÐ¸Ð²ÑÐ¹"/>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09015"/>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083095" y="1245674"/>
            <a:ext cx="8479640" cy="2369880"/>
          </a:xfrm>
          <a:prstGeom prst="rect">
            <a:avLst/>
          </a:prstGeom>
        </p:spPr>
        <p:txBody>
          <a:bodyPr wrap="square">
            <a:spAutoFit/>
          </a:bodyPr>
          <a:lstStyle/>
          <a:p>
            <a:pPr algn="ctr"/>
            <a:r>
              <a:rPr lang="kk-KZ" sz="3200" b="1" dirty="0">
                <a:latin typeface="Times New Roman" panose="02020603050405020304" pitchFamily="18" charset="0"/>
                <a:cs typeface="Times New Roman" panose="02020603050405020304" pitchFamily="18" charset="0"/>
              </a:rPr>
              <a:t>Шығармашылық жұмыс, </a:t>
            </a:r>
            <a:endParaRPr lang="kk-KZ" sz="3200" b="1" dirty="0" smtClean="0">
              <a:latin typeface="Times New Roman" panose="02020603050405020304" pitchFamily="18" charset="0"/>
              <a:cs typeface="Times New Roman" panose="02020603050405020304" pitchFamily="18" charset="0"/>
            </a:endParaRPr>
          </a:p>
          <a:p>
            <a:pPr algn="ctr"/>
            <a:r>
              <a:rPr lang="kk-KZ" sz="3200" b="1" dirty="0" smtClean="0">
                <a:latin typeface="Times New Roman" panose="02020603050405020304" pitchFamily="18" charset="0"/>
                <a:cs typeface="Times New Roman" panose="02020603050405020304" pitchFamily="18" charset="0"/>
              </a:rPr>
              <a:t>топпен </a:t>
            </a:r>
            <a:r>
              <a:rPr lang="kk-KZ" sz="3200" b="1" dirty="0">
                <a:latin typeface="Times New Roman" panose="02020603050405020304" pitchFamily="18" charset="0"/>
                <a:cs typeface="Times New Roman" panose="02020603050405020304" pitchFamily="18" charset="0"/>
              </a:rPr>
              <a:t>жұмыс</a:t>
            </a:r>
            <a:r>
              <a:rPr lang="kk-KZ" sz="3200" dirty="0" smtClean="0">
                <a:latin typeface="Times New Roman" panose="02020603050405020304" pitchFamily="18" charset="0"/>
                <a:cs typeface="Times New Roman" panose="02020603050405020304" pitchFamily="18" charset="0"/>
              </a:rPr>
              <a:t>.</a:t>
            </a:r>
            <a:endParaRPr lang="ru-RU" sz="3200" dirty="0">
              <a:solidFill>
                <a:srgbClr val="002060"/>
              </a:solidFill>
              <a:latin typeface="Times New Roman" panose="02020603050405020304" pitchFamily="18" charset="0"/>
              <a:cs typeface="Times New Roman" panose="02020603050405020304" pitchFamily="18" charset="0"/>
            </a:endParaRPr>
          </a:p>
          <a:p>
            <a:pPr algn="ctr"/>
            <a:r>
              <a:rPr lang="kk-KZ" sz="2800" dirty="0">
                <a:latin typeface="Times New Roman" panose="02020603050405020304" pitchFamily="18" charset="0"/>
                <a:cs typeface="Times New Roman" panose="02020603050405020304" pitchFamily="18" charset="0"/>
              </a:rPr>
              <a:t>Оқушылар төрт топқа бөлінеді.</a:t>
            </a:r>
            <a:endParaRPr lang="ru-RU" sz="2800" dirty="0">
              <a:latin typeface="Times New Roman" panose="02020603050405020304" pitchFamily="18" charset="0"/>
              <a:cs typeface="Times New Roman" panose="02020603050405020304" pitchFamily="18" charset="0"/>
            </a:endParaRPr>
          </a:p>
          <a:p>
            <a:pPr algn="ctr"/>
            <a:r>
              <a:rPr lang="kk-KZ" sz="2800" b="1" dirty="0">
                <a:latin typeface="Times New Roman" panose="02020603050405020304" pitchFamily="18" charset="0"/>
                <a:cs typeface="Times New Roman" panose="02020603050405020304" pitchFamily="18" charset="0"/>
              </a:rPr>
              <a:t>Тапсырма: </a:t>
            </a:r>
            <a:r>
              <a:rPr lang="kk-KZ" sz="2800" dirty="0">
                <a:latin typeface="Times New Roman" panose="02020603050405020304" pitchFamily="18" charset="0"/>
                <a:cs typeface="Times New Roman" panose="02020603050405020304" pitchFamily="18" charset="0"/>
              </a:rPr>
              <a:t>Наурыз мерекесі туралы дәптерге сурет салу.</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48271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Картинки по запросу музыкальный фо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 y="112295"/>
            <a:ext cx="8038530" cy="6745705"/>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6243893" y="98440"/>
            <a:ext cx="6105647" cy="7058855"/>
          </a:xfrm>
          <a:prstGeom prst="rect">
            <a:avLst/>
          </a:prstGeom>
        </p:spPr>
        <p:txBody>
          <a:bodyPr wrap="square" numCol="1">
            <a:spAutoFit/>
          </a:bodyPr>
          <a:lstStyle/>
          <a:p>
            <a:pPr>
              <a:lnSpc>
                <a:spcPct val="115000"/>
              </a:lnSpc>
              <a:spcAft>
                <a:spcPts val="0"/>
              </a:spcAft>
              <a:tabLst>
                <a:tab pos="180340" algn="l"/>
              </a:tabLst>
            </a:pPr>
            <a:r>
              <a:rPr lang="kk-KZ" sz="1750" b="1" dirty="0" smtClean="0">
                <a:effectLst/>
                <a:latin typeface="Times New Roman" panose="02020603050405020304" pitchFamily="18" charset="0"/>
                <a:ea typeface="Calibri" panose="020F0502020204030204" pitchFamily="34" charset="0"/>
                <a:cs typeface="Times New Roman" panose="02020603050405020304" pitchFamily="18" charset="0"/>
              </a:rPr>
              <a:t>Топпен ән айту.</a:t>
            </a:r>
            <a:endParaRPr lang="ru-RU" sz="1750" dirty="0" smtClean="0">
              <a:effectLst/>
              <a:latin typeface="Calibri" panose="020F0502020204030204" pitchFamily="34" charset="0"/>
              <a:ea typeface="Calibri" panose="020F0502020204030204" pitchFamily="34" charset="0"/>
              <a:cs typeface="Times New Roman" panose="02020603050405020304" pitchFamily="18" charset="0"/>
            </a:endParaRPr>
          </a:p>
          <a:p>
            <a:pPr fontAlgn="base"/>
            <a:r>
              <a:rPr lang="kk-KZ" sz="1750" b="1" dirty="0">
                <a:latin typeface="Times New Roman" panose="02020603050405020304" pitchFamily="18" charset="0"/>
                <a:cs typeface="Times New Roman" panose="02020603050405020304" pitchFamily="18" charset="0"/>
              </a:rPr>
              <a:t>Наурыз – думан</a:t>
            </a:r>
            <a:r>
              <a:rPr lang="kk-KZ" sz="1750" dirty="0">
                <a:latin typeface="Times New Roman" panose="02020603050405020304" pitchFamily="18" charset="0"/>
                <a:cs typeface="Times New Roman" panose="02020603050405020304" pitchFamily="18" charset="0"/>
              </a:rPr>
              <a:t/>
            </a:r>
            <a:br>
              <a:rPr lang="kk-KZ" sz="1750" dirty="0">
                <a:latin typeface="Times New Roman" panose="02020603050405020304" pitchFamily="18" charset="0"/>
                <a:cs typeface="Times New Roman" panose="02020603050405020304" pitchFamily="18" charset="0"/>
              </a:rPr>
            </a:br>
            <a:r>
              <a:rPr lang="kk-KZ" sz="1750" i="1" dirty="0">
                <a:latin typeface="Times New Roman" panose="02020603050405020304" pitchFamily="18" charset="0"/>
                <a:cs typeface="Times New Roman" panose="02020603050405020304" pitchFamily="18" charset="0"/>
              </a:rPr>
              <a:t>Өлеңін жазған Мұқағали Мақатаев</a:t>
            </a:r>
            <a:r>
              <a:rPr lang="kk-KZ" sz="1750" dirty="0">
                <a:latin typeface="Times New Roman" panose="02020603050405020304" pitchFamily="18" charset="0"/>
                <a:cs typeface="Times New Roman" panose="02020603050405020304" pitchFamily="18" charset="0"/>
              </a:rPr>
              <a:t/>
            </a:r>
            <a:br>
              <a:rPr lang="kk-KZ" sz="1750" dirty="0">
                <a:latin typeface="Times New Roman" panose="02020603050405020304" pitchFamily="18" charset="0"/>
                <a:cs typeface="Times New Roman" panose="02020603050405020304" pitchFamily="18" charset="0"/>
              </a:rPr>
            </a:br>
            <a:r>
              <a:rPr lang="kk-KZ" sz="1750" i="1" dirty="0">
                <a:latin typeface="Times New Roman" panose="02020603050405020304" pitchFamily="18" charset="0"/>
                <a:cs typeface="Times New Roman" panose="02020603050405020304" pitchFamily="18" charset="0"/>
              </a:rPr>
              <a:t>Әнін жазған Талғат Сарыбаев</a:t>
            </a:r>
            <a:r>
              <a:rPr lang="kk-KZ" sz="1750" dirty="0">
                <a:latin typeface="Times New Roman" panose="02020603050405020304" pitchFamily="18" charset="0"/>
                <a:cs typeface="Times New Roman" panose="02020603050405020304" pitchFamily="18" charset="0"/>
              </a:rPr>
              <a:t/>
            </a:r>
            <a:br>
              <a:rPr lang="kk-KZ" sz="1750" dirty="0">
                <a:latin typeface="Times New Roman" panose="02020603050405020304" pitchFamily="18" charset="0"/>
                <a:cs typeface="Times New Roman" panose="02020603050405020304" pitchFamily="18" charset="0"/>
              </a:rPr>
            </a:br>
            <a:r>
              <a:rPr lang="kk-KZ" sz="1750" dirty="0">
                <a:latin typeface="Times New Roman" panose="02020603050405020304" pitchFamily="18" charset="0"/>
                <a:cs typeface="Times New Roman" panose="02020603050405020304" pitchFamily="18" charset="0"/>
              </a:rPr>
              <a:t>Наурыз айы туғанда,</a:t>
            </a:r>
            <a:br>
              <a:rPr lang="kk-KZ" sz="1750" dirty="0">
                <a:latin typeface="Times New Roman" panose="02020603050405020304" pitchFamily="18" charset="0"/>
                <a:cs typeface="Times New Roman" panose="02020603050405020304" pitchFamily="18" charset="0"/>
              </a:rPr>
            </a:br>
            <a:r>
              <a:rPr lang="kk-KZ" sz="1750" dirty="0">
                <a:latin typeface="Times New Roman" panose="02020603050405020304" pitchFamily="18" charset="0"/>
                <a:cs typeface="Times New Roman" panose="02020603050405020304" pitchFamily="18" charset="0"/>
              </a:rPr>
              <a:t>Той болушы еді бұл маңда.</a:t>
            </a:r>
            <a:br>
              <a:rPr lang="kk-KZ" sz="1750" dirty="0">
                <a:latin typeface="Times New Roman" panose="02020603050405020304" pitchFamily="18" charset="0"/>
                <a:cs typeface="Times New Roman" panose="02020603050405020304" pitchFamily="18" charset="0"/>
              </a:rPr>
            </a:br>
            <a:r>
              <a:rPr lang="kk-KZ" sz="1750" dirty="0">
                <a:latin typeface="Times New Roman" panose="02020603050405020304" pitchFamily="18" charset="0"/>
                <a:cs typeface="Times New Roman" panose="02020603050405020304" pitchFamily="18" charset="0"/>
              </a:rPr>
              <a:t>Сақталушы еді сыбаға,</a:t>
            </a:r>
            <a:br>
              <a:rPr lang="kk-KZ" sz="1750" dirty="0">
                <a:latin typeface="Times New Roman" panose="02020603050405020304" pitchFamily="18" charset="0"/>
                <a:cs typeface="Times New Roman" panose="02020603050405020304" pitchFamily="18" charset="0"/>
              </a:rPr>
            </a:br>
            <a:r>
              <a:rPr lang="kk-KZ" sz="1750" dirty="0">
                <a:latin typeface="Times New Roman" panose="02020603050405020304" pitchFamily="18" charset="0"/>
                <a:cs typeface="Times New Roman" panose="02020603050405020304" pitchFamily="18" charset="0"/>
              </a:rPr>
              <a:t>Сапарға кеткен ұлдарға,</a:t>
            </a:r>
            <a:br>
              <a:rPr lang="kk-KZ" sz="1750" dirty="0">
                <a:latin typeface="Times New Roman" panose="02020603050405020304" pitchFamily="18" charset="0"/>
                <a:cs typeface="Times New Roman" panose="02020603050405020304" pitchFamily="18" charset="0"/>
              </a:rPr>
            </a:br>
            <a:r>
              <a:rPr lang="kk-KZ" sz="1750" dirty="0">
                <a:latin typeface="Times New Roman" panose="02020603050405020304" pitchFamily="18" charset="0"/>
                <a:cs typeface="Times New Roman" panose="02020603050405020304" pitchFamily="18" charset="0"/>
              </a:rPr>
              <a:t>Наурыз айы туғанда.</a:t>
            </a:r>
            <a:br>
              <a:rPr lang="kk-KZ" sz="1750" dirty="0">
                <a:latin typeface="Times New Roman" panose="02020603050405020304" pitchFamily="18" charset="0"/>
                <a:cs typeface="Times New Roman" panose="02020603050405020304" pitchFamily="18" charset="0"/>
              </a:rPr>
            </a:br>
            <a:r>
              <a:rPr lang="kk-KZ" sz="1750" dirty="0">
                <a:latin typeface="Times New Roman" panose="02020603050405020304" pitchFamily="18" charset="0"/>
                <a:cs typeface="Times New Roman" panose="02020603050405020304" pitchFamily="18" charset="0"/>
              </a:rPr>
              <a:t>Наурыз, наурыз күні игі,</a:t>
            </a:r>
            <a:br>
              <a:rPr lang="kk-KZ" sz="1750" dirty="0">
                <a:latin typeface="Times New Roman" panose="02020603050405020304" pitchFamily="18" charset="0"/>
                <a:cs typeface="Times New Roman" panose="02020603050405020304" pitchFamily="18" charset="0"/>
              </a:rPr>
            </a:br>
            <a:r>
              <a:rPr lang="kk-KZ" sz="1750" dirty="0">
                <a:latin typeface="Times New Roman" panose="02020603050405020304" pitchFamily="18" charset="0"/>
                <a:cs typeface="Times New Roman" panose="02020603050405020304" pitchFamily="18" charset="0"/>
              </a:rPr>
              <a:t>Күні игі жердің түрі игі!</a:t>
            </a:r>
            <a:br>
              <a:rPr lang="kk-KZ" sz="1750" dirty="0">
                <a:latin typeface="Times New Roman" panose="02020603050405020304" pitchFamily="18" charset="0"/>
                <a:cs typeface="Times New Roman" panose="02020603050405020304" pitchFamily="18" charset="0"/>
              </a:rPr>
            </a:br>
            <a:r>
              <a:rPr lang="kk-KZ" sz="1750" dirty="0">
                <a:latin typeface="Times New Roman" panose="02020603050405020304" pitchFamily="18" charset="0"/>
                <a:cs typeface="Times New Roman" panose="02020603050405020304" pitchFamily="18" charset="0"/>
              </a:rPr>
              <a:t>Бауыры жылып науат қар,</a:t>
            </a:r>
            <a:br>
              <a:rPr lang="kk-KZ" sz="1750" dirty="0">
                <a:latin typeface="Times New Roman" panose="02020603050405020304" pitchFamily="18" charset="0"/>
                <a:cs typeface="Times New Roman" panose="02020603050405020304" pitchFamily="18" charset="0"/>
              </a:rPr>
            </a:br>
            <a:r>
              <a:rPr lang="kk-KZ" sz="1750" dirty="0">
                <a:latin typeface="Times New Roman" panose="02020603050405020304" pitchFamily="18" charset="0"/>
                <a:cs typeface="Times New Roman" panose="02020603050405020304" pitchFamily="18" charset="0"/>
              </a:rPr>
              <a:t>Бабымен ғана жібиді.</a:t>
            </a:r>
            <a:br>
              <a:rPr lang="kk-KZ" sz="1750" dirty="0">
                <a:latin typeface="Times New Roman" panose="02020603050405020304" pitchFamily="18" charset="0"/>
                <a:cs typeface="Times New Roman" panose="02020603050405020304" pitchFamily="18" charset="0"/>
              </a:rPr>
            </a:br>
            <a:r>
              <a:rPr lang="kk-KZ" sz="1750" dirty="0">
                <a:latin typeface="Times New Roman" panose="02020603050405020304" pitchFamily="18" charset="0"/>
                <a:cs typeface="Times New Roman" panose="02020603050405020304" pitchFamily="18" charset="0"/>
              </a:rPr>
              <a:t>Наурыз, наурыз күні игі,</a:t>
            </a:r>
            <a:br>
              <a:rPr lang="kk-KZ" sz="1750" dirty="0">
                <a:latin typeface="Times New Roman" panose="02020603050405020304" pitchFamily="18" charset="0"/>
                <a:cs typeface="Times New Roman" panose="02020603050405020304" pitchFamily="18" charset="0"/>
              </a:rPr>
            </a:br>
            <a:r>
              <a:rPr lang="kk-KZ" sz="1750" dirty="0">
                <a:latin typeface="Times New Roman" panose="02020603050405020304" pitchFamily="18" charset="0"/>
                <a:cs typeface="Times New Roman" panose="02020603050405020304" pitchFamily="18" charset="0"/>
              </a:rPr>
              <a:t>Күні игі жердің түрі игі!</a:t>
            </a:r>
            <a:br>
              <a:rPr lang="kk-KZ" sz="1750" dirty="0">
                <a:latin typeface="Times New Roman" panose="02020603050405020304" pitchFamily="18" charset="0"/>
                <a:cs typeface="Times New Roman" panose="02020603050405020304" pitchFamily="18" charset="0"/>
              </a:rPr>
            </a:br>
            <a:r>
              <a:rPr lang="kk-KZ" sz="1750" dirty="0">
                <a:latin typeface="Times New Roman" panose="02020603050405020304" pitchFamily="18" charset="0"/>
                <a:cs typeface="Times New Roman" panose="02020603050405020304" pitchFamily="18" charset="0"/>
              </a:rPr>
              <a:t>Шашылып ырыс шанақтан.</a:t>
            </a:r>
            <a:br>
              <a:rPr lang="kk-KZ" sz="1750" dirty="0">
                <a:latin typeface="Times New Roman" panose="02020603050405020304" pitchFamily="18" charset="0"/>
                <a:cs typeface="Times New Roman" panose="02020603050405020304" pitchFamily="18" charset="0"/>
              </a:rPr>
            </a:br>
            <a:r>
              <a:rPr lang="kk-KZ" sz="1750" dirty="0">
                <a:latin typeface="Times New Roman" panose="02020603050405020304" pitchFamily="18" charset="0"/>
                <a:cs typeface="Times New Roman" panose="02020603050405020304" pitchFamily="18" charset="0"/>
              </a:rPr>
              <a:t>Шақырып бір үй бір үйді,</a:t>
            </a:r>
            <a:br>
              <a:rPr lang="kk-KZ" sz="1750" dirty="0">
                <a:latin typeface="Times New Roman" panose="02020603050405020304" pitchFamily="18" charset="0"/>
                <a:cs typeface="Times New Roman" panose="02020603050405020304" pitchFamily="18" charset="0"/>
              </a:rPr>
            </a:br>
            <a:r>
              <a:rPr lang="kk-KZ" sz="1750" dirty="0">
                <a:latin typeface="Times New Roman" panose="02020603050405020304" pitchFamily="18" charset="0"/>
                <a:cs typeface="Times New Roman" panose="02020603050405020304" pitchFamily="18" charset="0"/>
              </a:rPr>
              <a:t>Шаттанушы еді бір игі!</a:t>
            </a:r>
            <a:br>
              <a:rPr lang="kk-KZ" sz="1750" dirty="0">
                <a:latin typeface="Times New Roman" panose="02020603050405020304" pitchFamily="18" charset="0"/>
                <a:cs typeface="Times New Roman" panose="02020603050405020304" pitchFamily="18" charset="0"/>
              </a:rPr>
            </a:br>
            <a:r>
              <a:rPr lang="kk-KZ" sz="1750" dirty="0">
                <a:latin typeface="Times New Roman" panose="02020603050405020304" pitchFamily="18" charset="0"/>
                <a:cs typeface="Times New Roman" panose="02020603050405020304" pitchFamily="18" charset="0"/>
              </a:rPr>
              <a:t>Осынау игі кең жерге,</a:t>
            </a:r>
            <a:br>
              <a:rPr lang="kk-KZ" sz="1750" dirty="0">
                <a:latin typeface="Times New Roman" panose="02020603050405020304" pitchFamily="18" charset="0"/>
                <a:cs typeface="Times New Roman" panose="02020603050405020304" pitchFamily="18" charset="0"/>
              </a:rPr>
            </a:br>
            <a:r>
              <a:rPr lang="kk-KZ" sz="1750" dirty="0">
                <a:latin typeface="Times New Roman" panose="02020603050405020304" pitchFamily="18" charset="0"/>
                <a:cs typeface="Times New Roman" panose="02020603050405020304" pitchFamily="18" charset="0"/>
              </a:rPr>
              <a:t>Наурыз айы келгенде.</a:t>
            </a:r>
            <a:br>
              <a:rPr lang="kk-KZ" sz="1750" dirty="0">
                <a:latin typeface="Times New Roman" panose="02020603050405020304" pitchFamily="18" charset="0"/>
                <a:cs typeface="Times New Roman" panose="02020603050405020304" pitchFamily="18" charset="0"/>
              </a:rPr>
            </a:br>
            <a:r>
              <a:rPr lang="kk-KZ" sz="1750" dirty="0">
                <a:latin typeface="Times New Roman" panose="02020603050405020304" pitchFamily="18" charset="0"/>
                <a:cs typeface="Times New Roman" panose="02020603050405020304" pitchFamily="18" charset="0"/>
              </a:rPr>
              <a:t>Наурыз тойын бергенде,</a:t>
            </a:r>
            <a:br>
              <a:rPr lang="kk-KZ" sz="1750" dirty="0">
                <a:latin typeface="Times New Roman" panose="02020603050405020304" pitchFamily="18" charset="0"/>
                <a:cs typeface="Times New Roman" panose="02020603050405020304" pitchFamily="18" charset="0"/>
              </a:rPr>
            </a:br>
            <a:r>
              <a:rPr lang="kk-KZ" sz="1750" dirty="0">
                <a:latin typeface="Times New Roman" panose="02020603050405020304" pitchFamily="18" charset="0"/>
                <a:cs typeface="Times New Roman" panose="02020603050405020304" pitchFamily="18" charset="0"/>
              </a:rPr>
              <a:t>Көрмегендер де арманда,</a:t>
            </a:r>
            <a:br>
              <a:rPr lang="kk-KZ" sz="1750" dirty="0">
                <a:latin typeface="Times New Roman" panose="02020603050405020304" pitchFamily="18" charset="0"/>
                <a:cs typeface="Times New Roman" panose="02020603050405020304" pitchFamily="18" charset="0"/>
              </a:rPr>
            </a:br>
            <a:r>
              <a:rPr lang="kk-KZ" sz="1750" dirty="0">
                <a:latin typeface="Times New Roman" panose="02020603050405020304" pitchFamily="18" charset="0"/>
                <a:cs typeface="Times New Roman" panose="02020603050405020304" pitchFamily="18" charset="0"/>
              </a:rPr>
              <a:t>Арманда оны көрген де.</a:t>
            </a:r>
            <a:br>
              <a:rPr lang="kk-KZ" sz="1750" dirty="0">
                <a:latin typeface="Times New Roman" panose="02020603050405020304" pitchFamily="18" charset="0"/>
                <a:cs typeface="Times New Roman" panose="02020603050405020304" pitchFamily="18" charset="0"/>
              </a:rPr>
            </a:br>
            <a:r>
              <a:rPr lang="kk-KZ" sz="1750" dirty="0">
                <a:latin typeface="Times New Roman" panose="02020603050405020304" pitchFamily="18" charset="0"/>
                <a:cs typeface="Times New Roman" panose="02020603050405020304" pitchFamily="18" charset="0"/>
              </a:rPr>
              <a:t>Келіп ем өмір-орманға,</a:t>
            </a:r>
            <a:br>
              <a:rPr lang="kk-KZ" sz="1750" dirty="0">
                <a:latin typeface="Times New Roman" panose="02020603050405020304" pitchFamily="18" charset="0"/>
                <a:cs typeface="Times New Roman" panose="02020603050405020304" pitchFamily="18" charset="0"/>
              </a:rPr>
            </a:br>
            <a:r>
              <a:rPr lang="kk-KZ" sz="1750" dirty="0">
                <a:latin typeface="Times New Roman" panose="02020603050405020304" pitchFamily="18" charset="0"/>
                <a:cs typeface="Times New Roman" panose="02020603050405020304" pitchFamily="18" charset="0"/>
              </a:rPr>
              <a:t>Наурыз айы келгенде.</a:t>
            </a:r>
            <a:endParaRPr lang="kk-KZ" sz="1750" dirty="0" smtClean="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53870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Похожее изображени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4900" y="3733799"/>
            <a:ext cx="3159034" cy="2788033"/>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814849" y="2222111"/>
            <a:ext cx="7803949" cy="3477875"/>
          </a:xfrm>
          <a:prstGeom prst="rect">
            <a:avLst/>
          </a:prstGeom>
        </p:spPr>
        <p:txBody>
          <a:bodyPr wrap="square">
            <a:spAutoFit/>
          </a:bodyPr>
          <a:lstStyle/>
          <a:p>
            <a:r>
              <a:rPr lang="kk-KZ" sz="2400" dirty="0">
                <a:latin typeface="Times New Roman" panose="02020603050405020304" pitchFamily="18" charset="0"/>
                <a:cs typeface="Times New Roman" panose="02020603050405020304" pitchFamily="18" charset="0"/>
              </a:rPr>
              <a:t>1. №30 – сабақ. Төменде берілген сөйлемдерді өз ойларыңмен аяқтап жазыңдар.</a:t>
            </a:r>
            <a:br>
              <a:rPr lang="kk-KZ" sz="2400"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sym typeface="Symbol" panose="05050102010706020507" pitchFamily="18" charset="2"/>
              </a:rPr>
              <a:t></a:t>
            </a:r>
            <a:r>
              <a:rPr lang="kk-KZ" sz="2400" dirty="0">
                <a:latin typeface="Times New Roman" panose="02020603050405020304" pitchFamily="18" charset="0"/>
                <a:cs typeface="Times New Roman" panose="02020603050405020304" pitchFamily="18" charset="0"/>
              </a:rPr>
              <a:t> Әділ сөйлеп, адал жүрген адамның ...</a:t>
            </a:r>
            <a:br>
              <a:rPr lang="kk-KZ" sz="2400"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sym typeface="Symbol" panose="05050102010706020507" pitchFamily="18" charset="2"/>
              </a:rPr>
              <a:t></a:t>
            </a:r>
            <a:r>
              <a:rPr lang="kk-KZ" sz="2400" dirty="0">
                <a:latin typeface="Times New Roman" panose="02020603050405020304" pitchFamily="18" charset="0"/>
                <a:cs typeface="Times New Roman" panose="02020603050405020304" pitchFamily="18" charset="0"/>
              </a:rPr>
              <a:t> Ала жіпті аттамағанның абыройы биік, өйткені ...</a:t>
            </a:r>
            <a:br>
              <a:rPr lang="kk-KZ" sz="2400"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sym typeface="Symbol" panose="05050102010706020507" pitchFamily="18" charset="2"/>
              </a:rPr>
              <a:t></a:t>
            </a:r>
            <a:r>
              <a:rPr lang="kk-KZ" sz="2400" dirty="0">
                <a:latin typeface="Times New Roman" panose="02020603050405020304" pitchFamily="18" charset="0"/>
                <a:cs typeface="Times New Roman" panose="02020603050405020304" pitchFamily="18" charset="0"/>
              </a:rPr>
              <a:t> Әрлі болғанша, арлы бол, себебі ...</a:t>
            </a:r>
            <a:br>
              <a:rPr lang="kk-KZ" sz="2400"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sym typeface="Symbol" panose="05050102010706020507" pitchFamily="18" charset="2"/>
              </a:rPr>
              <a:t></a:t>
            </a:r>
            <a:r>
              <a:rPr lang="kk-KZ" sz="2400" dirty="0">
                <a:latin typeface="Times New Roman" panose="02020603050405020304" pitchFamily="18" charset="0"/>
                <a:cs typeface="Times New Roman" panose="02020603050405020304" pitchFamily="18" charset="0"/>
              </a:rPr>
              <a:t> Адам болам десең, арыңды сақта, өйткені ....</a:t>
            </a:r>
            <a:endParaRPr lang="ru-RU" sz="2400" dirty="0">
              <a:latin typeface="Times New Roman" panose="02020603050405020304" pitchFamily="18" charset="0"/>
              <a:cs typeface="Times New Roman" panose="02020603050405020304" pitchFamily="18" charset="0"/>
            </a:endParaRPr>
          </a:p>
          <a:p>
            <a:r>
              <a:rPr lang="kk-KZ" sz="2400" dirty="0">
                <a:latin typeface="Times New Roman" panose="02020603050405020304" pitchFamily="18" charset="0"/>
                <a:cs typeface="Times New Roman" panose="02020603050405020304" pitchFamily="18" charset="0"/>
              </a:rPr>
              <a:t>2. Келесі сабақ. №31, Шәкәрім Құдайбердіұлының «Мәнді сөздер» мәтінін оқып келу.</a:t>
            </a:r>
            <a:endParaRPr lang="ru-RU" sz="2400" dirty="0">
              <a:latin typeface="Times New Roman" panose="02020603050405020304" pitchFamily="18" charset="0"/>
              <a:cs typeface="Times New Roman" panose="02020603050405020304" pitchFamily="18" charset="0"/>
            </a:endParaRPr>
          </a:p>
          <a:p>
            <a:endParaRPr lang="ru-RU" sz="2800" dirty="0">
              <a:solidFill>
                <a:srgbClr val="002060"/>
              </a:solidFill>
              <a:latin typeface="Times New Roman" panose="02020603050405020304" pitchFamily="18" charset="0"/>
              <a:cs typeface="Times New Roman" panose="02020603050405020304" pitchFamily="18" charset="0"/>
            </a:endParaRPr>
          </a:p>
        </p:txBody>
      </p:sp>
      <p:sp>
        <p:nvSpPr>
          <p:cNvPr id="2" name="Волна 1"/>
          <p:cNvSpPr/>
          <p:nvPr/>
        </p:nvSpPr>
        <p:spPr>
          <a:xfrm>
            <a:off x="465399" y="571130"/>
            <a:ext cx="8153400" cy="1447800"/>
          </a:xfrm>
          <a:prstGeom prst="wav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kk-KZ" sz="400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Үйге тапсырма</a:t>
            </a:r>
            <a:endParaRPr lang="ru-RU" sz="400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81345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ÐÐ°ÑÑÐ¸Ð½ÐºÐ¸ Ð¿Ð¾ Ð·Ð°Ð¿ÑÐ¾ÑÑ ÑÐ¾Ð½ Ð´Ð»Ñ Ð¿ÑÐµÐ·ÐµÐ½ÑÐ°ÑÐ¸Ð¸ ÐºÑÐ°ÑÐ¸Ð²ÑÐ¹"/>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09015"/>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047451" y="975186"/>
            <a:ext cx="7186606" cy="4011867"/>
          </a:xfrm>
          <a:prstGeom prst="rect">
            <a:avLst/>
          </a:prstGeom>
        </p:spPr>
        <p:txBody>
          <a:bodyPr wrap="square">
            <a:spAutoFit/>
          </a:bodyPr>
          <a:lstStyle/>
          <a:p>
            <a:pPr>
              <a:lnSpc>
                <a:spcPct val="115000"/>
              </a:lnSpc>
              <a:spcAft>
                <a:spcPts val="0"/>
              </a:spcAft>
              <a:tabLst>
                <a:tab pos="180340" algn="l"/>
              </a:tabLst>
            </a:pPr>
            <a:r>
              <a:rPr lang="kk-KZ" b="1" dirty="0" smtClean="0">
                <a:effectLst/>
                <a:latin typeface="Times New Roman" panose="02020603050405020304" pitchFamily="18" charset="0"/>
                <a:ea typeface="Calibri" panose="020F0502020204030204" pitchFamily="34" charset="0"/>
                <a:cs typeface="Times New Roman" panose="02020603050405020304" pitchFamily="18" charset="0"/>
              </a:rPr>
              <a:t>Сабақтың қорытынды сәті.</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b="1" dirty="0" smtClean="0">
                <a:effectLst/>
                <a:latin typeface="Times New Roman" panose="02020603050405020304" pitchFamily="18" charset="0"/>
                <a:ea typeface="Calibri" panose="020F0502020204030204" pitchFamily="34" charset="0"/>
                <a:cs typeface="Times New Roman" panose="02020603050405020304" pitchFamily="18" charset="0"/>
              </a:rPr>
              <a:t>Тыныс алуға зейін қою. </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Баяу музыка қойылады.</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Мұғалім: Сіздерден аяқ-қолыңызды айқастырмай, түзу отыруыңызды өтінемін. Біз қазір тыныс алу жаттығуын жасаймыз. Тыныс алуға зейін қойған кезде, біздің ақылымыз дем алады. Ауаны ішке жұту кезінде тыныштық пен қуаныш қабылдаймыз. Демді сыртқа шығарған кезде өзіміздегі мазасыздықтарды сыртқа шығарамыз.</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Кәне, дайындалайық, балалар. Көзімізді жұмамыз..., арқамызды тіктейміз..., қолдарыңды тізеге қоюға болады...</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Д е м   а л..... ш ы ғ а р... (</a:t>
            </a:r>
            <a:r>
              <a:rPr lang="ru-RU" dirty="0" err="1" smtClean="0">
                <a:effectLst/>
                <a:latin typeface="Times New Roman" panose="02020603050405020304" pitchFamily="18" charset="0"/>
                <a:ea typeface="Calibri" panose="020F0502020204030204" pitchFamily="34" charset="0"/>
                <a:cs typeface="Times New Roman" panose="02020603050405020304" pitchFamily="18" charset="0"/>
              </a:rPr>
              <a:t>жаймен</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9-10 </a:t>
            </a:r>
            <a:r>
              <a:rPr lang="ru-RU" dirty="0" err="1" smtClean="0">
                <a:effectLst/>
                <a:latin typeface="Times New Roman" panose="02020603050405020304" pitchFamily="18" charset="0"/>
                <a:ea typeface="Calibri" panose="020F0502020204030204" pitchFamily="34" charset="0"/>
                <a:cs typeface="Times New Roman" panose="02020603050405020304" pitchFamily="18" charset="0"/>
              </a:rPr>
              <a:t>рет</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dirty="0" err="1" smtClean="0">
                <a:effectLst/>
                <a:latin typeface="Times New Roman" panose="02020603050405020304" pitchFamily="18" charset="0"/>
                <a:ea typeface="Calibri" panose="020F0502020204030204" pitchFamily="34" charset="0"/>
                <a:cs typeface="Times New Roman" panose="02020603050405020304" pitchFamily="18" charset="0"/>
              </a:rPr>
              <a:t>немесе</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1..................2 [</a:t>
            </a: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3</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Рахмет!</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kk-KZ" dirty="0" smtClean="0">
                <a:effectLst/>
                <a:latin typeface="Times New Roman" panose="02020603050405020304" pitchFamily="18" charset="0"/>
                <a:ea typeface="Calibri" panose="020F0502020204030204" pitchFamily="34" charset="0"/>
              </a:rPr>
              <a:t>Бүгінгі сабақтан игерген жақсы қасиеттерді есімізге түсіріп, жүрегімізге сақтайық.</a:t>
            </a:r>
            <a:endParaRPr lang="ru-RU" dirty="0"/>
          </a:p>
        </p:txBody>
      </p:sp>
      <p:sp>
        <p:nvSpPr>
          <p:cNvPr id="4" name="AutoShape 4" descr="Картинки по запросу фон школьный"/>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AutoShape 6" descr="Картинки по запросу фон школьный"/>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Tree>
    <p:extLst>
      <p:ext uri="{BB962C8B-B14F-4D97-AF65-F5344CB8AC3E}">
        <p14:creationId xmlns:p14="http://schemas.microsoft.com/office/powerpoint/2010/main" val="3984738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ÐÐ°ÑÑÐ¸Ð½ÐºÐ¸ Ð¿Ð¾ Ð·Ð°Ð¿ÑÐ¾ÑÑ ÑÐ¾Ð½ Ð´Ð»Ñ Ð¿ÑÐµÐ·ÐµÐ½ÑÐ°ÑÐ¸Ð¸ ÐºÑÐ°ÑÐ¸Ð²ÑÐ¹"/>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09015"/>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3716944" y="1712868"/>
            <a:ext cx="7042006" cy="2308324"/>
          </a:xfrm>
          <a:prstGeom prst="rect">
            <a:avLst/>
          </a:prstGeom>
        </p:spPr>
        <p:txBody>
          <a:bodyPr wrap="square">
            <a:spAutoFit/>
          </a:bodyPr>
          <a:lstStyle/>
          <a:p>
            <a:r>
              <a:rPr lang="kk-KZ" sz="3600" b="1" dirty="0">
                <a:latin typeface="Times New Roman" panose="02020603050405020304" pitchFamily="18" charset="0"/>
                <a:cs typeface="Times New Roman" panose="02020603050405020304" pitchFamily="18" charset="0"/>
              </a:rPr>
              <a:t>Құндылық</a:t>
            </a:r>
            <a:r>
              <a:rPr lang="kk-KZ" sz="3600" dirty="0">
                <a:latin typeface="Times New Roman" panose="02020603050405020304" pitchFamily="18" charset="0"/>
                <a:cs typeface="Times New Roman" panose="02020603050405020304" pitchFamily="18" charset="0"/>
              </a:rPr>
              <a:t>:   Қиянат жасамау</a:t>
            </a:r>
            <a:r>
              <a:rPr lang="kk-KZ" sz="3600" b="1" dirty="0">
                <a:latin typeface="Times New Roman" panose="02020603050405020304" pitchFamily="18" charset="0"/>
                <a:cs typeface="Times New Roman" panose="02020603050405020304" pitchFamily="18" charset="0"/>
              </a:rPr>
              <a:t>   </a:t>
            </a:r>
            <a:endParaRPr lang="ru-RU" sz="3600" dirty="0">
              <a:latin typeface="Times New Roman" panose="02020603050405020304" pitchFamily="18" charset="0"/>
              <a:cs typeface="Times New Roman" panose="02020603050405020304" pitchFamily="18" charset="0"/>
            </a:endParaRPr>
          </a:p>
          <a:p>
            <a:r>
              <a:rPr lang="kk-KZ" sz="3600" b="1" dirty="0">
                <a:latin typeface="Times New Roman" panose="02020603050405020304" pitchFamily="18" charset="0"/>
                <a:cs typeface="Times New Roman" panose="02020603050405020304" pitchFamily="18" charset="0"/>
              </a:rPr>
              <a:t>Қасиеттер:</a:t>
            </a:r>
            <a:r>
              <a:rPr lang="kk-KZ" sz="3600" dirty="0">
                <a:latin typeface="Times New Roman" panose="02020603050405020304" pitchFamily="18" charset="0"/>
                <a:cs typeface="Times New Roman" panose="02020603050405020304" pitchFamily="18" charset="0"/>
              </a:rPr>
              <a:t> Мәдени мұраны құрметтеу, толеранттылық (кеңпейілділік); татулық</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5821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ÐÐ°ÑÑÐ¸Ð½ÐºÐ¸ Ð¿Ð¾ Ð·Ð°Ð¿ÑÐ¾ÑÑ ÑÐ¾Ð½ Ð´Ð»Ñ Ð¿ÑÐµÐ·ÐµÐ½ÑÐ°ÑÐ¸Ð¸ ÐºÑÐ°ÑÐ¸Ð²ÑÐ¹"/>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09015"/>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3256548" y="1489907"/>
            <a:ext cx="7748910" cy="3046988"/>
          </a:xfrm>
          <a:prstGeom prst="rect">
            <a:avLst/>
          </a:prstGeom>
        </p:spPr>
        <p:txBody>
          <a:bodyPr wrap="square">
            <a:spAutoFit/>
          </a:bodyPr>
          <a:lstStyle/>
          <a:p>
            <a:r>
              <a:rPr lang="kk-KZ" sz="2400" b="1" dirty="0">
                <a:latin typeface="Times New Roman" panose="02020603050405020304" pitchFamily="18" charset="0"/>
                <a:cs typeface="Times New Roman" panose="02020603050405020304" pitchFamily="18" charset="0"/>
              </a:rPr>
              <a:t>Сабақтың мақсаты: </a:t>
            </a:r>
            <a:r>
              <a:rPr lang="kk-KZ" sz="2400" dirty="0">
                <a:latin typeface="Times New Roman" panose="02020603050405020304" pitchFamily="18" charset="0"/>
                <a:cs typeface="Times New Roman" panose="02020603050405020304" pitchFamily="18" charset="0"/>
              </a:rPr>
              <a:t>оқушыларға халықтың рухани мұрасы – даналық көзі екенін қиянат жасамау құндылығы арқылы түсіндіру</a:t>
            </a:r>
            <a:endParaRPr lang="ru-RU" sz="2400" dirty="0">
              <a:latin typeface="Times New Roman" panose="02020603050405020304" pitchFamily="18" charset="0"/>
              <a:cs typeface="Times New Roman" panose="02020603050405020304" pitchFamily="18" charset="0"/>
            </a:endParaRPr>
          </a:p>
          <a:p>
            <a:r>
              <a:rPr lang="kk-KZ" sz="2400" b="1" dirty="0">
                <a:latin typeface="Times New Roman" panose="02020603050405020304" pitchFamily="18" charset="0"/>
                <a:cs typeface="Times New Roman" panose="02020603050405020304" pitchFamily="18" charset="0"/>
              </a:rPr>
              <a:t>Білімділік:</a:t>
            </a:r>
            <a:r>
              <a:rPr lang="kk-KZ" sz="2400" dirty="0">
                <a:latin typeface="Times New Roman" panose="02020603050405020304" pitchFamily="18" charset="0"/>
                <a:cs typeface="Times New Roman" panose="02020603050405020304" pitchFamily="18" charset="0"/>
              </a:rPr>
              <a:t> оқушыларға Мәдени мұраны құрметтеудің маңыздылығын түсіндіру. </a:t>
            </a:r>
            <a:endParaRPr lang="ru-RU" sz="2400" dirty="0">
              <a:latin typeface="Times New Roman" panose="02020603050405020304" pitchFamily="18" charset="0"/>
              <a:cs typeface="Times New Roman" panose="02020603050405020304" pitchFamily="18" charset="0"/>
            </a:endParaRPr>
          </a:p>
          <a:p>
            <a:r>
              <a:rPr lang="kk-KZ" sz="2400" b="1" dirty="0">
                <a:latin typeface="Times New Roman" panose="02020603050405020304" pitchFamily="18" charset="0"/>
                <a:cs typeface="Times New Roman" panose="02020603050405020304" pitchFamily="18" charset="0"/>
              </a:rPr>
              <a:t>Дамытушылық:</a:t>
            </a:r>
            <a:r>
              <a:rPr lang="kk-KZ" sz="2400" dirty="0">
                <a:latin typeface="Times New Roman" panose="02020603050405020304" pitchFamily="18" charset="0"/>
                <a:cs typeface="Times New Roman" panose="02020603050405020304" pitchFamily="18" charset="0"/>
              </a:rPr>
              <a:t> оқушылардың бойындағы кеңпейілділік қасиеттерін дамыту.</a:t>
            </a:r>
            <a:endParaRPr lang="ru-RU" sz="2400" dirty="0">
              <a:latin typeface="Times New Roman" panose="02020603050405020304" pitchFamily="18" charset="0"/>
              <a:cs typeface="Times New Roman" panose="02020603050405020304" pitchFamily="18" charset="0"/>
            </a:endParaRPr>
          </a:p>
          <a:p>
            <a:r>
              <a:rPr lang="kk-KZ" sz="2400" b="1" dirty="0">
                <a:latin typeface="Times New Roman" panose="02020603050405020304" pitchFamily="18" charset="0"/>
                <a:cs typeface="Times New Roman" panose="02020603050405020304" pitchFamily="18" charset="0"/>
              </a:rPr>
              <a:t>Тәрбиелік:</a:t>
            </a:r>
            <a:r>
              <a:rPr lang="kk-KZ" sz="2400" dirty="0">
                <a:latin typeface="Times New Roman" panose="02020603050405020304" pitchFamily="18" charset="0"/>
                <a:cs typeface="Times New Roman" panose="02020603050405020304" pitchFamily="18" charset="0"/>
              </a:rPr>
              <a:t> оқушыларды татулыққа  тәрбиелеу</a:t>
            </a:r>
            <a:endParaRPr lang="ru-RU"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3842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Картинки по запросу 5 т ережесі өзін өзі тану"/>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95793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91244" y="0"/>
            <a:ext cx="9809512" cy="1569660"/>
          </a:xfrm>
          <a:prstGeom prst="rect">
            <a:avLst/>
          </a:prstGeom>
        </p:spPr>
        <p:txBody>
          <a:bodyPr wrap="square">
            <a:spAutoFit/>
          </a:bodyPr>
          <a:lstStyle/>
          <a:p>
            <a:pPr algn="ctr"/>
            <a:r>
              <a:rPr lang="ru-RU" sz="4800" b="1" dirty="0" err="1" smtClean="0">
                <a:solidFill>
                  <a:srgbClr val="002060"/>
                </a:solidFill>
                <a:latin typeface="Times New Roman" panose="02020603050405020304" pitchFamily="18" charset="0"/>
                <a:cs typeface="Times New Roman" panose="02020603050405020304" pitchFamily="18" charset="0"/>
              </a:rPr>
              <a:t>Жағымды</a:t>
            </a:r>
            <a:r>
              <a:rPr lang="ru-RU" sz="4800" b="1" dirty="0" smtClean="0">
                <a:solidFill>
                  <a:srgbClr val="002060"/>
                </a:solidFill>
                <a:latin typeface="Times New Roman" panose="02020603050405020304" pitchFamily="18" charset="0"/>
                <a:cs typeface="Times New Roman" panose="02020603050405020304" pitchFamily="18" charset="0"/>
              </a:rPr>
              <a:t> </a:t>
            </a:r>
            <a:r>
              <a:rPr lang="ru-RU" sz="4800" b="1" dirty="0" err="1" smtClean="0">
                <a:solidFill>
                  <a:srgbClr val="002060"/>
                </a:solidFill>
                <a:latin typeface="Times New Roman" panose="02020603050405020304" pitchFamily="18" charset="0"/>
                <a:cs typeface="Times New Roman" panose="02020603050405020304" pitchFamily="18" charset="0"/>
              </a:rPr>
              <a:t>күйге</a:t>
            </a:r>
            <a:r>
              <a:rPr lang="ru-RU" sz="4800" b="1" dirty="0" smtClean="0">
                <a:solidFill>
                  <a:srgbClr val="002060"/>
                </a:solidFill>
                <a:latin typeface="Times New Roman" panose="02020603050405020304" pitchFamily="18" charset="0"/>
                <a:cs typeface="Times New Roman" panose="02020603050405020304" pitchFamily="18" charset="0"/>
              </a:rPr>
              <a:t> </a:t>
            </a:r>
            <a:r>
              <a:rPr lang="ru-RU" sz="4800" b="1" dirty="0" err="1" smtClean="0">
                <a:solidFill>
                  <a:srgbClr val="002060"/>
                </a:solidFill>
                <a:latin typeface="Times New Roman" panose="02020603050405020304" pitchFamily="18" charset="0"/>
                <a:cs typeface="Times New Roman" panose="02020603050405020304" pitchFamily="18" charset="0"/>
              </a:rPr>
              <a:t>келу</a:t>
            </a:r>
            <a:r>
              <a:rPr lang="ru-RU" sz="4800" b="1" dirty="0" smtClean="0">
                <a:solidFill>
                  <a:srgbClr val="002060"/>
                </a:solidFill>
                <a:latin typeface="Times New Roman" panose="02020603050405020304" pitchFamily="18" charset="0"/>
                <a:cs typeface="Times New Roman" panose="02020603050405020304" pitchFamily="18" charset="0"/>
              </a:rPr>
              <a:t>.</a:t>
            </a:r>
          </a:p>
          <a:p>
            <a:pPr algn="ctr"/>
            <a:r>
              <a:rPr lang="ru-RU" sz="4800" b="1" dirty="0" smtClean="0">
                <a:solidFill>
                  <a:srgbClr val="002060"/>
                </a:solidFill>
                <a:latin typeface="Times New Roman" panose="02020603050405020304" pitchFamily="18" charset="0"/>
                <a:cs typeface="Times New Roman" panose="02020603050405020304" pitchFamily="18" charset="0"/>
              </a:rPr>
              <a:t>«</a:t>
            </a:r>
            <a:r>
              <a:rPr lang="ru-RU" sz="4800" b="1" dirty="0" err="1" smtClean="0">
                <a:solidFill>
                  <a:srgbClr val="002060"/>
                </a:solidFill>
                <a:latin typeface="Times New Roman" panose="02020603050405020304" pitchFamily="18" charset="0"/>
                <a:cs typeface="Times New Roman" panose="02020603050405020304" pitchFamily="18" charset="0"/>
              </a:rPr>
              <a:t>Орманға</a:t>
            </a:r>
            <a:r>
              <a:rPr lang="ru-RU" sz="4800" b="1" dirty="0" smtClean="0">
                <a:solidFill>
                  <a:srgbClr val="002060"/>
                </a:solidFill>
                <a:latin typeface="Times New Roman" panose="02020603050405020304" pitchFamily="18" charset="0"/>
                <a:cs typeface="Times New Roman" panose="02020603050405020304" pitchFamily="18" charset="0"/>
              </a:rPr>
              <a:t> </a:t>
            </a:r>
            <a:r>
              <a:rPr lang="ru-RU" sz="4800" b="1" dirty="0" err="1" smtClean="0">
                <a:solidFill>
                  <a:srgbClr val="002060"/>
                </a:solidFill>
                <a:latin typeface="Times New Roman" panose="02020603050405020304" pitchFamily="18" charset="0"/>
                <a:cs typeface="Times New Roman" panose="02020603050405020304" pitchFamily="18" charset="0"/>
              </a:rPr>
              <a:t>ойша</a:t>
            </a:r>
            <a:r>
              <a:rPr lang="ru-RU" sz="4800" b="1" dirty="0" smtClean="0">
                <a:solidFill>
                  <a:srgbClr val="002060"/>
                </a:solidFill>
                <a:latin typeface="Times New Roman" panose="02020603050405020304" pitchFamily="18" charset="0"/>
                <a:cs typeface="Times New Roman" panose="02020603050405020304" pitchFamily="18" charset="0"/>
              </a:rPr>
              <a:t> </a:t>
            </a:r>
            <a:r>
              <a:rPr lang="ru-RU" sz="4800" b="1" dirty="0" err="1" smtClean="0">
                <a:solidFill>
                  <a:srgbClr val="002060"/>
                </a:solidFill>
                <a:latin typeface="Times New Roman" panose="02020603050405020304" pitchFamily="18" charset="0"/>
                <a:cs typeface="Times New Roman" panose="02020603050405020304" pitchFamily="18" charset="0"/>
              </a:rPr>
              <a:t>серуен</a:t>
            </a:r>
            <a:r>
              <a:rPr lang="ru-RU" sz="4800" b="1" dirty="0" smtClean="0">
                <a:solidFill>
                  <a:srgbClr val="002060"/>
                </a:solidFill>
                <a:latin typeface="Times New Roman" panose="02020603050405020304" pitchFamily="18" charset="0"/>
                <a:cs typeface="Times New Roman" panose="02020603050405020304" pitchFamily="18" charset="0"/>
              </a:rPr>
              <a:t>».</a:t>
            </a:r>
            <a:r>
              <a:rPr lang="ru-RU" sz="4400" dirty="0">
                <a:solidFill>
                  <a:srgbClr val="002060"/>
                </a:solidFill>
                <a:latin typeface="Times New Roman" panose="02020603050405020304" pitchFamily="18" charset="0"/>
                <a:cs typeface="Times New Roman" panose="02020603050405020304" pitchFamily="18" charset="0"/>
              </a:rPr>
              <a:t> </a:t>
            </a:r>
          </a:p>
        </p:txBody>
      </p:sp>
      <p:pic>
        <p:nvPicPr>
          <p:cNvPr id="1028" name="Picture 4" descr="Картинки по запросу лес детский"/>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69661"/>
            <a:ext cx="12192000" cy="5288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1408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ÐÐ°ÑÑÐ¸Ð½ÐºÐ¸ Ð¿Ð¾ Ð·Ð°Ð¿ÑÐ¾ÑÑ ÑÐ¾Ð½ Ð´Ð»Ñ Ð¿ÑÐµÐ·ÐµÐ½ÑÐ°ÑÐ¸Ð¸ ÐºÑÐ°ÑÐ¸Ð²ÑÐ¹"/>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09015"/>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3454948" y="1413709"/>
            <a:ext cx="7681137" cy="3416320"/>
          </a:xfrm>
          <a:prstGeom prst="rect">
            <a:avLst/>
          </a:prstGeom>
        </p:spPr>
        <p:txBody>
          <a:bodyPr wrap="square">
            <a:spAutoFit/>
          </a:bodyPr>
          <a:lstStyle/>
          <a:p>
            <a:r>
              <a:rPr lang="kk-KZ" sz="2000" b="1" dirty="0">
                <a:latin typeface="Times New Roman" panose="02020603050405020304" pitchFamily="18" charset="0"/>
                <a:cs typeface="Times New Roman" panose="02020603050405020304" pitchFamily="18" charset="0"/>
              </a:rPr>
              <a:t>2. </a:t>
            </a:r>
            <a:r>
              <a:rPr lang="kk-KZ" sz="2400" b="1" dirty="0">
                <a:latin typeface="Times New Roman" panose="02020603050405020304" pitchFamily="18" charset="0"/>
                <a:cs typeface="Times New Roman" panose="02020603050405020304" pitchFamily="18" charset="0"/>
              </a:rPr>
              <a:t>Үй тапсырмасын тексеру.</a:t>
            </a:r>
            <a:endParaRPr lang="ru-RU" sz="2400" dirty="0">
              <a:latin typeface="Times New Roman" panose="02020603050405020304" pitchFamily="18" charset="0"/>
              <a:cs typeface="Times New Roman" panose="02020603050405020304" pitchFamily="18" charset="0"/>
            </a:endParaRPr>
          </a:p>
          <a:p>
            <a:r>
              <a:rPr lang="kk-KZ" sz="2400" dirty="0">
                <a:latin typeface="Times New Roman" panose="02020603050405020304" pitchFamily="18" charset="0"/>
                <a:cs typeface="Times New Roman" panose="02020603050405020304" pitchFamily="18" charset="0"/>
              </a:rPr>
              <a:t>1. №29 – сабақ. «Білекті бірді жығар, білімді мыңды жығар» тақырыбына эссе жазыңдар.</a:t>
            </a:r>
            <a:endParaRPr lang="ru-RU" sz="2400" dirty="0">
              <a:latin typeface="Times New Roman" panose="02020603050405020304" pitchFamily="18" charset="0"/>
              <a:cs typeface="Times New Roman" panose="02020603050405020304" pitchFamily="18" charset="0"/>
            </a:endParaRPr>
          </a:p>
          <a:p>
            <a:r>
              <a:rPr lang="kk-KZ" sz="2400" dirty="0">
                <a:latin typeface="Times New Roman" panose="02020603050405020304" pitchFamily="18" charset="0"/>
                <a:cs typeface="Times New Roman" panose="02020603050405020304" pitchFamily="18" charset="0"/>
              </a:rPr>
              <a:t>2. Келесі сабақ. №30, Ділдә Матайқызының «Білім мен байлық»мәтінін оқып келу.</a:t>
            </a:r>
            <a:endParaRPr lang="ru-RU" sz="2400" dirty="0">
              <a:latin typeface="Times New Roman" panose="02020603050405020304" pitchFamily="18" charset="0"/>
              <a:cs typeface="Times New Roman" panose="02020603050405020304" pitchFamily="18" charset="0"/>
            </a:endParaRPr>
          </a:p>
          <a:p>
            <a:r>
              <a:rPr lang="kk-KZ" sz="2400" b="1" dirty="0">
                <a:latin typeface="Times New Roman" panose="02020603050405020304" pitchFamily="18" charset="0"/>
                <a:cs typeface="Times New Roman" panose="02020603050405020304" pitchFamily="18" charset="0"/>
              </a:rPr>
              <a:t>Сұрақтар:</a:t>
            </a:r>
            <a:endParaRPr lang="ru-RU" sz="2400" dirty="0">
              <a:latin typeface="Times New Roman" panose="02020603050405020304" pitchFamily="18" charset="0"/>
              <a:cs typeface="Times New Roman" panose="02020603050405020304" pitchFamily="18" charset="0"/>
            </a:endParaRPr>
          </a:p>
          <a:p>
            <a:r>
              <a:rPr lang="kk-KZ" sz="2400" dirty="0">
                <a:latin typeface="Times New Roman" panose="02020603050405020304" pitchFamily="18" charset="0"/>
                <a:cs typeface="Times New Roman" panose="02020603050405020304" pitchFamily="18" charset="0"/>
              </a:rPr>
              <a:t>1. Өзің білім алу үшін қандай іс-әрекеттер жасар едің?</a:t>
            </a:r>
            <a:br>
              <a:rPr lang="kk-KZ" sz="2400"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rPr>
              <a:t>2. Адамға ең алдымен қандай білім қажет?</a:t>
            </a:r>
            <a:endParaRPr lang="ru-RU" sz="2400" dirty="0">
              <a:latin typeface="Times New Roman" panose="02020603050405020304" pitchFamily="18" charset="0"/>
              <a:cs typeface="Times New Roman" panose="02020603050405020304" pitchFamily="18" charset="0"/>
            </a:endParaRPr>
          </a:p>
          <a:p>
            <a:r>
              <a:rPr lang="kk-KZ" sz="2400" dirty="0">
                <a:latin typeface="Times New Roman" panose="02020603050405020304" pitchFamily="18" charset="0"/>
                <a:cs typeface="Times New Roman" panose="02020603050405020304" pitchFamily="18" charset="0"/>
              </a:rPr>
              <a:t>3. Әңгімеден не түсіндіңіз?</a:t>
            </a:r>
            <a:endParaRPr lang="ru-RU"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25858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ÐÐ°ÑÑÐ¸Ð½ÐºÐ¸ Ð¿Ð¾ Ð·Ð°Ð¿ÑÐ¾ÑÑ ÑÐ¾Ð½ Ð´Ð»Ñ Ð¿ÑÐµÐ·ÐµÐ½ÑÐ°ÑÐ¸Ð¸ ÐºÑÐ°ÑÐ¸Ð²ÑÐ¹"/>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09015"/>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425887" y="1464289"/>
            <a:ext cx="7625923" cy="3046988"/>
          </a:xfrm>
          <a:prstGeom prst="rect">
            <a:avLst/>
          </a:prstGeom>
        </p:spPr>
        <p:txBody>
          <a:bodyPr wrap="square">
            <a:spAutoFit/>
          </a:bodyPr>
          <a:lstStyle/>
          <a:p>
            <a:r>
              <a:rPr lang="kk-KZ" sz="2800" dirty="0">
                <a:latin typeface="Times New Roman" panose="02020603050405020304" pitchFamily="18" charset="0"/>
                <a:cs typeface="Times New Roman" panose="02020603050405020304" pitchFamily="18" charset="0"/>
              </a:rPr>
              <a:t>Сабақтың дәйексөзі.</a:t>
            </a:r>
            <a:endParaRPr lang="ru-RU" sz="2800" dirty="0">
              <a:latin typeface="Times New Roman" panose="02020603050405020304" pitchFamily="18" charset="0"/>
              <a:cs typeface="Times New Roman" panose="02020603050405020304" pitchFamily="18" charset="0"/>
            </a:endParaRPr>
          </a:p>
          <a:p>
            <a:r>
              <a:rPr lang="kk-KZ" sz="2800" b="1" dirty="0" smtClean="0">
                <a:latin typeface="Times New Roman" panose="02020603050405020304" pitchFamily="18" charset="0"/>
                <a:cs typeface="Times New Roman" panose="02020603050405020304" pitchFamily="18" charset="0"/>
              </a:rPr>
              <a:t>Халық </a:t>
            </a:r>
            <a:r>
              <a:rPr lang="kk-KZ" sz="2800" b="1" dirty="0">
                <a:latin typeface="Times New Roman" panose="02020603050405020304" pitchFamily="18" charset="0"/>
                <a:cs typeface="Times New Roman" panose="02020603050405020304" pitchFamily="18" charset="0"/>
              </a:rPr>
              <a:t>пен халықты, адам мен адамды теңестіретін – білім.</a:t>
            </a:r>
            <a:r>
              <a:rPr lang="kk-KZ" sz="2800" b="1" i="1" dirty="0">
                <a:latin typeface="Times New Roman" panose="02020603050405020304" pitchFamily="18" charset="0"/>
                <a:cs typeface="Times New Roman" panose="02020603050405020304" pitchFamily="18" charset="0"/>
              </a:rPr>
              <a:t> </a:t>
            </a:r>
            <a:endParaRPr lang="ru-RU" sz="2800" b="1" dirty="0">
              <a:latin typeface="Times New Roman" panose="02020603050405020304" pitchFamily="18" charset="0"/>
              <a:cs typeface="Times New Roman" panose="02020603050405020304" pitchFamily="18" charset="0"/>
            </a:endParaRPr>
          </a:p>
          <a:p>
            <a:pPr fontAlgn="base"/>
            <a:r>
              <a:rPr lang="kk-KZ" sz="2800" b="1" i="1" dirty="0">
                <a:latin typeface="Times New Roman" panose="02020603050405020304" pitchFamily="18" charset="0"/>
                <a:cs typeface="Times New Roman" panose="02020603050405020304" pitchFamily="18" charset="0"/>
              </a:rPr>
              <a:t>                                               </a:t>
            </a:r>
            <a:r>
              <a:rPr lang="kk-KZ" sz="2800" i="1" dirty="0">
                <a:latin typeface="Times New Roman" panose="02020603050405020304" pitchFamily="18" charset="0"/>
                <a:cs typeface="Times New Roman" panose="02020603050405020304" pitchFamily="18" charset="0"/>
              </a:rPr>
              <a:t>Мұхтар Әуезов</a:t>
            </a:r>
            <a:endParaRPr lang="ru-RU" sz="2800" dirty="0">
              <a:latin typeface="Times New Roman" panose="02020603050405020304" pitchFamily="18" charset="0"/>
              <a:cs typeface="Times New Roman" panose="02020603050405020304" pitchFamily="18" charset="0"/>
            </a:endParaRPr>
          </a:p>
          <a:p>
            <a:pPr fontAlgn="base"/>
            <a:r>
              <a:rPr lang="kk-KZ" sz="2000" b="1" dirty="0">
                <a:latin typeface="Times New Roman" panose="02020603050405020304" pitchFamily="18" charset="0"/>
                <a:cs typeface="Times New Roman" panose="02020603050405020304" pitchFamily="18" charset="0"/>
              </a:rPr>
              <a:t>Мұхтар Омарханұлы Әуезов</a:t>
            </a:r>
            <a:r>
              <a:rPr lang="kk-KZ" sz="2000" dirty="0">
                <a:latin typeface="Times New Roman" panose="02020603050405020304" pitchFamily="18" charset="0"/>
                <a:cs typeface="Times New Roman" panose="02020603050405020304" pitchFamily="18" charset="0"/>
              </a:rPr>
              <a:t> – қазақтың ұлы жазушысы, қоғам қайраткері, ғұлама ғалым, </a:t>
            </a:r>
            <a:r>
              <a:rPr lang="kk-KZ" sz="2000" u="sng" dirty="0">
                <a:latin typeface="Times New Roman" panose="02020603050405020304" pitchFamily="18" charset="0"/>
                <a:cs typeface="Times New Roman" panose="02020603050405020304" pitchFamily="18" charset="0"/>
                <a:hlinkClick r:id="rId3" tooltip="Қазақстан ғылым академиясы"/>
              </a:rPr>
              <a:t>Қазақстан ғылым академиясының</a:t>
            </a:r>
            <a:r>
              <a:rPr lang="kk-KZ" sz="2000" dirty="0">
                <a:latin typeface="Times New Roman" panose="02020603050405020304" pitchFamily="18" charset="0"/>
                <a:cs typeface="Times New Roman" panose="02020603050405020304" pitchFamily="18" charset="0"/>
              </a:rPr>
              <a:t> академигі (1946), </a:t>
            </a:r>
            <a:r>
              <a:rPr lang="kk-KZ" sz="2000" dirty="0" smtClean="0">
                <a:latin typeface="Times New Roman" panose="02020603050405020304" pitchFamily="18" charset="0"/>
                <a:cs typeface="Times New Roman" panose="02020603050405020304" pitchFamily="18" charset="0"/>
              </a:rPr>
              <a:t>филология ғылымдарының </a:t>
            </a:r>
            <a:r>
              <a:rPr lang="kk-KZ" sz="2000" dirty="0">
                <a:latin typeface="Times New Roman" panose="02020603050405020304" pitchFamily="18" charset="0"/>
                <a:cs typeface="Times New Roman" panose="02020603050405020304" pitchFamily="18" charset="0"/>
              </a:rPr>
              <a:t>докторы, профессор (1946),  </a:t>
            </a:r>
            <a:r>
              <a:rPr lang="kk-KZ" sz="2000" dirty="0" smtClean="0">
                <a:latin typeface="Times New Roman" panose="02020603050405020304" pitchFamily="18" charset="0"/>
                <a:cs typeface="Times New Roman" panose="02020603050405020304" pitchFamily="18" charset="0"/>
              </a:rPr>
              <a:t>Қазақ КСР - нің</a:t>
            </a:r>
            <a:r>
              <a:rPr lang="kk-KZ" sz="2000" dirty="0">
                <a:latin typeface="Times New Roman" panose="02020603050405020304" pitchFamily="18" charset="0"/>
                <a:cs typeface="Times New Roman" panose="02020603050405020304" pitchFamily="18" charset="0"/>
              </a:rPr>
              <a:t> еңбек сіңірген ғылым қайраткері (1957</a:t>
            </a:r>
            <a:r>
              <a:rPr lang="kk-KZ"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28572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ÐÐ°ÑÑÐ¸Ð½ÐºÐ¸ Ð¿Ð¾ Ð·Ð°Ð¿ÑÐ¾ÑÑ ÑÐ¾Ð½ Ð´Ð»Ñ Ð¿ÑÐµÐ·ÐµÐ½ÑÐ°ÑÐ¸Ð¸ ÐºÑÐ°ÑÐ¸Ð²ÑÐ¹"/>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09015"/>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687143" y="1464289"/>
            <a:ext cx="7625923" cy="2554545"/>
          </a:xfrm>
          <a:prstGeom prst="rect">
            <a:avLst/>
          </a:prstGeom>
        </p:spPr>
        <p:txBody>
          <a:bodyPr wrap="square">
            <a:spAutoFit/>
          </a:bodyPr>
          <a:lstStyle/>
          <a:p>
            <a:pPr fontAlgn="base"/>
            <a:r>
              <a:rPr lang="kk-KZ" sz="4000" b="1" dirty="0" smtClean="0">
                <a:latin typeface="Times New Roman" panose="02020603050405020304" pitchFamily="18" charset="0"/>
                <a:cs typeface="Times New Roman" panose="02020603050405020304" pitchFamily="18" charset="0"/>
              </a:rPr>
              <a:t>Сұрақтар</a:t>
            </a:r>
            <a:r>
              <a:rPr lang="kk-KZ" sz="4000" b="1" dirty="0">
                <a:latin typeface="Times New Roman" panose="02020603050405020304" pitchFamily="18" charset="0"/>
                <a:cs typeface="Times New Roman" panose="02020603050405020304" pitchFamily="18" charset="0"/>
              </a:rPr>
              <a:t>: </a:t>
            </a:r>
            <a:endParaRPr lang="ru-RU" sz="4000" dirty="0">
              <a:latin typeface="Times New Roman" panose="02020603050405020304" pitchFamily="18" charset="0"/>
              <a:cs typeface="Times New Roman" panose="02020603050405020304" pitchFamily="18" charset="0"/>
            </a:endParaRPr>
          </a:p>
          <a:p>
            <a:pPr fontAlgn="base"/>
            <a:r>
              <a:rPr lang="kk-KZ" sz="4000" dirty="0">
                <a:latin typeface="Times New Roman" panose="02020603050405020304" pitchFamily="18" charset="0"/>
                <a:cs typeface="Times New Roman" panose="02020603050405020304" pitchFamily="18" charset="0"/>
              </a:rPr>
              <a:t>1.</a:t>
            </a:r>
            <a:r>
              <a:rPr lang="kk-KZ" sz="4000" b="1" dirty="0">
                <a:latin typeface="Times New Roman" panose="02020603050405020304" pitchFamily="18" charset="0"/>
                <a:cs typeface="Times New Roman" panose="02020603050405020304" pitchFamily="18" charset="0"/>
              </a:rPr>
              <a:t> </a:t>
            </a:r>
            <a:r>
              <a:rPr lang="kk-KZ" sz="4000" dirty="0">
                <a:latin typeface="Times New Roman" panose="02020603050405020304" pitchFamily="18" charset="0"/>
                <a:cs typeface="Times New Roman" panose="02020603050405020304" pitchFamily="18" charset="0"/>
              </a:rPr>
              <a:t>Білім адамға не үшін қажет?</a:t>
            </a:r>
            <a:endParaRPr lang="ru-RU" sz="4000" dirty="0">
              <a:latin typeface="Times New Roman" panose="02020603050405020304" pitchFamily="18" charset="0"/>
              <a:cs typeface="Times New Roman" panose="02020603050405020304" pitchFamily="18" charset="0"/>
            </a:endParaRPr>
          </a:p>
          <a:p>
            <a:r>
              <a:rPr lang="kk-KZ" sz="4000" dirty="0">
                <a:latin typeface="Times New Roman" panose="02020603050405020304" pitchFamily="18" charset="0"/>
                <a:cs typeface="Times New Roman" panose="02020603050405020304" pitchFamily="18" charset="0"/>
              </a:rPr>
              <a:t>2. Дәйексөзден қандай ой түйдіңіз?</a:t>
            </a:r>
            <a:endParaRPr lang="ru-RU" sz="4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57236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Похожее изображени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06514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5065150" y="182601"/>
            <a:ext cx="7126850" cy="6340197"/>
          </a:xfrm>
          <a:prstGeom prst="rect">
            <a:avLst/>
          </a:prstGeom>
        </p:spPr>
        <p:txBody>
          <a:bodyPr wrap="square">
            <a:spAutoFit/>
          </a:bodyPr>
          <a:lstStyle/>
          <a:p>
            <a:r>
              <a:rPr lang="kk-KZ" sz="1400" b="1" dirty="0">
                <a:latin typeface="Times New Roman" panose="02020603050405020304" pitchFamily="18" charset="0"/>
                <a:cs typeface="Times New Roman" panose="02020603050405020304" pitchFamily="18" charset="0"/>
              </a:rPr>
              <a:t>Наурыз</a:t>
            </a:r>
            <a:r>
              <a:rPr lang="kk-KZ" sz="1400" dirty="0">
                <a:latin typeface="Times New Roman" panose="02020603050405020304" pitchFamily="18" charset="0"/>
                <a:cs typeface="Times New Roman" panose="02020603050405020304" pitchFamily="18" charset="0"/>
              </a:rPr>
              <a:t/>
            </a:r>
            <a:br>
              <a:rPr lang="kk-KZ" sz="1400" dirty="0">
                <a:latin typeface="Times New Roman" panose="02020603050405020304" pitchFamily="18" charset="0"/>
                <a:cs typeface="Times New Roman" panose="02020603050405020304" pitchFamily="18" charset="0"/>
              </a:rPr>
            </a:br>
            <a:r>
              <a:rPr lang="kk-KZ" sz="1400" dirty="0">
                <a:latin typeface="Times New Roman" panose="02020603050405020304" pitchFamily="18" charset="0"/>
                <a:cs typeface="Times New Roman" panose="02020603050405020304" pitchFamily="18" charset="0"/>
              </a:rPr>
              <a:t>Наурыз – шығыс елдерінің бүкіл халықтық мейрамы, Ұлыстың ұлы күні.</a:t>
            </a:r>
            <a:br>
              <a:rPr lang="kk-KZ" sz="1400" dirty="0">
                <a:latin typeface="Times New Roman" panose="02020603050405020304" pitchFamily="18" charset="0"/>
                <a:cs typeface="Times New Roman" panose="02020603050405020304" pitchFamily="18" charset="0"/>
              </a:rPr>
            </a:br>
            <a:r>
              <a:rPr lang="kk-KZ" sz="1400" dirty="0">
                <a:latin typeface="Times New Roman" panose="02020603050405020304" pitchFamily="18" charset="0"/>
                <a:cs typeface="Times New Roman" panose="02020603050405020304" pitchFamily="18" charset="0"/>
              </a:rPr>
              <a:t>Наурыз шығыс халықтарында жыл басы мерекесі ретінде тойланып, ерекше күн ретінде аталып өтіледі. Қазақ халқы да Наурыз мерекесін айрықша бағалап, оны жыл сайын тойлап отыруды салт-дәстүрге айналдырған.</a:t>
            </a:r>
            <a:br>
              <a:rPr lang="kk-KZ" sz="1400" dirty="0">
                <a:latin typeface="Times New Roman" panose="02020603050405020304" pitchFamily="18" charset="0"/>
                <a:cs typeface="Times New Roman" panose="02020603050405020304" pitchFamily="18" charset="0"/>
              </a:rPr>
            </a:br>
            <a:r>
              <a:rPr lang="kk-KZ" sz="1400" dirty="0">
                <a:latin typeface="Times New Roman" panose="02020603050405020304" pitchFamily="18" charset="0"/>
                <a:cs typeface="Times New Roman" panose="02020603050405020304" pitchFamily="18" charset="0"/>
              </a:rPr>
              <a:t>Бүгінгі таңда Наурыз мемлекеттік деңгейде барлық қалаларда, облыс, аудан орталықтарында, ауылдарда бүкілхалықтық мереке ретінде тойланып келе жатыр.</a:t>
            </a:r>
            <a:endParaRPr lang="ru-RU" sz="1400" dirty="0">
              <a:latin typeface="Times New Roman" panose="02020603050405020304" pitchFamily="18" charset="0"/>
              <a:cs typeface="Times New Roman" panose="02020603050405020304" pitchFamily="18" charset="0"/>
            </a:endParaRPr>
          </a:p>
          <a:p>
            <a:r>
              <a:rPr lang="kk-KZ" sz="1400" dirty="0">
                <a:latin typeface="Times New Roman" panose="02020603050405020304" pitchFamily="18" charset="0"/>
                <a:cs typeface="Times New Roman" panose="02020603050405020304" pitchFamily="18" charset="0"/>
              </a:rPr>
              <a:t>Қазақстанда тұратын барлық ұлттар мен ұлыстар Наурыз мерекесін бірге шаттана тойлайды.</a:t>
            </a:r>
            <a:br>
              <a:rPr lang="kk-KZ" sz="1400" dirty="0">
                <a:latin typeface="Times New Roman" panose="02020603050405020304" pitchFamily="18" charset="0"/>
                <a:cs typeface="Times New Roman" panose="02020603050405020304" pitchFamily="18" charset="0"/>
              </a:rPr>
            </a:br>
            <a:r>
              <a:rPr lang="kk-KZ" sz="1400" dirty="0">
                <a:latin typeface="Times New Roman" panose="02020603050405020304" pitchFamily="18" charset="0"/>
                <a:cs typeface="Times New Roman" panose="02020603050405020304" pitchFamily="18" charset="0"/>
              </a:rPr>
              <a:t>Наурыз мерекесі күні – қасиетті күн. Данышпан ата-бабаларымыз бұл күнді табиғаттың айрықша белгілерін ескере отырып белгілеген. Наурыз айын ерекше қасиеті бар ай ретінде бағалаған.</a:t>
            </a:r>
            <a:br>
              <a:rPr lang="kk-KZ" sz="1400" dirty="0">
                <a:latin typeface="Times New Roman" panose="02020603050405020304" pitchFamily="18" charset="0"/>
                <a:cs typeface="Times New Roman" panose="02020603050405020304" pitchFamily="18" charset="0"/>
              </a:rPr>
            </a:br>
            <a:r>
              <a:rPr lang="kk-KZ" sz="1400" dirty="0">
                <a:latin typeface="Times New Roman" panose="02020603050405020304" pitchFamily="18" charset="0"/>
                <a:cs typeface="Times New Roman" panose="02020603050405020304" pitchFamily="18" charset="0"/>
              </a:rPr>
              <a:t>Күн мен түн теңелетін күн, төрт түлік мал төлдейтін ай, табиғаттағыбарлық жәндіктер мен өсімдіктерге жан бітетін кез. Қыстың соңы, көктемнің басы, жыл құстары келе бастайды.</a:t>
            </a:r>
            <a:br>
              <a:rPr lang="kk-KZ" sz="1400" dirty="0">
                <a:latin typeface="Times New Roman" panose="02020603050405020304" pitchFamily="18" charset="0"/>
                <a:cs typeface="Times New Roman" panose="02020603050405020304" pitchFamily="18" charset="0"/>
              </a:rPr>
            </a:br>
            <a:r>
              <a:rPr lang="kk-KZ" sz="1400" dirty="0">
                <a:latin typeface="Times New Roman" panose="02020603050405020304" pitchFamily="18" charset="0"/>
                <a:cs typeface="Times New Roman" panose="02020603050405020304" pitchFamily="18" charset="0"/>
              </a:rPr>
              <a:t>Самарқанның көк тасы жібитін күн. Сол себептен де табиғаттың</a:t>
            </a:r>
            <a:br>
              <a:rPr lang="kk-KZ" sz="1400" dirty="0">
                <a:latin typeface="Times New Roman" panose="02020603050405020304" pitchFamily="18" charset="0"/>
                <a:cs typeface="Times New Roman" panose="02020603050405020304" pitchFamily="18" charset="0"/>
              </a:rPr>
            </a:br>
            <a:r>
              <a:rPr lang="kk-KZ" sz="1400" dirty="0">
                <a:latin typeface="Times New Roman" panose="02020603050405020304" pitchFamily="18" charset="0"/>
                <a:cs typeface="Times New Roman" panose="02020603050405020304" pitchFamily="18" charset="0"/>
              </a:rPr>
              <a:t>тылсымы мен ғалам ғажайыптарын терең ұғына білген ата-бабаларымыз бұл  күнді Жыл басы деп есептеген.</a:t>
            </a:r>
            <a:br>
              <a:rPr lang="kk-KZ" sz="1400" dirty="0">
                <a:latin typeface="Times New Roman" panose="02020603050405020304" pitchFamily="18" charset="0"/>
                <a:cs typeface="Times New Roman" panose="02020603050405020304" pitchFamily="18" charset="0"/>
              </a:rPr>
            </a:br>
            <a:r>
              <a:rPr lang="kk-KZ" sz="1400" dirty="0">
                <a:latin typeface="Times New Roman" panose="02020603050405020304" pitchFamily="18" charset="0"/>
                <a:cs typeface="Times New Roman" panose="02020603050405020304" pitchFamily="18" charset="0"/>
              </a:rPr>
              <a:t>Наурыз бірліктің, татулықтың, еңбектің, ізгіліктің, бақыттың мерекесі ретінде тойланады. Сондықтан да болар, бұл күні барлық адам шаттанады, қуанады, мейірленеді.</a:t>
            </a:r>
            <a:br>
              <a:rPr lang="kk-KZ" sz="1400" dirty="0">
                <a:latin typeface="Times New Roman" panose="02020603050405020304" pitchFamily="18" charset="0"/>
                <a:cs typeface="Times New Roman" panose="02020603050405020304" pitchFamily="18" charset="0"/>
              </a:rPr>
            </a:br>
            <a:r>
              <a:rPr lang="kk-KZ" sz="1400" dirty="0">
                <a:latin typeface="Times New Roman" panose="02020603050405020304" pitchFamily="18" charset="0"/>
                <a:cs typeface="Times New Roman" panose="02020603050405020304" pitchFamily="18" charset="0"/>
              </a:rPr>
              <a:t>Бұл күні жақсы тілек тілеу, құттықтау, кешірім жасау, табысу сияқты адамгершілік қасиеттер көрініс тауып, кейінгі ұрпақтар сондай жақсы өнегеден үлгі алған.</a:t>
            </a:r>
            <a:br>
              <a:rPr lang="kk-KZ" sz="1400" dirty="0">
                <a:latin typeface="Times New Roman" panose="02020603050405020304" pitchFamily="18" charset="0"/>
                <a:cs typeface="Times New Roman" panose="02020603050405020304" pitchFamily="18" charset="0"/>
              </a:rPr>
            </a:br>
            <a:r>
              <a:rPr lang="kk-KZ" sz="1400" dirty="0">
                <a:latin typeface="Times New Roman" panose="02020603050405020304" pitchFamily="18" charset="0"/>
                <a:cs typeface="Times New Roman" panose="02020603050405020304" pitchFamily="18" charset="0"/>
              </a:rPr>
              <a:t>Оның барлығы әр адамды жоғары саналылыққа, әдептілікке, өнегелікке, бауырмалдыққа, көргенділікке, ізгілік пен білімділікке баурайды. Наурыз мерекесін асыға күтетініміз, ерекше даярланатынымыз содан болса керек.</a:t>
            </a:r>
            <a:endParaRPr lang="ru-RU" sz="1400" dirty="0">
              <a:latin typeface="Times New Roman" panose="02020603050405020304" pitchFamily="18" charset="0"/>
              <a:cs typeface="Times New Roman" panose="02020603050405020304" pitchFamily="18" charset="0"/>
            </a:endParaRPr>
          </a:p>
          <a:p>
            <a:r>
              <a:rPr lang="kk-KZ" sz="1400" dirty="0">
                <a:latin typeface="Times New Roman" panose="02020603050405020304" pitchFamily="18" charset="0"/>
                <a:cs typeface="Times New Roman" panose="02020603050405020304" pitchFamily="18" charset="0"/>
              </a:rPr>
              <a:t>Жастар үлкен кісілерден бата сұрайды, бір-бірлеріне </a:t>
            </a:r>
            <a:r>
              <a:rPr lang="kk-KZ" sz="1400" dirty="0" smtClean="0">
                <a:latin typeface="Times New Roman" panose="02020603050405020304" pitchFamily="18" charset="0"/>
                <a:cs typeface="Times New Roman" panose="02020603050405020304" pitchFamily="18" charset="0"/>
              </a:rPr>
              <a:t>сый-сияпат жасайды</a:t>
            </a:r>
            <a:r>
              <a:rPr lang="kk-KZ" sz="1400" dirty="0">
                <a:latin typeface="Times New Roman" panose="02020603050405020304" pitchFamily="18" charset="0"/>
                <a:cs typeface="Times New Roman" panose="02020603050405020304" pitchFamily="18" charset="0"/>
              </a:rPr>
              <a:t>. Ренжісіп қалған адамдар бір-бірінен кешірім сұрайды. Ауыл болып тазалық жұмыстарын жүргізеді.</a:t>
            </a:r>
            <a:br>
              <a:rPr lang="kk-KZ" sz="1400" dirty="0">
                <a:latin typeface="Times New Roman" panose="02020603050405020304" pitchFamily="18" charset="0"/>
                <a:cs typeface="Times New Roman" panose="02020603050405020304" pitchFamily="18" charset="0"/>
              </a:rPr>
            </a:br>
            <a:r>
              <a:rPr lang="kk-KZ" sz="1400" dirty="0">
                <a:latin typeface="Times New Roman" panose="02020603050405020304" pitchFamily="18" charset="0"/>
                <a:cs typeface="Times New Roman" panose="02020603050405020304" pitchFamily="18" charset="0"/>
              </a:rPr>
              <a:t>Наурыз мерекесіне арналып көпшілікке наурыз көже пісіріледі, ол тағам жеті түрлі дәмнен даярлануы шарт. Халықта наурыз көжені тойып ішкен </a:t>
            </a:r>
            <a:r>
              <a:rPr lang="kk-KZ" sz="1400" dirty="0" smtClean="0">
                <a:latin typeface="Times New Roman" panose="02020603050405020304" pitchFamily="18" charset="0"/>
                <a:cs typeface="Times New Roman" panose="02020603050405020304" pitchFamily="18" charset="0"/>
              </a:rPr>
              <a:t>адам келесі </a:t>
            </a:r>
            <a:r>
              <a:rPr lang="kk-KZ" sz="1400" dirty="0">
                <a:latin typeface="Times New Roman" panose="02020603050405020304" pitchFamily="18" charset="0"/>
                <a:cs typeface="Times New Roman" panose="02020603050405020304" pitchFamily="18" charset="0"/>
              </a:rPr>
              <a:t>жылға дейін ішіп-жемнен тарлық көрмейді деген ұғым бар.</a:t>
            </a:r>
            <a:endParaRPr lang="ru-RU" sz="14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rot="20060343">
            <a:off x="292857" y="651472"/>
            <a:ext cx="3847411" cy="769441"/>
          </a:xfrm>
          <a:prstGeom prst="rect">
            <a:avLst/>
          </a:prstGeom>
        </p:spPr>
        <p:txBody>
          <a:bodyPr wrap="square">
            <a:spAutoFit/>
          </a:bodyPr>
          <a:lstStyle/>
          <a:p>
            <a:r>
              <a:rPr lang="kk-KZ" sz="4400"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Мұғалім сыйы</a:t>
            </a:r>
            <a:endParaRPr lang="ru-RU" sz="4400" dirty="0">
              <a:solidFill>
                <a:srgbClr val="002060"/>
              </a:solidFill>
            </a:endParaRPr>
          </a:p>
        </p:txBody>
      </p:sp>
    </p:spTree>
    <p:extLst>
      <p:ext uri="{BB962C8B-B14F-4D97-AF65-F5344CB8AC3E}">
        <p14:creationId xmlns:p14="http://schemas.microsoft.com/office/powerpoint/2010/main" val="218517124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TotalTime>
  <Words>335</Words>
  <Application>Microsoft Office PowerPoint</Application>
  <PresentationFormat>Широкоэкранный</PresentationFormat>
  <Paragraphs>46</Paragraphs>
  <Slides>14</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14</vt:i4>
      </vt:variant>
    </vt:vector>
  </HeadingPairs>
  <TitlesOfParts>
    <vt:vector size="20" baseType="lpstr">
      <vt:lpstr>Arial</vt:lpstr>
      <vt:lpstr>Calibri</vt:lpstr>
      <vt:lpstr>Calibri Light</vt:lpstr>
      <vt:lpstr>Symbol</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Сарвиноз</dc:creator>
  <cp:lastModifiedBy>Пользователь</cp:lastModifiedBy>
  <cp:revision>7</cp:revision>
  <dcterms:created xsi:type="dcterms:W3CDTF">2017-12-15T17:14:45Z</dcterms:created>
  <dcterms:modified xsi:type="dcterms:W3CDTF">2018-08-01T06:22:40Z</dcterms:modified>
</cp:coreProperties>
</file>