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72" r:id="rId4"/>
    <p:sldId id="262" r:id="rId5"/>
    <p:sldId id="267" r:id="rId6"/>
    <p:sldId id="264" r:id="rId7"/>
    <p:sldId id="265" r:id="rId8"/>
    <p:sldId id="266" r:id="rId9"/>
    <p:sldId id="268" r:id="rId10"/>
    <p:sldId id="273" r:id="rId11"/>
    <p:sldId id="269" r:id="rId12"/>
    <p:sldId id="274" r:id="rId13"/>
  </p:sldIdLst>
  <p:sldSz cx="9144000" cy="6858000" type="screen4x3"/>
  <p:notesSz cx="6858000" cy="9144000"/>
  <p:photoAlbum/>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9" d="100"/>
          <a:sy n="69" d="100"/>
        </p:scale>
        <p:origin x="-117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0A41A1F-6168-472E-B11D-35BE1367D6D5}" type="datetimeFigureOut">
              <a:rPr lang="ru-RU" smtClean="0"/>
              <a:t>30.04.2021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BFD663-078E-4707-BE05-61E7935412B2}" type="slidenum">
              <a:rPr lang="ru-RU" smtClean="0"/>
              <a:t>‹#›</a:t>
            </a:fld>
            <a:endParaRPr lang="ru-RU"/>
          </a:p>
        </p:txBody>
      </p:sp>
    </p:spTree>
    <p:extLst>
      <p:ext uri="{BB962C8B-B14F-4D97-AF65-F5344CB8AC3E}">
        <p14:creationId xmlns:p14="http://schemas.microsoft.com/office/powerpoint/2010/main" val="197315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0A41A1F-6168-472E-B11D-35BE1367D6D5}" type="datetimeFigureOut">
              <a:rPr lang="ru-RU" smtClean="0"/>
              <a:t>30.04.2021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BFD663-078E-4707-BE05-61E7935412B2}" type="slidenum">
              <a:rPr lang="ru-RU" smtClean="0"/>
              <a:t>‹#›</a:t>
            </a:fld>
            <a:endParaRPr lang="ru-RU"/>
          </a:p>
        </p:txBody>
      </p:sp>
    </p:spTree>
    <p:extLst>
      <p:ext uri="{BB962C8B-B14F-4D97-AF65-F5344CB8AC3E}">
        <p14:creationId xmlns:p14="http://schemas.microsoft.com/office/powerpoint/2010/main" val="4126364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0A41A1F-6168-472E-B11D-35BE1367D6D5}" type="datetimeFigureOut">
              <a:rPr lang="ru-RU" smtClean="0"/>
              <a:t>30.04.2021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BFD663-078E-4707-BE05-61E7935412B2}" type="slidenum">
              <a:rPr lang="ru-RU" smtClean="0"/>
              <a:t>‹#›</a:t>
            </a:fld>
            <a:endParaRPr lang="ru-RU"/>
          </a:p>
        </p:txBody>
      </p:sp>
    </p:spTree>
    <p:extLst>
      <p:ext uri="{BB962C8B-B14F-4D97-AF65-F5344CB8AC3E}">
        <p14:creationId xmlns:p14="http://schemas.microsoft.com/office/powerpoint/2010/main" val="286649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0A41A1F-6168-472E-B11D-35BE1367D6D5}" type="datetimeFigureOut">
              <a:rPr lang="ru-RU" smtClean="0"/>
              <a:t>30.04.2021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BFD663-078E-4707-BE05-61E7935412B2}" type="slidenum">
              <a:rPr lang="ru-RU" smtClean="0"/>
              <a:t>‹#›</a:t>
            </a:fld>
            <a:endParaRPr lang="ru-RU"/>
          </a:p>
        </p:txBody>
      </p:sp>
    </p:spTree>
    <p:extLst>
      <p:ext uri="{BB962C8B-B14F-4D97-AF65-F5344CB8AC3E}">
        <p14:creationId xmlns:p14="http://schemas.microsoft.com/office/powerpoint/2010/main" val="2873820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0A41A1F-6168-472E-B11D-35BE1367D6D5}" type="datetimeFigureOut">
              <a:rPr lang="ru-RU" smtClean="0"/>
              <a:t>30.04.2021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BFD663-078E-4707-BE05-61E7935412B2}" type="slidenum">
              <a:rPr lang="ru-RU" smtClean="0"/>
              <a:t>‹#›</a:t>
            </a:fld>
            <a:endParaRPr lang="ru-RU"/>
          </a:p>
        </p:txBody>
      </p:sp>
    </p:spTree>
    <p:extLst>
      <p:ext uri="{BB962C8B-B14F-4D97-AF65-F5344CB8AC3E}">
        <p14:creationId xmlns:p14="http://schemas.microsoft.com/office/powerpoint/2010/main" val="994017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0A41A1F-6168-472E-B11D-35BE1367D6D5}" type="datetimeFigureOut">
              <a:rPr lang="ru-RU" smtClean="0"/>
              <a:t>30.04.2021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BFD663-078E-4707-BE05-61E7935412B2}" type="slidenum">
              <a:rPr lang="ru-RU" smtClean="0"/>
              <a:t>‹#›</a:t>
            </a:fld>
            <a:endParaRPr lang="ru-RU"/>
          </a:p>
        </p:txBody>
      </p:sp>
    </p:spTree>
    <p:extLst>
      <p:ext uri="{BB962C8B-B14F-4D97-AF65-F5344CB8AC3E}">
        <p14:creationId xmlns:p14="http://schemas.microsoft.com/office/powerpoint/2010/main" val="66284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0A41A1F-6168-472E-B11D-35BE1367D6D5}" type="datetimeFigureOut">
              <a:rPr lang="ru-RU" smtClean="0"/>
              <a:t>30.04.2021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EBFD663-078E-4707-BE05-61E7935412B2}" type="slidenum">
              <a:rPr lang="ru-RU" smtClean="0"/>
              <a:t>‹#›</a:t>
            </a:fld>
            <a:endParaRPr lang="ru-RU"/>
          </a:p>
        </p:txBody>
      </p:sp>
    </p:spTree>
    <p:extLst>
      <p:ext uri="{BB962C8B-B14F-4D97-AF65-F5344CB8AC3E}">
        <p14:creationId xmlns:p14="http://schemas.microsoft.com/office/powerpoint/2010/main" val="2955638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0A41A1F-6168-472E-B11D-35BE1367D6D5}" type="datetimeFigureOut">
              <a:rPr lang="ru-RU" smtClean="0"/>
              <a:t>30.04.2021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EBFD663-078E-4707-BE05-61E7935412B2}" type="slidenum">
              <a:rPr lang="ru-RU" smtClean="0"/>
              <a:t>‹#›</a:t>
            </a:fld>
            <a:endParaRPr lang="ru-RU"/>
          </a:p>
        </p:txBody>
      </p:sp>
    </p:spTree>
    <p:extLst>
      <p:ext uri="{BB962C8B-B14F-4D97-AF65-F5344CB8AC3E}">
        <p14:creationId xmlns:p14="http://schemas.microsoft.com/office/powerpoint/2010/main" val="1650120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0A41A1F-6168-472E-B11D-35BE1367D6D5}" type="datetimeFigureOut">
              <a:rPr lang="ru-RU" smtClean="0"/>
              <a:t>30.04.2021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EBFD663-078E-4707-BE05-61E7935412B2}" type="slidenum">
              <a:rPr lang="ru-RU" smtClean="0"/>
              <a:t>‹#›</a:t>
            </a:fld>
            <a:endParaRPr lang="ru-RU"/>
          </a:p>
        </p:txBody>
      </p:sp>
    </p:spTree>
    <p:extLst>
      <p:ext uri="{BB962C8B-B14F-4D97-AF65-F5344CB8AC3E}">
        <p14:creationId xmlns:p14="http://schemas.microsoft.com/office/powerpoint/2010/main" val="2553179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0A41A1F-6168-472E-B11D-35BE1367D6D5}" type="datetimeFigureOut">
              <a:rPr lang="ru-RU" smtClean="0"/>
              <a:t>30.04.2021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BFD663-078E-4707-BE05-61E7935412B2}" type="slidenum">
              <a:rPr lang="ru-RU" smtClean="0"/>
              <a:t>‹#›</a:t>
            </a:fld>
            <a:endParaRPr lang="ru-RU"/>
          </a:p>
        </p:txBody>
      </p:sp>
    </p:spTree>
    <p:extLst>
      <p:ext uri="{BB962C8B-B14F-4D97-AF65-F5344CB8AC3E}">
        <p14:creationId xmlns:p14="http://schemas.microsoft.com/office/powerpoint/2010/main" val="2851786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0A41A1F-6168-472E-B11D-35BE1367D6D5}" type="datetimeFigureOut">
              <a:rPr lang="ru-RU" smtClean="0"/>
              <a:t>30.04.2021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BFD663-078E-4707-BE05-61E7935412B2}" type="slidenum">
              <a:rPr lang="ru-RU" smtClean="0"/>
              <a:t>‹#›</a:t>
            </a:fld>
            <a:endParaRPr lang="ru-RU"/>
          </a:p>
        </p:txBody>
      </p:sp>
    </p:spTree>
    <p:extLst>
      <p:ext uri="{BB962C8B-B14F-4D97-AF65-F5344CB8AC3E}">
        <p14:creationId xmlns:p14="http://schemas.microsoft.com/office/powerpoint/2010/main" val="683972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41A1F-6168-472E-B11D-35BE1367D6D5}" type="datetimeFigureOut">
              <a:rPr lang="ru-RU" smtClean="0"/>
              <a:t>30.04.2021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FD663-078E-4707-BE05-61E7935412B2}" type="slidenum">
              <a:rPr lang="ru-RU" smtClean="0"/>
              <a:t>‹#›</a:t>
            </a:fld>
            <a:endParaRPr lang="ru-RU"/>
          </a:p>
        </p:txBody>
      </p:sp>
    </p:spTree>
    <p:extLst>
      <p:ext uri="{BB962C8B-B14F-4D97-AF65-F5344CB8AC3E}">
        <p14:creationId xmlns:p14="http://schemas.microsoft.com/office/powerpoint/2010/main" val="323250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лай"/>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28600" y="-459432"/>
            <a:ext cx="11017224" cy="7317432"/>
          </a:xfrm>
          <a:prstGeom prst="rect">
            <a:avLst/>
          </a:prstGeom>
          <a:noFill/>
          <a:ln>
            <a:noFill/>
          </a:ln>
        </p:spPr>
      </p:pic>
      <p:sp>
        <p:nvSpPr>
          <p:cNvPr id="3" name="Заголовок 2"/>
          <p:cNvSpPr>
            <a:spLocks noGrp="1"/>
          </p:cNvSpPr>
          <p:nvPr>
            <p:ph type="ctrTitle"/>
          </p:nvPr>
        </p:nvSpPr>
        <p:spPr>
          <a:xfrm>
            <a:off x="685800" y="476673"/>
            <a:ext cx="7772400" cy="576063"/>
          </a:xfrm>
        </p:spPr>
        <p:txBody>
          <a:bodyPr>
            <a:normAutofit/>
          </a:bodyPr>
          <a:lstStyle/>
          <a:p>
            <a:endParaRPr lang="ru-RU" sz="2000" b="1" i="1" dirty="0">
              <a:latin typeface="Times New Roman" pitchFamily="18" charset="0"/>
              <a:cs typeface="Times New Roman" pitchFamily="18" charset="0"/>
            </a:endParaRPr>
          </a:p>
        </p:txBody>
      </p:sp>
      <p:sp>
        <p:nvSpPr>
          <p:cNvPr id="4" name="Подзаголовок 3"/>
          <p:cNvSpPr>
            <a:spLocks noGrp="1"/>
          </p:cNvSpPr>
          <p:nvPr>
            <p:ph type="subTitle" idx="1"/>
          </p:nvPr>
        </p:nvSpPr>
        <p:spPr>
          <a:xfrm>
            <a:off x="1403648" y="1268760"/>
            <a:ext cx="7560840" cy="5040560"/>
          </a:xfrm>
        </p:spPr>
        <p:txBody>
          <a:bodyPr>
            <a:normAutofit/>
          </a:bodyPr>
          <a:lstStyle/>
          <a:p>
            <a:r>
              <a:rPr lang="kk-KZ" sz="6600" b="1" dirty="0" smtClean="0">
                <a:solidFill>
                  <a:srgbClr val="FF0000"/>
                </a:solidFill>
                <a:latin typeface="Times New Roman" pitchFamily="18" charset="0"/>
                <a:cs typeface="Times New Roman" pitchFamily="18" charset="0"/>
              </a:rPr>
              <a:t>Ғылыми</a:t>
            </a:r>
            <a:r>
              <a:rPr lang="kk-KZ" sz="6600" b="1" dirty="0" smtClean="0">
                <a:solidFill>
                  <a:schemeClr val="tx1">
                    <a:lumMod val="95000"/>
                    <a:lumOff val="5000"/>
                  </a:schemeClr>
                </a:solidFill>
                <a:latin typeface="Times New Roman" pitchFamily="18" charset="0"/>
                <a:cs typeface="Times New Roman" pitchFamily="18" charset="0"/>
              </a:rPr>
              <a:t> </a:t>
            </a:r>
            <a:r>
              <a:rPr lang="kk-KZ" sz="6600" b="1" dirty="0" smtClean="0">
                <a:solidFill>
                  <a:srgbClr val="FF0000"/>
                </a:solidFill>
                <a:latin typeface="Times New Roman" pitchFamily="18" charset="0"/>
                <a:cs typeface="Times New Roman" pitchFamily="18" charset="0"/>
              </a:rPr>
              <a:t>Жоба</a:t>
            </a:r>
          </a:p>
          <a:p>
            <a:endParaRPr lang="kk-KZ" sz="2400" b="1" dirty="0" smtClean="0">
              <a:solidFill>
                <a:schemeClr val="tx1">
                  <a:lumMod val="95000"/>
                  <a:lumOff val="5000"/>
                </a:schemeClr>
              </a:solidFill>
              <a:latin typeface="Times New Roman" pitchFamily="18" charset="0"/>
              <a:cs typeface="Times New Roman" pitchFamily="18" charset="0"/>
            </a:endParaRPr>
          </a:p>
          <a:p>
            <a:endParaRPr lang="kk-KZ" sz="2400" b="1" dirty="0">
              <a:solidFill>
                <a:schemeClr val="tx1">
                  <a:lumMod val="95000"/>
                  <a:lumOff val="5000"/>
                </a:schemeClr>
              </a:solidFill>
              <a:latin typeface="Times New Roman" pitchFamily="18" charset="0"/>
              <a:cs typeface="Times New Roman" pitchFamily="18" charset="0"/>
            </a:endParaRPr>
          </a:p>
          <a:p>
            <a:r>
              <a:rPr lang="kk-KZ" sz="2400" b="1" dirty="0" smtClean="0">
                <a:solidFill>
                  <a:schemeClr val="tx1">
                    <a:lumMod val="95000"/>
                    <a:lumOff val="5000"/>
                  </a:schemeClr>
                </a:solidFill>
                <a:latin typeface="Times New Roman" pitchFamily="18" charset="0"/>
                <a:cs typeface="Times New Roman" pitchFamily="18" charset="0"/>
              </a:rPr>
              <a:t>Тақырыбы: «Қазақтың ұлы педагог -ағартушысы Ыбырай Алтынсарин»</a:t>
            </a:r>
          </a:p>
          <a:p>
            <a:endParaRPr lang="kk-KZ" sz="2400" b="1" dirty="0">
              <a:solidFill>
                <a:schemeClr val="tx1">
                  <a:lumMod val="95000"/>
                  <a:lumOff val="5000"/>
                </a:schemeClr>
              </a:solidFill>
              <a:latin typeface="Times New Roman" pitchFamily="18" charset="0"/>
              <a:cs typeface="Times New Roman" pitchFamily="18" charset="0"/>
            </a:endParaRPr>
          </a:p>
          <a:p>
            <a:endParaRPr lang="kk-KZ" sz="2400" b="1" dirty="0" smtClean="0">
              <a:solidFill>
                <a:schemeClr val="tx1">
                  <a:lumMod val="95000"/>
                  <a:lumOff val="5000"/>
                </a:schemeClr>
              </a:solidFill>
              <a:latin typeface="Times New Roman" pitchFamily="18" charset="0"/>
              <a:cs typeface="Times New Roman" pitchFamily="18" charset="0"/>
            </a:endParaRPr>
          </a:p>
          <a:p>
            <a:endParaRPr lang="kk-KZ" sz="1600" b="1" dirty="0">
              <a:solidFill>
                <a:schemeClr val="tx1">
                  <a:lumMod val="95000"/>
                  <a:lumOff val="5000"/>
                </a:schemeClr>
              </a:solidFill>
              <a:latin typeface="Times New Roman" pitchFamily="18" charset="0"/>
              <a:cs typeface="Times New Roman" pitchFamily="18" charset="0"/>
            </a:endParaRPr>
          </a:p>
          <a:p>
            <a:r>
              <a:rPr lang="kk-KZ" sz="1600" b="1" dirty="0" smtClean="0">
                <a:solidFill>
                  <a:srgbClr val="FF0000"/>
                </a:solidFill>
                <a:latin typeface="Times New Roman" pitchFamily="18" charset="0"/>
                <a:cs typeface="Times New Roman" pitchFamily="18" charset="0"/>
              </a:rPr>
              <a:t>                                         </a:t>
            </a:r>
            <a:endParaRPr lang="ru-RU" sz="1600"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145547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14" y="0"/>
            <a:ext cx="9433048" cy="6858000"/>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48472" y="-44687"/>
            <a:ext cx="5165162" cy="2753606"/>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9992" y="2708919"/>
            <a:ext cx="4913641" cy="4130499"/>
          </a:xfrm>
          <a:prstGeom prst="rect">
            <a:avLst/>
          </a:prstGeom>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4499992" cy="2708920"/>
          </a:xfrm>
          <a:prstGeom prst="rect">
            <a:avLst/>
          </a:prstGeom>
        </p:spPr>
      </p:pic>
      <p:pic>
        <p:nvPicPr>
          <p:cNvPr id="9" name="Рисунок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414" y="2708920"/>
            <a:ext cx="4519406" cy="4130499"/>
          </a:xfrm>
          <a:prstGeom prst="rect">
            <a:avLst/>
          </a:prstGeom>
        </p:spPr>
      </p:pic>
    </p:spTree>
    <p:extLst>
      <p:ext uri="{BB962C8B-B14F-4D97-AF65-F5344CB8AC3E}">
        <p14:creationId xmlns:p14="http://schemas.microsoft.com/office/powerpoint/2010/main" val="1042935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20" y="0"/>
            <a:ext cx="9433048" cy="6858000"/>
          </a:xfrm>
          <a:prstGeom prst="rect">
            <a:avLst/>
          </a:prstGeom>
        </p:spPr>
      </p:pic>
      <p:sp>
        <p:nvSpPr>
          <p:cNvPr id="2" name="Заголовок 1"/>
          <p:cNvSpPr>
            <a:spLocks noGrp="1"/>
          </p:cNvSpPr>
          <p:nvPr>
            <p:ph type="ctrTitle"/>
          </p:nvPr>
        </p:nvSpPr>
        <p:spPr>
          <a:xfrm>
            <a:off x="2987824" y="980728"/>
            <a:ext cx="5688632" cy="5112568"/>
          </a:xfrm>
        </p:spPr>
        <p:txBody>
          <a:bodyPr>
            <a:noAutofit/>
          </a:bodyPr>
          <a:lstStyle/>
          <a:p>
            <a:r>
              <a:rPr lang="kk-KZ" sz="1800" dirty="0">
                <a:latin typeface="Times New Roman" pitchFamily="18" charset="0"/>
                <a:cs typeface="Times New Roman" pitchFamily="18" charset="0"/>
              </a:rPr>
              <a:t>Ыбырай Алтынсарин 1889 жылы 17 шілдеде </a:t>
            </a:r>
            <a:r>
              <a:rPr lang="kk-KZ" sz="1800" dirty="0" smtClean="0">
                <a:latin typeface="Times New Roman" pitchFamily="18" charset="0"/>
                <a:cs typeface="Times New Roman" pitchFamily="18" charset="0"/>
              </a:rPr>
              <a:t> 48 </a:t>
            </a:r>
            <a:r>
              <a:rPr lang="kk-KZ" sz="1800" dirty="0">
                <a:latin typeface="Times New Roman" pitchFamily="18" charset="0"/>
                <a:cs typeface="Times New Roman" pitchFamily="18" charset="0"/>
              </a:rPr>
              <a:t>жасында қайтыс болды. Ұлы ағартушының жерленген жеріне кесене тұрғызылды, Қостанай қаласында мұражай ашылды.</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Сонымен, қазақ ағартушысының педагогикалық мұрасын зерттей отырып, 150 жылдай бұрын айтылған педагогикалық идеялардың бүгінгі күнге дейін өзектілігін жоғалтпағанына таң қалдырады.</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Білімге деген құштарлық, халқына қалтқысыз қызмет ету Ыбырай Алтынсариннің негізгі ұстанымы болды. Ол мәдениет пен білімнен артта қалған ел-жұртын көрші елдің өнер-білімін, техникасын игеруге шақырып қана қоймай, сол игі істі тікелей жүзеге асыруға да өлшеусіз үлес қосты. Қазақ даласында тұңғыш рет орыс үлгісіндегі пәндік білім беретін мектептер ашып, оған орыс алфавиті негізінде оқулықтар жазды, өзі сабақ беріп, жаңа талапка сай келетін мұғалімдер дайындауға күш салды. Қазіргі өркениетті қазақ халқы не бәрі 48 жасында өмірден өткен Ыбырай атамызды ұлы ұстаз, педагог, ғалым, ірі қоғам қайраткері деп бағалап құрмет тұтады.</a:t>
            </a:r>
            <a:r>
              <a:rPr lang="ru-RU" sz="2400" dirty="0"/>
              <a:t/>
            </a:r>
            <a:br>
              <a:rPr lang="ru-RU" sz="2400" dirty="0"/>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615219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28" y="0"/>
            <a:ext cx="9324528" cy="7029400"/>
          </a:xfrm>
          <a:prstGeom prst="rect">
            <a:avLst/>
          </a:prstGeom>
        </p:spPr>
      </p:pic>
      <p:sp>
        <p:nvSpPr>
          <p:cNvPr id="5" name="Заголовок 4"/>
          <p:cNvSpPr>
            <a:spLocks noGrp="1"/>
          </p:cNvSpPr>
          <p:nvPr>
            <p:ph type="ctrTitle"/>
          </p:nvPr>
        </p:nvSpPr>
        <p:spPr>
          <a:xfrm>
            <a:off x="1475656" y="2130425"/>
            <a:ext cx="7272808" cy="1470025"/>
          </a:xfrm>
        </p:spPr>
        <p:txBody>
          <a:bodyPr>
            <a:normAutofit/>
          </a:bodyPr>
          <a:lstStyle/>
          <a:p>
            <a:r>
              <a:rPr lang="kk-KZ" sz="4800" b="1" i="1" dirty="0" smtClean="0">
                <a:latin typeface="Times New Roman" pitchFamily="18" charset="0"/>
                <a:cs typeface="Times New Roman" pitchFamily="18" charset="0"/>
              </a:rPr>
              <a:t>Назарларыңызға рахмет!</a:t>
            </a:r>
            <a:endParaRPr lang="ru-RU" sz="4800" b="1" i="1" dirty="0">
              <a:latin typeface="Times New Roman" pitchFamily="18" charset="0"/>
              <a:cs typeface="Times New Roman" pitchFamily="18" charset="0"/>
            </a:endParaRPr>
          </a:p>
        </p:txBody>
      </p:sp>
    </p:spTree>
    <p:extLst>
      <p:ext uri="{BB962C8B-B14F-4D97-AF65-F5344CB8AC3E}">
        <p14:creationId xmlns:p14="http://schemas.microsoft.com/office/powerpoint/2010/main" val="4148557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лай"/>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12576" y="-459432"/>
            <a:ext cx="10225136" cy="7317432"/>
          </a:xfrm>
          <a:prstGeom prst="rect">
            <a:avLst/>
          </a:prstGeom>
          <a:noFill/>
          <a:ln>
            <a:noFill/>
          </a:ln>
        </p:spPr>
      </p:pic>
      <p:sp>
        <p:nvSpPr>
          <p:cNvPr id="3" name="Заголовок 2"/>
          <p:cNvSpPr>
            <a:spLocks noGrp="1"/>
          </p:cNvSpPr>
          <p:nvPr>
            <p:ph type="ctrTitle"/>
          </p:nvPr>
        </p:nvSpPr>
        <p:spPr>
          <a:xfrm>
            <a:off x="685800" y="332657"/>
            <a:ext cx="7772400" cy="1224135"/>
          </a:xfrm>
        </p:spPr>
        <p:txBody>
          <a:bodyPr/>
          <a:lstStyle/>
          <a:p>
            <a:r>
              <a:rPr lang="kk-KZ" b="1" i="1" dirty="0" smtClean="0">
                <a:solidFill>
                  <a:srgbClr val="FF0000"/>
                </a:solidFill>
                <a:latin typeface="Times New Roman" pitchFamily="18" charset="0"/>
                <a:cs typeface="Times New Roman" pitchFamily="18" charset="0"/>
              </a:rPr>
              <a:t>Жоспары</a:t>
            </a:r>
            <a:endParaRPr lang="ru-RU" b="1" i="1" dirty="0">
              <a:solidFill>
                <a:srgbClr val="FF0000"/>
              </a:solidFill>
              <a:latin typeface="Times New Roman" pitchFamily="18" charset="0"/>
              <a:cs typeface="Times New Roman" pitchFamily="18" charset="0"/>
            </a:endParaRPr>
          </a:p>
        </p:txBody>
      </p:sp>
      <p:sp>
        <p:nvSpPr>
          <p:cNvPr id="4" name="Подзаголовок 3"/>
          <p:cNvSpPr>
            <a:spLocks noGrp="1"/>
          </p:cNvSpPr>
          <p:nvPr>
            <p:ph type="subTitle" idx="1"/>
          </p:nvPr>
        </p:nvSpPr>
        <p:spPr>
          <a:xfrm>
            <a:off x="2843808" y="1412776"/>
            <a:ext cx="5832648" cy="3384376"/>
          </a:xfrm>
        </p:spPr>
        <p:txBody>
          <a:bodyPr>
            <a:normAutofit fontScale="92500" lnSpcReduction="20000"/>
          </a:bodyPr>
          <a:lstStyle/>
          <a:p>
            <a:pPr algn="l"/>
            <a:r>
              <a:rPr lang="en-US" sz="2400" b="1" dirty="0">
                <a:solidFill>
                  <a:schemeClr val="tx1">
                    <a:lumMod val="95000"/>
                    <a:lumOff val="5000"/>
                  </a:schemeClr>
                </a:solidFill>
                <a:latin typeface="Times New Roman" pitchFamily="18" charset="0"/>
                <a:cs typeface="Times New Roman" pitchFamily="18" charset="0"/>
              </a:rPr>
              <a:t>I</a:t>
            </a:r>
            <a:r>
              <a:rPr lang="kk-KZ" sz="2400" b="1" dirty="0" smtClean="0">
                <a:solidFill>
                  <a:schemeClr val="tx1">
                    <a:lumMod val="95000"/>
                    <a:lumOff val="5000"/>
                  </a:schemeClr>
                </a:solidFill>
                <a:latin typeface="Times New Roman" pitchFamily="18" charset="0"/>
                <a:cs typeface="Times New Roman" pitchFamily="18" charset="0"/>
              </a:rPr>
              <a:t>.Кіріспе </a:t>
            </a:r>
          </a:p>
          <a:p>
            <a:pPr algn="l"/>
            <a:r>
              <a:rPr lang="en-US" sz="2400" b="1" dirty="0" smtClean="0">
                <a:solidFill>
                  <a:schemeClr val="tx1">
                    <a:lumMod val="95000"/>
                    <a:lumOff val="5000"/>
                  </a:schemeClr>
                </a:solidFill>
                <a:latin typeface="Times New Roman" pitchFamily="18" charset="0"/>
                <a:cs typeface="Times New Roman" pitchFamily="18" charset="0"/>
              </a:rPr>
              <a:t>II</a:t>
            </a:r>
            <a:r>
              <a:rPr lang="kk-KZ" sz="2400" b="1" dirty="0" smtClean="0">
                <a:solidFill>
                  <a:schemeClr val="tx1">
                    <a:lumMod val="95000"/>
                    <a:lumOff val="5000"/>
                  </a:schemeClr>
                </a:solidFill>
                <a:latin typeface="Times New Roman" pitchFamily="18" charset="0"/>
                <a:cs typeface="Times New Roman" pitchFamily="18" charset="0"/>
              </a:rPr>
              <a:t>.Негізгі бөлім</a:t>
            </a:r>
          </a:p>
          <a:p>
            <a:pPr algn="l"/>
            <a:r>
              <a:rPr lang="kk-KZ" sz="2400" b="1" dirty="0" smtClean="0">
                <a:solidFill>
                  <a:schemeClr val="tx1">
                    <a:lumMod val="95000"/>
                    <a:lumOff val="5000"/>
                  </a:schemeClr>
                </a:solidFill>
                <a:latin typeface="Times New Roman" pitchFamily="18" charset="0"/>
                <a:cs typeface="Times New Roman" pitchFamily="18" charset="0"/>
              </a:rPr>
              <a:t>2.1 Ы.Алтынсариннің шығармашылық     мұрасы-халқымыздың қазынасы</a:t>
            </a:r>
          </a:p>
          <a:p>
            <a:pPr algn="l"/>
            <a:r>
              <a:rPr lang="kk-KZ" sz="2400" b="1" dirty="0" smtClean="0">
                <a:solidFill>
                  <a:schemeClr val="tx1">
                    <a:lumMod val="95000"/>
                    <a:lumOff val="5000"/>
                  </a:schemeClr>
                </a:solidFill>
                <a:latin typeface="Times New Roman" pitchFamily="18" charset="0"/>
                <a:cs typeface="Times New Roman" pitchFamily="18" charset="0"/>
              </a:rPr>
              <a:t>2.2 Ы.Алтынсариннің ағарту ісі</a:t>
            </a:r>
          </a:p>
          <a:p>
            <a:pPr algn="l"/>
            <a:r>
              <a:rPr lang="en-US" sz="2400" b="1" dirty="0" smtClean="0">
                <a:solidFill>
                  <a:schemeClr val="tx1">
                    <a:lumMod val="95000"/>
                    <a:lumOff val="5000"/>
                  </a:schemeClr>
                </a:solidFill>
                <a:latin typeface="Times New Roman" pitchFamily="18" charset="0"/>
                <a:cs typeface="Times New Roman" pitchFamily="18" charset="0"/>
              </a:rPr>
              <a:t>III</a:t>
            </a:r>
            <a:r>
              <a:rPr lang="kk-KZ" sz="2400" b="1" dirty="0" smtClean="0">
                <a:solidFill>
                  <a:schemeClr val="tx1">
                    <a:lumMod val="95000"/>
                    <a:lumOff val="5000"/>
                  </a:schemeClr>
                </a:solidFill>
                <a:latin typeface="Times New Roman" pitchFamily="18" charset="0"/>
                <a:cs typeface="Times New Roman" pitchFamily="18" charset="0"/>
              </a:rPr>
              <a:t>.Зерттеу бөлімі</a:t>
            </a:r>
          </a:p>
          <a:p>
            <a:pPr algn="l"/>
            <a:r>
              <a:rPr lang="kk-KZ" sz="2400" b="1" dirty="0" smtClean="0">
                <a:solidFill>
                  <a:schemeClr val="tx1">
                    <a:lumMod val="95000"/>
                    <a:lumOff val="5000"/>
                  </a:schemeClr>
                </a:solidFill>
                <a:latin typeface="Times New Roman" pitchFamily="18" charset="0"/>
                <a:cs typeface="Times New Roman" pitchFamily="18" charset="0"/>
              </a:rPr>
              <a:t>Ыбырай Алтынсариннің ағартушылық   қызметінің нәтижелері</a:t>
            </a:r>
          </a:p>
          <a:p>
            <a:pPr algn="l"/>
            <a:r>
              <a:rPr lang="en-US" sz="2400" b="1" dirty="0" smtClean="0">
                <a:solidFill>
                  <a:schemeClr val="tx1">
                    <a:lumMod val="95000"/>
                    <a:lumOff val="5000"/>
                  </a:schemeClr>
                </a:solidFill>
                <a:latin typeface="Times New Roman" pitchFamily="18" charset="0"/>
                <a:cs typeface="Times New Roman" pitchFamily="18" charset="0"/>
              </a:rPr>
              <a:t>IV</a:t>
            </a:r>
            <a:r>
              <a:rPr lang="kk-KZ" sz="2400" b="1" dirty="0" smtClean="0">
                <a:solidFill>
                  <a:schemeClr val="tx1">
                    <a:lumMod val="95000"/>
                    <a:lumOff val="5000"/>
                  </a:schemeClr>
                </a:solidFill>
                <a:latin typeface="Times New Roman" pitchFamily="18" charset="0"/>
                <a:cs typeface="Times New Roman" pitchFamily="18" charset="0"/>
              </a:rPr>
              <a:t>. Қорытынды</a:t>
            </a:r>
          </a:p>
          <a:p>
            <a:pPr algn="l"/>
            <a:r>
              <a:rPr lang="en-US" sz="2400" b="1" dirty="0" smtClean="0">
                <a:solidFill>
                  <a:schemeClr val="tx1">
                    <a:lumMod val="95000"/>
                    <a:lumOff val="5000"/>
                  </a:schemeClr>
                </a:solidFill>
                <a:latin typeface="Times New Roman" pitchFamily="18" charset="0"/>
                <a:cs typeface="Times New Roman" pitchFamily="18" charset="0"/>
              </a:rPr>
              <a:t>V</a:t>
            </a:r>
            <a:r>
              <a:rPr lang="kk-KZ" sz="2400" b="1" dirty="0" smtClean="0">
                <a:solidFill>
                  <a:schemeClr val="tx1">
                    <a:lumMod val="95000"/>
                    <a:lumOff val="5000"/>
                  </a:schemeClr>
                </a:solidFill>
                <a:latin typeface="Times New Roman" pitchFamily="18" charset="0"/>
                <a:cs typeface="Times New Roman" pitchFamily="18" charset="0"/>
              </a:rPr>
              <a:t>. Пайдаланылған әдебиеттер</a:t>
            </a:r>
            <a:endParaRPr lang="ru-RU" sz="2400"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165720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05" y="0"/>
            <a:ext cx="9433048" cy="6858000"/>
          </a:xfrm>
          <a:prstGeom prst="rect">
            <a:avLst/>
          </a:prstGeom>
        </p:spPr>
      </p:pic>
      <p:pic>
        <p:nvPicPr>
          <p:cNvPr id="2" name="Рисунок 1"/>
          <p:cNvPicPr>
            <a:picLocks noChangeAspect="1"/>
          </p:cNvPicPr>
          <p:nvPr/>
        </p:nvPicPr>
        <p:blipFill rotWithShape="1">
          <a:blip r:embed="rId3" cstate="print">
            <a:extLst>
              <a:ext uri="{28A0092B-C50C-407E-A947-70E740481C1C}">
                <a14:useLocalDpi xmlns:a14="http://schemas.microsoft.com/office/drawing/2010/main" val="0"/>
              </a:ext>
            </a:extLst>
          </a:blip>
          <a:srcRect l="4051" t="1121" r="-4051" b="-1121"/>
          <a:stretch/>
        </p:blipFill>
        <p:spPr>
          <a:xfrm>
            <a:off x="2267744" y="404664"/>
            <a:ext cx="5472608" cy="4032448"/>
          </a:xfrm>
          <a:prstGeom prst="rect">
            <a:avLst/>
          </a:prstGeom>
        </p:spPr>
      </p:pic>
      <p:sp>
        <p:nvSpPr>
          <p:cNvPr id="5" name="Подзаголовок 4"/>
          <p:cNvSpPr>
            <a:spLocks noGrp="1"/>
          </p:cNvSpPr>
          <p:nvPr>
            <p:ph type="subTitle" idx="1"/>
          </p:nvPr>
        </p:nvSpPr>
        <p:spPr>
          <a:xfrm>
            <a:off x="2843808" y="4437112"/>
            <a:ext cx="5760640" cy="1944216"/>
          </a:xfrm>
        </p:spPr>
        <p:txBody>
          <a:bodyPr>
            <a:normAutofit lnSpcReduction="10000"/>
          </a:bodyPr>
          <a:lstStyle/>
          <a:p>
            <a:r>
              <a:rPr lang="kk-KZ" sz="2400" b="1" dirty="0" smtClean="0">
                <a:solidFill>
                  <a:schemeClr val="tx1"/>
                </a:solidFill>
                <a:latin typeface="Times New Roman" pitchFamily="18" charset="0"/>
                <a:cs typeface="Times New Roman" pitchFamily="18" charset="0"/>
              </a:rPr>
              <a:t>Ыбырай Алтынсарин(шын аты –Ибраһим, 1841-1889)-қазақтың аса көрнекті ағартушы-педагогы,жазушы,этнограф,</a:t>
            </a:r>
          </a:p>
          <a:p>
            <a:r>
              <a:rPr lang="kk-KZ" sz="2400" b="1" dirty="0" smtClean="0">
                <a:solidFill>
                  <a:schemeClr val="tx1"/>
                </a:solidFill>
                <a:latin typeface="Times New Roman" pitchFamily="18" charset="0"/>
                <a:cs typeface="Times New Roman" pitchFamily="18" charset="0"/>
              </a:rPr>
              <a:t>фольклоршы,қоғам қайраткері</a:t>
            </a:r>
            <a:endParaRPr lang="ru-RU"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095994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Lenovo\Downloads\слай.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900592"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Подзаголовок 8"/>
          <p:cNvSpPr>
            <a:spLocks noGrp="1"/>
          </p:cNvSpPr>
          <p:nvPr>
            <p:ph type="subTitle" idx="1"/>
          </p:nvPr>
        </p:nvSpPr>
        <p:spPr>
          <a:xfrm>
            <a:off x="3635896" y="4005064"/>
            <a:ext cx="5688632" cy="2304256"/>
          </a:xfrm>
        </p:spPr>
        <p:txBody>
          <a:bodyPr>
            <a:normAutofit fontScale="25000" lnSpcReduction="20000"/>
          </a:bodyPr>
          <a:lstStyle/>
          <a:p>
            <a:r>
              <a:rPr lang="kk-KZ" sz="7200" b="1" dirty="0" smtClean="0">
                <a:solidFill>
                  <a:schemeClr val="tx1">
                    <a:lumMod val="95000"/>
                    <a:lumOff val="5000"/>
                  </a:schemeClr>
                </a:solidFill>
                <a:latin typeface="Times New Roman" pitchFamily="18" charset="0"/>
                <a:cs typeface="Times New Roman" pitchFamily="18" charset="0"/>
              </a:rPr>
              <a:t>Нағыз </a:t>
            </a:r>
            <a:r>
              <a:rPr lang="kk-KZ" sz="7200" b="1" dirty="0">
                <a:solidFill>
                  <a:schemeClr val="tx1">
                    <a:lumMod val="95000"/>
                    <a:lumOff val="5000"/>
                  </a:schemeClr>
                </a:solidFill>
                <a:latin typeface="Times New Roman" pitchFamily="18" charset="0"/>
                <a:cs typeface="Times New Roman" pitchFamily="18" charset="0"/>
              </a:rPr>
              <a:t>халықшыл жазушы, өмір шындығын озық идея тұрғысынан таныта білген кемеңгер суреткер, қоғам қайраткері, заманының ең маңызды мәселесін көтеріп, жыр төккен азамат ақын, жаңашыл жазушы, мәртебелі тұлға - Ыбырай Алтынсарин. Ол қазақтың ағартушылық тарихында және ұлттық мектебінің қалыптасуында терең із қалдырды.Сондай – ақ ол  өз бойындағы қуатын халық мақсаты үшін, білім үшін аямай жұмсаған адал жанды азамат.</a:t>
            </a:r>
            <a:endParaRPr lang="ru-RU" sz="7200" b="1" dirty="0">
              <a:solidFill>
                <a:schemeClr val="tx1">
                  <a:lumMod val="95000"/>
                  <a:lumOff val="5000"/>
                </a:schemeClr>
              </a:solidFill>
              <a:latin typeface="Times New Roman" pitchFamily="18" charset="0"/>
              <a:cs typeface="Times New Roman" pitchFamily="18" charset="0"/>
            </a:endParaRPr>
          </a:p>
          <a:p>
            <a:endParaRPr lang="ru-RU" dirty="0">
              <a:solidFill>
                <a:schemeClr val="tx1"/>
              </a:solidFill>
              <a:latin typeface="Times New Roman" pitchFamily="18" charset="0"/>
              <a:cs typeface="Times New Roman" pitchFamily="18" charset="0"/>
            </a:endParaRPr>
          </a:p>
        </p:txBody>
      </p:sp>
      <p:pic>
        <p:nvPicPr>
          <p:cNvPr id="2" name="Рисунок 1"/>
          <p:cNvPicPr>
            <a:picLocks noChangeAspect="1"/>
          </p:cNvPicPr>
          <p:nvPr/>
        </p:nvPicPr>
        <p:blipFill rotWithShape="1">
          <a:blip r:embed="rId3">
            <a:extLst>
              <a:ext uri="{28A0092B-C50C-407E-A947-70E740481C1C}">
                <a14:useLocalDpi xmlns:a14="http://schemas.microsoft.com/office/drawing/2010/main" val="0"/>
              </a:ext>
            </a:extLst>
          </a:blip>
          <a:srcRect l="25893" r="27252"/>
          <a:stretch/>
        </p:blipFill>
        <p:spPr>
          <a:xfrm>
            <a:off x="3491880" y="404664"/>
            <a:ext cx="4176464" cy="3600400"/>
          </a:xfrm>
          <a:prstGeom prst="rect">
            <a:avLst/>
          </a:prstGeom>
        </p:spPr>
      </p:pic>
    </p:spTree>
    <p:extLst>
      <p:ext uri="{BB962C8B-B14F-4D97-AF65-F5344CB8AC3E}">
        <p14:creationId xmlns:p14="http://schemas.microsoft.com/office/powerpoint/2010/main" val="3944059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Lenovo\Downloads\слай.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632" y="-459432"/>
            <a:ext cx="11017224" cy="7488832"/>
          </a:xfrm>
          <a:prstGeom prst="rect">
            <a:avLst/>
          </a:prstGeom>
          <a:noFill/>
          <a:extLst>
            <a:ext uri="{909E8E84-426E-40DD-AFC4-6F175D3DCCD1}">
              <a14:hiddenFill xmlns:a14="http://schemas.microsoft.com/office/drawing/2010/main">
                <a:solidFill>
                  <a:srgbClr val="FFFFFF"/>
                </a:solidFill>
              </a14:hiddenFill>
            </a:ext>
          </a:extLst>
        </p:spPr>
      </p:pic>
      <p:sp>
        <p:nvSpPr>
          <p:cNvPr id="5" name="Овал 4"/>
          <p:cNvSpPr/>
          <p:nvPr/>
        </p:nvSpPr>
        <p:spPr>
          <a:xfrm>
            <a:off x="3008815" y="224644"/>
            <a:ext cx="4392488" cy="1296144"/>
          </a:xfrm>
          <a:prstGeom prst="ellipse">
            <a:avLst/>
          </a:prstGeom>
          <a:solidFill>
            <a:schemeClr val="accent4">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a:xfrm>
            <a:off x="1547664" y="0"/>
            <a:ext cx="7139136" cy="1237928"/>
          </a:xfrm>
        </p:spPr>
        <p:txBody>
          <a:bodyPr>
            <a:normAutofit/>
          </a:bodyPr>
          <a:lstStyle/>
          <a:p>
            <a:r>
              <a:rPr lang="kk-KZ" sz="2400" b="1" dirty="0" smtClean="0">
                <a:latin typeface="Times New Roman" pitchFamily="18" charset="0"/>
                <a:cs typeface="Times New Roman" pitchFamily="18" charset="0"/>
              </a:rPr>
              <a:t>Ыбырай Алтынсарин</a:t>
            </a:r>
            <a:endParaRPr lang="ru-RU" sz="2400" b="1" dirty="0">
              <a:latin typeface="Times New Roman" pitchFamily="18" charset="0"/>
              <a:cs typeface="Times New Roman" pitchFamily="18" charset="0"/>
            </a:endParaRPr>
          </a:p>
        </p:txBody>
      </p:sp>
      <p:sp>
        <p:nvSpPr>
          <p:cNvPr id="9" name="Прямоугольник 8"/>
          <p:cNvSpPr/>
          <p:nvPr/>
        </p:nvSpPr>
        <p:spPr>
          <a:xfrm>
            <a:off x="5436096" y="1704690"/>
            <a:ext cx="3888432" cy="1580294"/>
          </a:xfrm>
          <a:prstGeom prst="rect">
            <a:avLst/>
          </a:prstGeom>
          <a:solidFill>
            <a:schemeClr val="accent4">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lumMod val="95000"/>
                    <a:lumOff val="5000"/>
                  </a:schemeClr>
                </a:solidFill>
                <a:latin typeface="Times New Roman" pitchFamily="18" charset="0"/>
                <a:cs typeface="Times New Roman" pitchFamily="18" charset="0"/>
              </a:rPr>
              <a:t>Оның жасаған оқулықтары орыс пен Еуропа оқымыстыларының педагогикалық көзқарастары мен оқыту, тәрбиелеу әдіс - тәсілдеріне негізделіп жасалды;</a:t>
            </a:r>
            <a:endParaRPr lang="ru-RU" dirty="0"/>
          </a:p>
        </p:txBody>
      </p:sp>
      <p:cxnSp>
        <p:nvCxnSpPr>
          <p:cNvPr id="11" name="Прямая со стрелкой 10"/>
          <p:cNvCxnSpPr/>
          <p:nvPr/>
        </p:nvCxnSpPr>
        <p:spPr>
          <a:xfrm flipH="1">
            <a:off x="2051720" y="1237928"/>
            <a:ext cx="1360659" cy="466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a:off x="7020272" y="1237928"/>
            <a:ext cx="1008112" cy="466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a:off x="3412379" y="3356992"/>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a:off x="7740352" y="3284984"/>
            <a:ext cx="0" cy="432048"/>
          </a:xfrm>
          <a:prstGeom prst="line">
            <a:avLst/>
          </a:prstGeom>
        </p:spPr>
        <p:style>
          <a:lnRef idx="1">
            <a:schemeClr val="accent1"/>
          </a:lnRef>
          <a:fillRef idx="0">
            <a:schemeClr val="accent1"/>
          </a:fillRef>
          <a:effectRef idx="0">
            <a:schemeClr val="accent1"/>
          </a:effectRef>
          <a:fontRef idx="minor">
            <a:schemeClr val="tx1"/>
          </a:fontRef>
        </p:style>
      </p:cxnSp>
      <p:sp>
        <p:nvSpPr>
          <p:cNvPr id="31" name="Прямоугольник 30"/>
          <p:cNvSpPr/>
          <p:nvPr/>
        </p:nvSpPr>
        <p:spPr>
          <a:xfrm>
            <a:off x="2702582" y="3717032"/>
            <a:ext cx="2733513" cy="1656184"/>
          </a:xfrm>
          <a:prstGeom prst="rect">
            <a:avLst/>
          </a:prstGeom>
          <a:solidFill>
            <a:schemeClr val="accent4">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lumMod val="95000"/>
                    <a:lumOff val="5000"/>
                  </a:schemeClr>
                </a:solidFill>
                <a:latin typeface="Times New Roman" pitchFamily="18" charset="0"/>
                <a:cs typeface="Times New Roman" pitchFamily="18" charset="0"/>
              </a:rPr>
              <a:t>Ыбырай ауыл шаруашылық, қолөнер мектептерін ұйымдастырды;</a:t>
            </a:r>
            <a:endParaRPr lang="ru-RU" dirty="0"/>
          </a:p>
        </p:txBody>
      </p:sp>
      <p:sp>
        <p:nvSpPr>
          <p:cNvPr id="1024" name="Прямоугольник 1023"/>
          <p:cNvSpPr/>
          <p:nvPr/>
        </p:nvSpPr>
        <p:spPr>
          <a:xfrm>
            <a:off x="5652120" y="3717032"/>
            <a:ext cx="3816424" cy="1648366"/>
          </a:xfrm>
          <a:prstGeom prst="rect">
            <a:avLst/>
          </a:prstGeom>
          <a:solidFill>
            <a:schemeClr val="accent4">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lumMod val="95000"/>
                    <a:lumOff val="5000"/>
                  </a:schemeClr>
                </a:solidFill>
                <a:latin typeface="Times New Roman" pitchFamily="18" charset="0"/>
                <a:cs typeface="Times New Roman" pitchFamily="18" charset="0"/>
              </a:rPr>
              <a:t>Ыбырай оқулыққа енетін материалдарды қазақ балаларының түсінік - танымына сәйкес етіп алды;</a:t>
            </a:r>
            <a:r>
              <a:rPr lang="ru-RU" dirty="0">
                <a:solidFill>
                  <a:schemeClr val="tx1">
                    <a:lumMod val="95000"/>
                    <a:lumOff val="5000"/>
                  </a:schemeClr>
                </a:solidFill>
                <a:latin typeface="Times New Roman" pitchFamily="18" charset="0"/>
                <a:cs typeface="Times New Roman" pitchFamily="18" charset="0"/>
              </a:rPr>
              <a:t/>
            </a:r>
            <a:br>
              <a:rPr lang="ru-RU" dirty="0">
                <a:solidFill>
                  <a:schemeClr val="tx1">
                    <a:lumMod val="95000"/>
                    <a:lumOff val="5000"/>
                  </a:schemeClr>
                </a:solidFill>
                <a:latin typeface="Times New Roman" pitchFamily="18" charset="0"/>
                <a:cs typeface="Times New Roman" pitchFamily="18" charset="0"/>
              </a:rPr>
            </a:br>
            <a:r>
              <a:rPr lang="kk-KZ" dirty="0">
                <a:solidFill>
                  <a:schemeClr val="tx1">
                    <a:lumMod val="95000"/>
                    <a:lumOff val="5000"/>
                  </a:schemeClr>
                </a:solidFill>
                <a:latin typeface="Times New Roman" pitchFamily="18" charset="0"/>
                <a:cs typeface="Times New Roman" pitchFamily="18" charset="0"/>
              </a:rPr>
              <a:t>Әңгіме, өлеңдер хрестоматия сынды еңбектердің авторы. </a:t>
            </a:r>
            <a:endParaRPr lang="ru-RU" dirty="0"/>
          </a:p>
        </p:txBody>
      </p:sp>
      <p:sp>
        <p:nvSpPr>
          <p:cNvPr id="1025" name="Прямоугольник 1024"/>
          <p:cNvSpPr/>
          <p:nvPr/>
        </p:nvSpPr>
        <p:spPr>
          <a:xfrm>
            <a:off x="2843809" y="5373216"/>
            <a:ext cx="6480720" cy="1368152"/>
          </a:xfrm>
          <a:prstGeom prst="rect">
            <a:avLst/>
          </a:prstGeom>
          <a:solidFill>
            <a:schemeClr val="accent4">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dirty="0">
                <a:solidFill>
                  <a:schemeClr val="tx1">
                    <a:lumMod val="95000"/>
                    <a:lumOff val="5000"/>
                  </a:schemeClr>
                </a:solidFill>
                <a:latin typeface="Times New Roman" pitchFamily="18" charset="0"/>
                <a:cs typeface="Times New Roman" pitchFamily="18" charset="0"/>
              </a:rPr>
              <a:t>Қазақ жерінде алғаш қыздар мектебін ашқан.</a:t>
            </a:r>
            <a:r>
              <a:rPr lang="ru-RU" dirty="0">
                <a:solidFill>
                  <a:schemeClr val="tx1">
                    <a:lumMod val="95000"/>
                    <a:lumOff val="5000"/>
                  </a:schemeClr>
                </a:solidFill>
                <a:latin typeface="Times New Roman" pitchFamily="18" charset="0"/>
                <a:cs typeface="Times New Roman" pitchFamily="18" charset="0"/>
              </a:rPr>
              <a:t/>
            </a:r>
            <a:br>
              <a:rPr lang="ru-RU" dirty="0">
                <a:solidFill>
                  <a:schemeClr val="tx1">
                    <a:lumMod val="95000"/>
                    <a:lumOff val="5000"/>
                  </a:schemeClr>
                </a:solidFill>
                <a:latin typeface="Times New Roman" pitchFamily="18" charset="0"/>
                <a:cs typeface="Times New Roman" pitchFamily="18" charset="0"/>
              </a:rPr>
            </a:br>
            <a:r>
              <a:rPr lang="kk-KZ" dirty="0">
                <a:solidFill>
                  <a:schemeClr val="tx1">
                    <a:lumMod val="95000"/>
                    <a:lumOff val="5000"/>
                  </a:schemeClr>
                </a:solidFill>
                <a:latin typeface="Times New Roman" pitchFamily="18" charset="0"/>
                <a:cs typeface="Times New Roman" pitchFamily="18" charset="0"/>
              </a:rPr>
              <a:t>Сөйтіп, ұлы ағартушы - ұстаз халқымызды білім бұлағынан сусындатып, өзге мәдениетті елдердің қатарына қосуға бойыңдағы бар күш - қуатын, білімін сарқа жұмсады.</a:t>
            </a:r>
            <a:endParaRPr lang="ru-RU" dirty="0"/>
          </a:p>
        </p:txBody>
      </p:sp>
      <p:sp>
        <p:nvSpPr>
          <p:cNvPr id="3" name="Прямоугольник 2"/>
          <p:cNvSpPr/>
          <p:nvPr/>
        </p:nvSpPr>
        <p:spPr>
          <a:xfrm>
            <a:off x="683568" y="1741984"/>
            <a:ext cx="4248472" cy="1615008"/>
          </a:xfrm>
          <a:prstGeom prst="rect">
            <a:avLst/>
          </a:prstGeom>
          <a:solidFill>
            <a:schemeClr val="accent4">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kk-KZ" dirty="0">
                <a:solidFill>
                  <a:schemeClr val="tx1"/>
                </a:solidFill>
                <a:latin typeface="Times New Roman" pitchFamily="18" charset="0"/>
                <a:cs typeface="Times New Roman" pitchFamily="18" charset="0"/>
              </a:rPr>
              <a:t>Қазақ жерінде тұңғыш рет орыс үлгісіндегі пәндік білім беретін мектептер ашып, оған орыс алфавиті негізінде оқулықтар жазды, өзі сабақ беріп, жаңа талапқа сай келетін мұғалімдер дайындауға күш салды;</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99183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20" y="0"/>
            <a:ext cx="9433048" cy="6858000"/>
          </a:xfrm>
          <a:prstGeom prst="rect">
            <a:avLst/>
          </a:prstGeom>
        </p:spPr>
      </p:pic>
      <p:sp>
        <p:nvSpPr>
          <p:cNvPr id="3" name="Подзаголовок 2"/>
          <p:cNvSpPr>
            <a:spLocks noGrp="1"/>
          </p:cNvSpPr>
          <p:nvPr>
            <p:ph type="subTitle" idx="1"/>
          </p:nvPr>
        </p:nvSpPr>
        <p:spPr>
          <a:xfrm>
            <a:off x="3131840" y="3573016"/>
            <a:ext cx="5760640" cy="2664296"/>
          </a:xfrm>
        </p:spPr>
        <p:txBody>
          <a:bodyPr>
            <a:noAutofit/>
          </a:bodyPr>
          <a:lstStyle/>
          <a:p>
            <a:r>
              <a:rPr lang="kk-KZ" sz="2000" b="1" dirty="0" smtClean="0">
                <a:solidFill>
                  <a:schemeClr val="tx1">
                    <a:lumMod val="95000"/>
                    <a:lumOff val="5000"/>
                  </a:schemeClr>
                </a:solidFill>
                <a:latin typeface="Times New Roman" pitchFamily="18" charset="0"/>
                <a:cs typeface="Times New Roman" pitchFamily="18" charset="0"/>
              </a:rPr>
              <a:t>Ыбырай Алтынсарин –қазақ халқына білім есігін ашқан қайраткер.1860 жылы ел ішінде мектептің пайдасын түсіндіріп, біраз баланы үйінде оқытады.1864 жылы 8- қаңтарда Торғай мектебі ашылып, 14-қазақ баласы кірді. Арада көптеген уақыттар өтіп 1883 жылы Ыбырай қазақ қыздарын оқыту ісіне көп көңіл бөледі.Сонымен қатар мұғалімдер даярлайтын мектептер ашуды қолға алды.</a:t>
            </a:r>
            <a:endParaRPr lang="ru-RU" sz="2000" b="1" dirty="0">
              <a:solidFill>
                <a:schemeClr val="tx1">
                  <a:lumMod val="95000"/>
                  <a:lumOff val="5000"/>
                </a:schemeClr>
              </a:solidFill>
              <a:latin typeface="Times New Roman" pitchFamily="18" charset="0"/>
              <a:cs typeface="Times New Roman" pitchFamily="18"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2080" y="476673"/>
            <a:ext cx="3600400" cy="2952328"/>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3648" y="476672"/>
            <a:ext cx="3888432" cy="3096344"/>
          </a:xfrm>
          <a:prstGeom prst="rect">
            <a:avLst/>
          </a:prstGeom>
        </p:spPr>
      </p:pic>
    </p:spTree>
    <p:extLst>
      <p:ext uri="{BB962C8B-B14F-4D97-AF65-F5344CB8AC3E}">
        <p14:creationId xmlns:p14="http://schemas.microsoft.com/office/powerpoint/2010/main" val="869304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28" y="0"/>
            <a:ext cx="9433048" cy="6858000"/>
          </a:xfrm>
          <a:prstGeom prst="rect">
            <a:avLst/>
          </a:prstGeom>
        </p:spPr>
      </p:pic>
      <p:pic>
        <p:nvPicPr>
          <p:cNvPr id="2" name="Рисунок 1"/>
          <p:cNvPicPr>
            <a:picLocks noChangeAspect="1"/>
          </p:cNvPicPr>
          <p:nvPr/>
        </p:nvPicPr>
        <p:blipFill rotWithShape="1">
          <a:blip r:embed="rId3">
            <a:extLst>
              <a:ext uri="{28A0092B-C50C-407E-A947-70E740481C1C}">
                <a14:useLocalDpi xmlns:a14="http://schemas.microsoft.com/office/drawing/2010/main" val="0"/>
              </a:ext>
            </a:extLst>
          </a:blip>
          <a:srcRect l="6053" b="11223"/>
          <a:stretch/>
        </p:blipFill>
        <p:spPr>
          <a:xfrm>
            <a:off x="1274618" y="404664"/>
            <a:ext cx="3585414" cy="2684900"/>
          </a:xfrm>
          <a:prstGeom prst="rect">
            <a:avLst/>
          </a:prstGeom>
        </p:spPr>
      </p:pic>
      <p:pic>
        <p:nvPicPr>
          <p:cNvPr id="3" name="Рисунок 2"/>
          <p:cNvPicPr>
            <a:picLocks noChangeAspect="1"/>
          </p:cNvPicPr>
          <p:nvPr/>
        </p:nvPicPr>
        <p:blipFill rotWithShape="1">
          <a:blip r:embed="rId4">
            <a:extLst>
              <a:ext uri="{28A0092B-C50C-407E-A947-70E740481C1C}">
                <a14:useLocalDpi xmlns:a14="http://schemas.microsoft.com/office/drawing/2010/main" val="0"/>
              </a:ext>
            </a:extLst>
          </a:blip>
          <a:srcRect l="8869" t="23350" r="54047" b="13583"/>
          <a:stretch/>
        </p:blipFill>
        <p:spPr>
          <a:xfrm rot="10800000" flipH="1" flipV="1">
            <a:off x="4860032" y="404664"/>
            <a:ext cx="2258291" cy="2684900"/>
          </a:xfrm>
          <a:prstGeom prst="rect">
            <a:avLst/>
          </a:prstGeom>
        </p:spPr>
      </p:pic>
      <p:pic>
        <p:nvPicPr>
          <p:cNvPr id="5" name="Рисунок 4"/>
          <p:cNvPicPr>
            <a:picLocks noChangeAspect="1"/>
          </p:cNvPicPr>
          <p:nvPr/>
        </p:nvPicPr>
        <p:blipFill rotWithShape="1">
          <a:blip r:embed="rId4">
            <a:extLst>
              <a:ext uri="{28A0092B-C50C-407E-A947-70E740481C1C}">
                <a14:useLocalDpi xmlns:a14="http://schemas.microsoft.com/office/drawing/2010/main" val="0"/>
              </a:ext>
            </a:extLst>
          </a:blip>
          <a:srcRect l="54944" t="26655" r="8807" b="14064"/>
          <a:stretch/>
        </p:blipFill>
        <p:spPr>
          <a:xfrm>
            <a:off x="7092280" y="404664"/>
            <a:ext cx="1767822" cy="2684900"/>
          </a:xfrm>
          <a:prstGeom prst="rect">
            <a:avLst/>
          </a:prstGeom>
        </p:spPr>
      </p:pic>
      <p:sp>
        <p:nvSpPr>
          <p:cNvPr id="7" name="Подзаголовок 6"/>
          <p:cNvSpPr>
            <a:spLocks noGrp="1"/>
          </p:cNvSpPr>
          <p:nvPr>
            <p:ph type="subTitle" idx="1"/>
          </p:nvPr>
        </p:nvSpPr>
        <p:spPr>
          <a:xfrm>
            <a:off x="3067324" y="3089564"/>
            <a:ext cx="5792777" cy="3363772"/>
          </a:xfrm>
        </p:spPr>
        <p:txBody>
          <a:bodyPr>
            <a:normAutofit fontScale="92500" lnSpcReduction="10000"/>
          </a:bodyPr>
          <a:lstStyle/>
          <a:p>
            <a:r>
              <a:rPr lang="kk-KZ" sz="2000" b="1" dirty="0" smtClean="0">
                <a:solidFill>
                  <a:schemeClr val="tx1"/>
                </a:solidFill>
                <a:latin typeface="Times New Roman" pitchFamily="18" charset="0"/>
                <a:cs typeface="Times New Roman" pitchFamily="18" charset="0"/>
              </a:rPr>
              <a:t>Ыбырай Алтынсариннің ең алғашқы кітабы </a:t>
            </a:r>
            <a:r>
              <a:rPr lang="kk-KZ" sz="2000" b="1" dirty="0">
                <a:solidFill>
                  <a:schemeClr val="tx1"/>
                </a:solidFill>
                <a:latin typeface="Times New Roman" pitchFamily="18" charset="0"/>
                <a:cs typeface="Times New Roman" pitchFamily="18" charset="0"/>
              </a:rPr>
              <a:t>«Қырғыз хрестоматиясы</a:t>
            </a:r>
            <a:r>
              <a:rPr lang="kk-KZ" sz="2000" b="1" dirty="0" smtClean="0">
                <a:solidFill>
                  <a:schemeClr val="tx1"/>
                </a:solidFill>
                <a:latin typeface="Times New Roman" pitchFamily="18" charset="0"/>
                <a:cs typeface="Times New Roman" pitchFamily="18" charset="0"/>
              </a:rPr>
              <a:t>»,«Қырғыз хрестоматиясы» қазақ мектептеріне арналған еңбегі болды.Ыбырай Алтынсарин ірілі -ұсақты әдеби шығармалар жасады.Оның ішінде 35 өлең,50-әңгіме және басқа көптеген қазақ фольклорының үлгілері бар.Сонымен қатар жазған еңбектерінде жастарды білімге, адамгершілікке, ізгілікке, бауырмалдыққа, мейірімділікке достыққа, жылы жүректілік қасиеттерге баулитын көптеген еңбектерін қалдырған.</a:t>
            </a:r>
            <a:endParaRPr lang="ru-RU" sz="2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907861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960"/>
            <a:ext cx="9433048" cy="6858000"/>
          </a:xfrm>
          <a:prstGeom prst="rect">
            <a:avLst/>
          </a:prstGeom>
        </p:spPr>
      </p:pic>
      <p:sp>
        <p:nvSpPr>
          <p:cNvPr id="5" name="Подзаголовок 4"/>
          <p:cNvSpPr>
            <a:spLocks noGrp="1"/>
          </p:cNvSpPr>
          <p:nvPr>
            <p:ph type="subTitle" idx="1"/>
          </p:nvPr>
        </p:nvSpPr>
        <p:spPr>
          <a:xfrm>
            <a:off x="2231232" y="188640"/>
            <a:ext cx="6912768" cy="6669360"/>
          </a:xfrm>
        </p:spPr>
        <p:txBody>
          <a:bodyPr>
            <a:normAutofit/>
          </a:bodyPr>
          <a:lstStyle/>
          <a:p>
            <a:endParaRPr lang="kk-KZ" sz="2400" dirty="0" smtClean="0">
              <a:solidFill>
                <a:schemeClr val="tx1"/>
              </a:solidFill>
              <a:latin typeface="Times New Roman" pitchFamily="18" charset="0"/>
              <a:cs typeface="Times New Roman" pitchFamily="18" charset="0"/>
            </a:endParaRPr>
          </a:p>
          <a:p>
            <a:r>
              <a:rPr lang="kk-KZ" sz="2400" dirty="0" smtClean="0">
                <a:solidFill>
                  <a:schemeClr val="tx1"/>
                </a:solidFill>
                <a:latin typeface="Times New Roman" pitchFamily="18" charset="0"/>
                <a:cs typeface="Times New Roman" pitchFamily="18" charset="0"/>
              </a:rPr>
              <a:t>Ыбырай </a:t>
            </a:r>
            <a:r>
              <a:rPr lang="kk-KZ" sz="2400" dirty="0">
                <a:solidFill>
                  <a:schemeClr val="tx1"/>
                </a:solidFill>
                <a:latin typeface="Times New Roman" pitchFamily="18" charset="0"/>
                <a:cs typeface="Times New Roman" pitchFamily="18" charset="0"/>
              </a:rPr>
              <a:t>Алтынсариннің еңбектері</a:t>
            </a:r>
            <a:r>
              <a:rPr lang="kk-KZ" sz="2400" dirty="0" smtClean="0">
                <a:solidFill>
                  <a:schemeClr val="tx1"/>
                </a:solidFill>
                <a:latin typeface="Times New Roman" pitchFamily="18" charset="0"/>
                <a:cs typeface="Times New Roman" pitchFamily="18" charset="0"/>
              </a:rPr>
              <a:t>, шығармалары</a:t>
            </a:r>
            <a:r>
              <a:rPr lang="kk-KZ" sz="2400" dirty="0">
                <a:solidFill>
                  <a:schemeClr val="tx1"/>
                </a:solidFill>
                <a:latin typeface="Times New Roman" pitchFamily="18" charset="0"/>
                <a:cs typeface="Times New Roman" pitchFamily="18" charset="0"/>
              </a:rPr>
              <a:t>, </a:t>
            </a:r>
            <a:r>
              <a:rPr lang="kk-KZ" sz="2400" dirty="0" smtClean="0">
                <a:solidFill>
                  <a:schemeClr val="tx1"/>
                </a:solidFill>
                <a:latin typeface="Times New Roman" pitchFamily="18" charset="0"/>
                <a:cs typeface="Times New Roman" pitchFamily="18" charset="0"/>
              </a:rPr>
              <a:t>оқулықтарының,</a:t>
            </a:r>
            <a:r>
              <a:rPr lang="kk-KZ" sz="2400" dirty="0">
                <a:solidFill>
                  <a:schemeClr val="tx1"/>
                </a:solidFill>
                <a:latin typeface="Times New Roman" pitchFamily="18" charset="0"/>
                <a:cs typeface="Times New Roman" pitchFamily="18" charset="0"/>
              </a:rPr>
              <a:t> </a:t>
            </a:r>
            <a:r>
              <a:rPr lang="kk-KZ" sz="2400" dirty="0" smtClean="0">
                <a:solidFill>
                  <a:schemeClr val="tx1"/>
                </a:solidFill>
                <a:latin typeface="Times New Roman" pitchFamily="18" charset="0"/>
                <a:cs typeface="Times New Roman" pitchFamily="18" charset="0"/>
              </a:rPr>
              <a:t>аудармаларының жазған еңбектерінің ішінде елеулі орын алған: «Өрмекші,құмырсқа, қарлығаш». «Әке мен бала». «Өзен». «Ананың сүйюі». «Қарға мен құрт».«Бай баласы мен жарлы баласы». «Қыпшақ Сейтқұл»т.б көптеген еңбектерін қалдырған.Ал оқулықтарының ішінде «Қырғыз хрестоматиясы», «Шариат-ул-Ислам» т.б.Л.Толстойдан: «Силинчи ханым»,К.Ушинскийден: «Түлкі мен ешкі»,   «Сауысқан мен қарға» т.б аудармалары бар.</a:t>
            </a:r>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997077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20" y="-21316"/>
            <a:ext cx="9433048" cy="6858000"/>
          </a:xfrm>
          <a:prstGeom prst="rect">
            <a:avLst/>
          </a:prstGeom>
        </p:spPr>
      </p:pic>
      <p:sp>
        <p:nvSpPr>
          <p:cNvPr id="2" name="Заголовок 1"/>
          <p:cNvSpPr>
            <a:spLocks noGrp="1"/>
          </p:cNvSpPr>
          <p:nvPr>
            <p:ph type="ctrTitle"/>
          </p:nvPr>
        </p:nvSpPr>
        <p:spPr>
          <a:xfrm>
            <a:off x="1331640" y="260648"/>
            <a:ext cx="7126560" cy="3024337"/>
          </a:xfrm>
        </p:spPr>
        <p:txBody>
          <a:bodyPr>
            <a:normAutofit/>
          </a:bodyPr>
          <a:lstStyle/>
          <a:p>
            <a:pPr algn="l"/>
            <a:r>
              <a:rPr lang="kk-KZ" sz="1800" dirty="0" smtClean="0">
                <a:latin typeface="Times New Roman" pitchFamily="18" charset="0"/>
                <a:cs typeface="Times New Roman" pitchFamily="18" charset="0"/>
              </a:rPr>
              <a:t>Ыбырай Алтынсарин өзінің ғұмырыда көптеген маңызы бар істер жасады.Оның еңбектері мен халықтың сауатын ашу,</a:t>
            </a:r>
            <a:r>
              <a:rPr lang="kk-KZ" sz="1800" dirty="0">
                <a:latin typeface="Times New Roman" pitchFamily="18" charset="0"/>
                <a:cs typeface="Times New Roman" pitchFamily="18" charset="0"/>
              </a:rPr>
              <a:t> білім – ғылымға шақыру істері – тарихтың ұлы істеріне тең келеді. </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Мектептер ашуы:</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Орталық орыс – қазақ мектебі;</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Кәсіптік мектеп;</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Қазақ қыздарына арналған мектеп;</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орыс қоныс аударушыларының балаларына арналған екі мектеп; </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Сондай – ақ, шәкіртақы тағайындау ісін қалыптастырды. </a:t>
            </a:r>
            <a:r>
              <a:rPr lang="ru-RU" sz="2400" dirty="0"/>
              <a:t/>
            </a:r>
            <a:br>
              <a:rPr lang="ru-RU" sz="2400" dirty="0"/>
            </a:br>
            <a:endParaRPr lang="ru-RU" sz="2400" dirty="0">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3059832" y="2852936"/>
            <a:ext cx="5832648" cy="3384376"/>
          </a:xfrm>
        </p:spPr>
        <p:txBody>
          <a:bodyPr>
            <a:normAutofit fontScale="25000" lnSpcReduction="20000"/>
          </a:bodyPr>
          <a:lstStyle/>
          <a:p>
            <a:r>
              <a:rPr lang="kk-KZ" sz="7200" dirty="0">
                <a:solidFill>
                  <a:schemeClr val="tx1"/>
                </a:solidFill>
                <a:latin typeface="Times New Roman" pitchFamily="18" charset="0"/>
                <a:cs typeface="Times New Roman" pitchFamily="18" charset="0"/>
              </a:rPr>
              <a:t>Ыбырай Алтынсарин өзінің практикалық қызметін қазақтарды орыс халқының мәдениеті мен ғылымымен таныстыра отырып, ағартушылық, мәдениеттілік, прогресс идеяларын кеңінен насихаттаумен ұштастырды. Ол қазақ халқын өркениетті халықтардың қатарынан көргісі келді. Ыбырай Алтынсариннің ойынша, бұл мақсатқа жету үшін, ең алдымен, патриархаттық-кландық жүйенің барлық құрылымын түбегейлі қайта құру қажет. Ол білім беруді мақсат ретінде емес, жастарға әлеуметтік ортаны өзгерту үшін белсенді күресте қажетті құрал ретінде </a:t>
            </a:r>
            <a:r>
              <a:rPr lang="kk-KZ" sz="7200" dirty="0" smtClean="0">
                <a:solidFill>
                  <a:schemeClr val="tx1"/>
                </a:solidFill>
                <a:latin typeface="Times New Roman" pitchFamily="18" charset="0"/>
                <a:cs typeface="Times New Roman" pitchFamily="18" charset="0"/>
              </a:rPr>
              <a:t>қарастырды. </a:t>
            </a:r>
            <a:r>
              <a:rPr lang="kk-KZ" sz="7200" dirty="0">
                <a:solidFill>
                  <a:schemeClr val="tx1"/>
                </a:solidFill>
                <a:latin typeface="Times New Roman" pitchFamily="18" charset="0"/>
                <a:cs typeface="Times New Roman" pitchFamily="18" charset="0"/>
              </a:rPr>
              <a:t>Алтынсарин оқу міндеттерін өмір қажеттіліктерімен, бұқараның қажеттіліктерімен байланыстырады. Ол мектеп оқушының жеке басын психикалық дамыту және адамгершілік жетілдіру мақсатына жетуді қамтамасыз ететін нақты білім беруі керек деп санады. </a:t>
            </a:r>
            <a:endParaRPr lang="ru-RU" sz="7200" dirty="0">
              <a:solidFill>
                <a:schemeClr val="tx1"/>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00907979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554</Words>
  <Application>Microsoft Office PowerPoint</Application>
  <PresentationFormat>Экран (4:3)</PresentationFormat>
  <Paragraphs>34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Презентация PowerPoint</vt:lpstr>
      <vt:lpstr>Жоспары</vt:lpstr>
      <vt:lpstr>Презентация PowerPoint</vt:lpstr>
      <vt:lpstr>Презентация PowerPoint</vt:lpstr>
      <vt:lpstr>Ыбырай Алтынсарин</vt:lpstr>
      <vt:lpstr>Презентация PowerPoint</vt:lpstr>
      <vt:lpstr>Презентация PowerPoint</vt:lpstr>
      <vt:lpstr>Презентация PowerPoint</vt:lpstr>
      <vt:lpstr>Ыбырай Алтынсарин өзінің ғұмырыда көптеген маңызы бар істер жасады.Оның еңбектері мен халықтың сауатын ашу, білім – ғылымға шақыру істері – тарихтың ұлы істеріне тең келеді.  Мектептер ашуы: Орталық орыс – қазақ мектебі; Кәсіптік мектеп; Қазақ қыздарына арналған мектеп; орыс қоныс аударушыларының балаларына арналған екі мектеп;  Сондай – ақ, шәкіртақы тағайындау ісін қалыптастырды.  </vt:lpstr>
      <vt:lpstr>Презентация PowerPoint</vt:lpstr>
      <vt:lpstr>Ыбырай Алтынсарин 1889 жылы 17 шілдеде  48 жасында қайтыс болды. Ұлы ағартушының жерленген жеріне кесене тұрғызылды, Қостанай қаласында мұражай ашылды. Сонымен, қазақ ағартушысының педагогикалық мұрасын зерттей отырып, 150 жылдай бұрын айтылған педагогикалық идеялардың бүгінгі күнге дейін өзектілігін жоғалтпағанына таң қалдырады. Білімге деген құштарлық, халқына қалтқысыз қызмет ету Ыбырай Алтынсариннің негізгі ұстанымы болды. Ол мәдениет пен білімнен артта қалған ел-жұртын көрші елдің өнер-білімін, техникасын игеруге шақырып қана қоймай, сол игі істі тікелей жүзеге асыруға да өлшеусіз үлес қосты. Қазақ даласында тұңғыш рет орыс үлгісіндегі пәндік білім беретін мектептер ашып, оған орыс алфавиті негізінде оқулықтар жазды, өзі сабақ беріп, жаңа талапка сай келетін мұғалімдер дайындауға күш салды. Қазіргі өркениетті қазақ халқы не бәрі 48 жасында өмірден өткен Ыбырай атамызды ұлы ұстаз, педагог, ғалым, ірі қоғам қайраткері деп бағалап құрмет тұтады. </vt:lpstr>
      <vt:lpstr>Назарларыңызға рахмет!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Михаил Ломоносов атындағы орта мектебі</dc:title>
  <dc:creator>Lenovo</dc:creator>
  <cp:lastModifiedBy>Lenovo</cp:lastModifiedBy>
  <cp:revision>25</cp:revision>
  <dcterms:created xsi:type="dcterms:W3CDTF">2021-03-13T15:38:09Z</dcterms:created>
  <dcterms:modified xsi:type="dcterms:W3CDTF">2021-04-30T09:48:57Z</dcterms:modified>
</cp:coreProperties>
</file>