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57" r:id="rId4"/>
    <p:sldId id="267" r:id="rId5"/>
    <p:sldId id="258" r:id="rId6"/>
    <p:sldId id="268" r:id="rId7"/>
    <p:sldId id="272" r:id="rId8"/>
    <p:sldId id="275" r:id="rId9"/>
    <p:sldId id="277" r:id="rId10"/>
    <p:sldId id="271" r:id="rId11"/>
    <p:sldId id="278" r:id="rId12"/>
    <p:sldId id="265" r:id="rId13"/>
    <p:sldId id="263"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485" autoAdjust="0"/>
    <p:restoredTop sz="94660"/>
  </p:normalViewPr>
  <p:slideViewPr>
    <p:cSldViewPr>
      <p:cViewPr>
        <p:scale>
          <a:sx n="53" d="100"/>
          <a:sy n="53" d="100"/>
        </p:scale>
        <p:origin x="-2064"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04.05.2021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oredpanda.com/british-american-english-differences-language/?utm_source=yandex&amp;utm_medium=organic&amp;utm_campaign=organic" TargetMode="Externa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lo! - Super Simple Song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16632"/>
            <a:ext cx="2962672" cy="1318468"/>
          </a:xfrm>
        </p:spPr>
        <p:txBody>
          <a:bodyPr>
            <a:normAutofit/>
          </a:bodyPr>
          <a:lstStyle/>
          <a:p>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endParaRPr lang="ru-RU" sz="1600" dirty="0"/>
          </a:p>
        </p:txBody>
      </p:sp>
      <p:sp>
        <p:nvSpPr>
          <p:cNvPr id="5" name="Объект 4"/>
          <p:cNvSpPr>
            <a:spLocks noGrp="1"/>
          </p:cNvSpPr>
          <p:nvPr>
            <p:ph idx="1"/>
          </p:nvPr>
        </p:nvSpPr>
        <p:spPr>
          <a:xfrm>
            <a:off x="3682554" y="500042"/>
            <a:ext cx="5461446" cy="5853113"/>
          </a:xfrm>
        </p:spPr>
        <p:txBody>
          <a:bodyPr>
            <a:normAutofit/>
          </a:bodyPr>
          <a:lstStyle/>
          <a:p>
            <a:pPr marL="0" indent="0">
              <a:buNone/>
            </a:pPr>
            <a:endParaRPr lang="en-US" sz="1800" dirty="0">
              <a:hlinkClick r:id="rId2"/>
            </a:endParaRPr>
          </a:p>
          <a:p>
            <a:endParaRPr lang="en-US" sz="1800" dirty="0" smtClean="0">
              <a:hlinkClick r:id="rId2"/>
            </a:endParaRPr>
          </a:p>
          <a:p>
            <a:endParaRPr lang="en-US" sz="1800" dirty="0">
              <a:hlinkClick r:id="rId2"/>
            </a:endParaRPr>
          </a:p>
          <a:p>
            <a:pPr marL="0" indent="0">
              <a:buNone/>
            </a:pPr>
            <a:endParaRPr lang="en-US" sz="1800" dirty="0" smtClean="0">
              <a:hlinkClick r:id="rId2"/>
            </a:endParaRPr>
          </a:p>
          <a:p>
            <a:endParaRPr lang="en-US" sz="1800" dirty="0">
              <a:hlinkClick r:id="rId2"/>
            </a:endParaRPr>
          </a:p>
        </p:txBody>
      </p:sp>
      <p:sp>
        <p:nvSpPr>
          <p:cNvPr id="6" name="Текст 5"/>
          <p:cNvSpPr>
            <a:spLocks noGrp="1"/>
          </p:cNvSpPr>
          <p:nvPr>
            <p:ph type="body" sz="half" idx="2"/>
          </p:nvPr>
        </p:nvSpPr>
        <p:spPr>
          <a:xfrm>
            <a:off x="428596" y="1428736"/>
            <a:ext cx="3008313" cy="4691063"/>
          </a:xfrm>
        </p:spPr>
        <p:txBody>
          <a:bodyPr/>
          <a:lstStyle/>
          <a:p>
            <a:pPr fontAlgn="t"/>
            <a:endParaRPr lang="ru-RU" dirty="0" smtClean="0"/>
          </a:p>
          <a:p>
            <a:endParaRPr lang="ru-RU" dirty="0"/>
          </a:p>
        </p:txBody>
      </p:sp>
      <p:pic>
        <p:nvPicPr>
          <p:cNvPr id="3074" name="Picture 2" descr="C:\Users\w\Desktop\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226341">
            <a:off x="1089549" y="301416"/>
            <a:ext cx="2131592" cy="96296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 xmlns:p14="http://schemas.microsoft.com/office/powerpoint/2010/main" val="1715417027"/>
              </p:ext>
            </p:extLst>
          </p:nvPr>
        </p:nvGraphicFramePr>
        <p:xfrm>
          <a:off x="285720" y="1714484"/>
          <a:ext cx="3714776" cy="4509091"/>
        </p:xfrm>
        <a:graphic>
          <a:graphicData uri="http://schemas.openxmlformats.org/drawingml/2006/table">
            <a:tbl>
              <a:tblPr firstRow="1" firstCol="1" bandRow="1">
                <a:tableStyleId>{5C22544A-7EE6-4342-B048-85BDC9FD1C3A}</a:tableStyleId>
              </a:tblPr>
              <a:tblGrid>
                <a:gridCol w="1846237"/>
                <a:gridCol w="1868539"/>
              </a:tblGrid>
              <a:tr h="750391">
                <a:tc>
                  <a:txBody>
                    <a:bodyPr/>
                    <a:lstStyle/>
                    <a:p>
                      <a:pPr algn="ctr">
                        <a:lnSpc>
                          <a:spcPct val="115000"/>
                        </a:lnSpc>
                        <a:spcAft>
                          <a:spcPts val="0"/>
                        </a:spcAft>
                      </a:pPr>
                      <a:r>
                        <a:rPr lang="ru-RU" sz="2000" dirty="0" err="1" smtClean="0">
                          <a:solidFill>
                            <a:srgbClr val="FF0000"/>
                          </a:solidFill>
                          <a:effectLst/>
                          <a:latin typeface="Times New Roman" pitchFamily="18" charset="0"/>
                          <a:cs typeface="Times New Roman" pitchFamily="18" charset="0"/>
                        </a:rPr>
                        <a:t>British</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English</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0"/>
                        </a:spcAft>
                      </a:pPr>
                      <a:r>
                        <a:rPr lang="ru-RU" sz="2000" dirty="0" err="1" smtClean="0">
                          <a:solidFill>
                            <a:srgbClr val="FF0000"/>
                          </a:solidFill>
                          <a:effectLst/>
                          <a:latin typeface="Times New Roman" pitchFamily="18" charset="0"/>
                          <a:cs typeface="Times New Roman" pitchFamily="18" charset="0"/>
                        </a:rPr>
                        <a:t>American</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English</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484356">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At</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half</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past</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six</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At</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six</a:t>
                      </a:r>
                      <a:r>
                        <a:rPr lang="ru-RU" sz="2000" dirty="0" smtClean="0">
                          <a:solidFill>
                            <a:srgbClr val="FF0000"/>
                          </a:solidFill>
                          <a:effectLst/>
                          <a:latin typeface="Times New Roman" pitchFamily="18" charset="0"/>
                          <a:cs typeface="Times New Roman" pitchFamily="18" charset="0"/>
                        </a:rPr>
                        <a:t> </a:t>
                      </a:r>
                      <a:r>
                        <a:rPr lang="ru-RU" sz="2000" dirty="0" err="1" smtClean="0">
                          <a:solidFill>
                            <a:srgbClr val="FF0000"/>
                          </a:solidFill>
                          <a:effectLst/>
                          <a:latin typeface="Times New Roman" pitchFamily="18" charset="0"/>
                          <a:cs typeface="Times New Roman" pitchFamily="18" charset="0"/>
                        </a:rPr>
                        <a:t>thirty</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Mum</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Mom</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Sweets</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smtClean="0">
                          <a:solidFill>
                            <a:srgbClr val="FF0000"/>
                          </a:solidFill>
                          <a:effectLst/>
                          <a:latin typeface="Times New Roman" pitchFamily="18" charset="0"/>
                          <a:cs typeface="Times New Roman" pitchFamily="18" charset="0"/>
                        </a:rPr>
                        <a:t>Candy</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Biscuit</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Cookie</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Flat</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Apartment</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Postman</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Mailman</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Post</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Mail</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a:solidFill>
                            <a:srgbClr val="FF0000"/>
                          </a:solidFill>
                          <a:effectLst/>
                          <a:latin typeface="Times New Roman" pitchFamily="18" charset="0"/>
                          <a:cs typeface="Times New Roman" pitchFamily="18" charset="0"/>
                        </a:rPr>
                        <a:t>Postbox</a:t>
                      </a:r>
                      <a:endParaRPr lang="ru-RU" sz="180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Mailbox</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a:solidFill>
                            <a:srgbClr val="FF0000"/>
                          </a:solidFill>
                          <a:effectLst/>
                          <a:latin typeface="Times New Roman" pitchFamily="18" charset="0"/>
                          <a:cs typeface="Times New Roman" pitchFamily="18" charset="0"/>
                        </a:rPr>
                        <a:t>Holiday</a:t>
                      </a:r>
                      <a:endParaRPr lang="ru-RU" sz="180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Vacation</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r h="363816">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Form</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a:lnSpc>
                          <a:spcPct val="115000"/>
                        </a:lnSpc>
                        <a:spcAft>
                          <a:spcPts val="0"/>
                        </a:spcAft>
                      </a:pPr>
                      <a:r>
                        <a:rPr lang="ru-RU" sz="2000" dirty="0" err="1">
                          <a:solidFill>
                            <a:srgbClr val="FF0000"/>
                          </a:solidFill>
                          <a:effectLst/>
                          <a:latin typeface="Times New Roman" pitchFamily="18" charset="0"/>
                          <a:cs typeface="Times New Roman" pitchFamily="18" charset="0"/>
                        </a:rPr>
                        <a:t>Grade</a:t>
                      </a:r>
                      <a:endParaRPr lang="ru-RU" sz="1800" dirty="0">
                        <a:solidFill>
                          <a:srgbClr val="FF0000"/>
                        </a:solidFill>
                        <a:effectLst/>
                        <a:latin typeface="Times New Roman" pitchFamily="18" charset="0"/>
                        <a:ea typeface="Calibri"/>
                        <a:cs typeface="Times New Roman" pitchFamily="18" charset="0"/>
                      </a:endParaRPr>
                    </a:p>
                  </a:txBody>
                  <a:tcPr marL="0" marR="0" marT="0" marB="0" anchor="ctr"/>
                </a:tc>
              </a:tr>
            </a:tbl>
          </a:graphicData>
        </a:graphic>
      </p:graphicFrame>
      <p:sp>
        <p:nvSpPr>
          <p:cNvPr id="4" name="Rectangle 3"/>
          <p:cNvSpPr>
            <a:spLocks noChangeArrowheads="1"/>
          </p:cNvSpPr>
          <p:nvPr/>
        </p:nvSpPr>
        <p:spPr bwMode="auto">
          <a:xfrm>
            <a:off x="3702050" y="249555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descr="C:\Users\w\Desktop\14902348332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67944" y="404664"/>
            <a:ext cx="4649602" cy="5587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3017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ownloads\3fec25cd-7202-4774-adf7-5d70751bd965.jpg"/>
          <p:cNvPicPr>
            <a:picLocks noChangeAspect="1" noChangeArrowheads="1"/>
          </p:cNvPicPr>
          <p:nvPr/>
        </p:nvPicPr>
        <p:blipFill>
          <a:blip r:embed="rId2"/>
          <a:srcRect l="7407" t="14583" r="18518" b="14583"/>
          <a:stretch>
            <a:fillRect/>
          </a:stretch>
        </p:blipFill>
        <p:spPr bwMode="auto">
          <a:xfrm rot="16200000">
            <a:off x="2550305" y="-764411"/>
            <a:ext cx="4429158" cy="75295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034682"/>
          </a:xfrm>
        </p:spPr>
        <p:txBody>
          <a:bodyPr/>
          <a:lstStyle/>
          <a:p>
            <a:endParaRPr lang="ru-RU" dirty="0"/>
          </a:p>
        </p:txBody>
      </p:sp>
      <p:pic>
        <p:nvPicPr>
          <p:cNvPr id="5" name="Рисунок 4" descr="C:\Users\w\Downloads\Screenshot_2020-04-02 4743914_EP_Kaz_G8_SB_WATERMARKED pdf(5).png"/>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404664"/>
            <a:ext cx="8784976" cy="5688632"/>
          </a:xfrm>
          <a:prstGeom prst="rect">
            <a:avLst/>
          </a:prstGeom>
          <a:noFill/>
          <a:ln>
            <a:noFill/>
          </a:ln>
        </p:spPr>
      </p:pic>
    </p:spTree>
    <p:extLst>
      <p:ext uri="{BB962C8B-B14F-4D97-AF65-F5344CB8AC3E}">
        <p14:creationId xmlns="" xmlns:p14="http://schemas.microsoft.com/office/powerpoint/2010/main" val="4543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96752"/>
            <a:ext cx="7859216" cy="220886"/>
          </a:xfrm>
        </p:spPr>
        <p:txBody>
          <a:bodyPr>
            <a:normAutofit fontScale="90000"/>
          </a:bodyPr>
          <a:lstStyle/>
          <a:p>
            <a:endParaRPr lang="ru-RU" dirty="0"/>
          </a:p>
        </p:txBody>
      </p:sp>
      <p:pic>
        <p:nvPicPr>
          <p:cNvPr id="3" name="Рисунок 2" descr="C:\Users\w\Downloads\Screenshot_2020-04-02 4743914_EP_Kaz_G8_SB_WATERMARKED pdf(2).png"/>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404664"/>
            <a:ext cx="8640960" cy="5544616"/>
          </a:xfrm>
          <a:prstGeom prst="rect">
            <a:avLst/>
          </a:prstGeom>
          <a:noFill/>
          <a:ln>
            <a:noFill/>
          </a:ln>
        </p:spPr>
      </p:pic>
    </p:spTree>
    <p:extLst>
      <p:ext uri="{BB962C8B-B14F-4D97-AF65-F5344CB8AC3E}">
        <p14:creationId xmlns="" xmlns:p14="http://schemas.microsoft.com/office/powerpoint/2010/main" val="3208840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18" y="1928802"/>
            <a:ext cx="561038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lesson is over!</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See you!</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47311" y="315900"/>
            <a:ext cx="8363272" cy="6466730"/>
          </a:xfrm>
        </p:spPr>
        <p:txBody>
          <a:bodyPr/>
          <a:lstStyle/>
          <a:p>
            <a:r>
              <a:rPr lang="en-US" sz="3600" dirty="0" smtClean="0"/>
              <a:t>Let’s guess the theme of the lesson by the method </a:t>
            </a:r>
            <a:r>
              <a:rPr lang="en-US" dirty="0" smtClean="0"/>
              <a:t>“</a:t>
            </a:r>
            <a:r>
              <a:rPr lang="en-US" b="1" dirty="0" smtClean="0">
                <a:latin typeface="AR CENA" panose="02000000000000000000" pitchFamily="2" charset="0"/>
              </a:rPr>
              <a:t>Four pictures and a word</a:t>
            </a:r>
            <a:r>
              <a:rPr lang="en-US" dirty="0" smtClean="0"/>
              <a:t>”</a:t>
            </a:r>
            <a:endParaRPr lang="ru-RU" dirty="0"/>
          </a:p>
        </p:txBody>
      </p:sp>
      <p:pic>
        <p:nvPicPr>
          <p:cNvPr id="1026" name="Picture 2" descr="C:\Users\w\Desktop\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73587"/>
            <a:ext cx="4368005" cy="22869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w\Desktop\cheet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91418" y="725419"/>
            <a:ext cx="3849559" cy="202101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w\Desktop\UT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5854" y="4221088"/>
            <a:ext cx="3325020" cy="174563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w\Desktop\a039c7c3-89c6-405f-896c-8ab56b541d3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7984" y="4556684"/>
            <a:ext cx="3934917" cy="19674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123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76672"/>
            <a:ext cx="8689112" cy="6106690"/>
          </a:xfrm>
        </p:spPr>
        <p:txBody>
          <a:bodyPr>
            <a:normAutofit/>
          </a:bodyPr>
          <a:lstStyle/>
          <a:p>
            <a:pPr lvl="0"/>
            <a:r>
              <a:rPr lang="en-US" sz="6000" b="1" dirty="0" smtClean="0">
                <a:solidFill>
                  <a:schemeClr val="accent1"/>
                </a:solidFill>
                <a:latin typeface="Times New Roman" panose="02020603050405020304" pitchFamily="18" charset="0"/>
                <a:cs typeface="Times New Roman" panose="02020603050405020304" pitchFamily="18" charset="0"/>
              </a:rPr>
              <a:t>Grade 8</a:t>
            </a:r>
            <a:br>
              <a:rPr lang="en-US" sz="6000" b="1" dirty="0" smtClean="0">
                <a:solidFill>
                  <a:schemeClr val="accent1"/>
                </a:solidFill>
                <a:latin typeface="Times New Roman" panose="02020603050405020304" pitchFamily="18" charset="0"/>
                <a:cs typeface="Times New Roman" panose="02020603050405020304" pitchFamily="18" charset="0"/>
              </a:rPr>
            </a:br>
            <a:r>
              <a:rPr lang="en-US" sz="6000" b="1" dirty="0" smtClean="0">
                <a:solidFill>
                  <a:schemeClr val="accent1"/>
                </a:solidFill>
                <a:latin typeface="Times New Roman" panose="02020603050405020304" pitchFamily="18" charset="0"/>
                <a:cs typeface="Times New Roman" panose="02020603050405020304" pitchFamily="18" charset="0"/>
              </a:rPr>
              <a:t>Unit 9 </a:t>
            </a:r>
            <a:br>
              <a:rPr lang="en-US" sz="6000" b="1" dirty="0" smtClean="0">
                <a:solidFill>
                  <a:schemeClr val="accent1"/>
                </a:solidFill>
                <a:latin typeface="Times New Roman" panose="02020603050405020304" pitchFamily="18" charset="0"/>
                <a:cs typeface="Times New Roman" panose="02020603050405020304" pitchFamily="18" charset="0"/>
              </a:rPr>
            </a:br>
            <a:r>
              <a:rPr lang="en-US" sz="6000" b="1" dirty="0" smtClean="0">
                <a:solidFill>
                  <a:schemeClr val="accent1"/>
                </a:solidFill>
                <a:latin typeface="Times New Roman" panose="02020603050405020304" pitchFamily="18" charset="0"/>
                <a:cs typeface="Times New Roman" panose="02020603050405020304" pitchFamily="18" charset="0"/>
              </a:rPr>
              <a:t>Lesson 2 </a:t>
            </a:r>
            <a:r>
              <a:rPr lang="en-US" sz="6000" b="1" dirty="0" smtClean="0">
                <a:solidFill>
                  <a:srgbClr val="FF0000"/>
                </a:solidFill>
                <a:latin typeface="Times New Roman" panose="02020603050405020304" pitchFamily="18" charset="0"/>
                <a:cs typeface="Times New Roman" panose="02020603050405020304" pitchFamily="18" charset="0"/>
              </a:rPr>
              <a:t>Cheating</a:t>
            </a:r>
            <a:br>
              <a:rPr lang="en-US" sz="60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002060"/>
                </a:solidFill>
                <a:latin typeface="Times New Roman" panose="02020603050405020304" pitchFamily="18" charset="0"/>
                <a:cs typeface="Times New Roman" panose="02020603050405020304" pitchFamily="18" charset="0"/>
              </a:rPr>
              <a:t>Teacher: </a:t>
            </a:r>
            <a:r>
              <a:rPr lang="en-US" sz="3600" b="1" dirty="0" err="1" smtClean="0">
                <a:solidFill>
                  <a:srgbClr val="002060"/>
                </a:solidFill>
                <a:latin typeface="Times New Roman" panose="02020603050405020304" pitchFamily="18" charset="0"/>
                <a:cs typeface="Times New Roman" panose="02020603050405020304" pitchFamily="18" charset="0"/>
              </a:rPr>
              <a:t>Tuleubaeva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Saule</a:t>
            </a:r>
            <a:r>
              <a:rPr lang="en-US" sz="3600" b="1" dirty="0" smtClean="0">
                <a:solidFill>
                  <a:srgbClr val="002060"/>
                </a:solidFill>
                <a:latin typeface="Times New Roman" panose="02020603050405020304" pitchFamily="18" charset="0"/>
                <a:cs typeface="Times New Roman" panose="02020603050405020304" pitchFamily="18" charset="0"/>
              </a:rPr>
              <a:t/>
            </a:r>
            <a:br>
              <a:rPr lang="en-US" sz="3600" b="1" dirty="0" smtClean="0">
                <a:solidFill>
                  <a:srgbClr val="002060"/>
                </a:solidFill>
                <a:latin typeface="Times New Roman" panose="02020603050405020304" pitchFamily="18" charset="0"/>
                <a:cs typeface="Times New Roman" panose="02020603050405020304" pitchFamily="18" charset="0"/>
              </a:rPr>
            </a:br>
            <a:r>
              <a:rPr lang="en-US" sz="3200" b="1" dirty="0" smtClean="0">
                <a:solidFill>
                  <a:srgbClr val="002060"/>
                </a:solidFill>
                <a:latin typeface="Times New Roman" panose="02020603050405020304" pitchFamily="18" charset="0"/>
                <a:cs typeface="Times New Roman" panose="02020603050405020304" pitchFamily="18" charset="0"/>
              </a:rPr>
              <a:t>Boarding school after </a:t>
            </a:r>
            <a:r>
              <a:rPr lang="en-US" sz="3200" b="1" dirty="0" err="1" smtClean="0">
                <a:solidFill>
                  <a:srgbClr val="002060"/>
                </a:solidFill>
                <a:latin typeface="Times New Roman" panose="02020603050405020304" pitchFamily="18" charset="0"/>
                <a:cs typeface="Times New Roman" panose="02020603050405020304" pitchFamily="18" charset="0"/>
              </a:rPr>
              <a:t>Sadu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Nurniazuly</a:t>
            </a:r>
            <a:r>
              <a:rPr lang="en-US" sz="3200" b="1" dirty="0" smtClean="0">
                <a:solidFill>
                  <a:srgbClr val="002060"/>
                </a:solidFill>
                <a:latin typeface="Times New Roman" panose="02020603050405020304" pitchFamily="18" charset="0"/>
                <a:cs typeface="Times New Roman" panose="02020603050405020304" pitchFamily="18" charset="0"/>
              </a:rPr>
              <a:t/>
            </a:r>
            <a:br>
              <a:rPr lang="en-US" sz="3200" b="1" dirty="0" smtClean="0">
                <a:solidFill>
                  <a:srgbClr val="002060"/>
                </a:solidFill>
                <a:latin typeface="Times New Roman" panose="02020603050405020304" pitchFamily="18" charset="0"/>
                <a:cs typeface="Times New Roman" panose="02020603050405020304" pitchFamily="18" charset="0"/>
              </a:rPr>
            </a:br>
            <a:r>
              <a:rPr lang="en-US" sz="3200" b="1" dirty="0" err="1" smtClean="0">
                <a:solidFill>
                  <a:srgbClr val="002060"/>
                </a:solidFill>
                <a:latin typeface="Times New Roman" panose="02020603050405020304" pitchFamily="18" charset="0"/>
                <a:cs typeface="Times New Roman" panose="02020603050405020304" pitchFamily="18" charset="0"/>
              </a:rPr>
              <a:t>Mangystau</a:t>
            </a:r>
            <a:r>
              <a:rPr lang="en-US" sz="3200" b="1" dirty="0" smtClean="0">
                <a:solidFill>
                  <a:srgbClr val="002060"/>
                </a:solidFill>
                <a:latin typeface="Times New Roman" panose="02020603050405020304" pitchFamily="18" charset="0"/>
                <a:cs typeface="Times New Roman" panose="02020603050405020304" pitchFamily="18" charset="0"/>
              </a:rPr>
              <a:t> region</a:t>
            </a:r>
            <a:endParaRPr lang="ru-RU"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909827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5674642"/>
          </a:xfrm>
        </p:spPr>
        <p:txBody>
          <a:bodyPr>
            <a:normAutofit/>
          </a:bodyPr>
          <a:lstStyle/>
          <a:p>
            <a:r>
              <a:rPr lang="en-GB" b="1" i="1" dirty="0" smtClean="0">
                <a:solidFill>
                  <a:srgbClr val="FF0000"/>
                </a:solidFill>
                <a:latin typeface="Times New Roman" panose="02020603050405020304" pitchFamily="18" charset="0"/>
                <a:cs typeface="Times New Roman" panose="02020603050405020304" pitchFamily="18" charset="0"/>
              </a:rPr>
              <a:t>Lesson</a:t>
            </a:r>
            <a:r>
              <a:rPr lang="en-US" b="1" i="1" dirty="0" smtClean="0">
                <a:solidFill>
                  <a:srgbClr val="FF0000"/>
                </a:solidFill>
                <a:latin typeface="Times New Roman" panose="02020603050405020304" pitchFamily="18" charset="0"/>
                <a:cs typeface="Times New Roman" panose="02020603050405020304" pitchFamily="18" charset="0"/>
              </a:rPr>
              <a:t> objectives:</a:t>
            </a:r>
            <a:r>
              <a:rPr lang="en-US" b="1" i="1" dirty="0" smtClean="0">
                <a:latin typeface="Times New Roman" panose="02020603050405020304" pitchFamily="18" charset="0"/>
                <a:cs typeface="Times New Roman" panose="02020603050405020304" pitchFamily="18" charset="0"/>
              </a:rPr>
              <a:t/>
            </a:r>
            <a:br>
              <a:rPr lang="en-US" b="1" i="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Identify the meaning of the text about cheating in exams.</a:t>
            </a: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Understand some American English vocabulary.</a:t>
            </a: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Use key phrases for agreeing and disagreeing. </a:t>
            </a:r>
            <a:endParaRPr lang="ru-RU" sz="3200" dirty="0"/>
          </a:p>
        </p:txBody>
      </p:sp>
    </p:spTree>
    <p:extLst>
      <p:ext uri="{BB962C8B-B14F-4D97-AF65-F5344CB8AC3E}">
        <p14:creationId xmlns="" xmlns:p14="http://schemas.microsoft.com/office/powerpoint/2010/main" val="3853095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250706"/>
          </a:xfrm>
        </p:spPr>
        <p:txBody>
          <a:bodyPr/>
          <a:lstStyle/>
          <a:p>
            <a:r>
              <a:rPr lang="en-US" dirty="0"/>
              <a:t>Free talk.</a:t>
            </a:r>
            <a:r>
              <a:rPr lang="ru-RU" dirty="0"/>
              <a:t/>
            </a:r>
            <a:br>
              <a:rPr lang="ru-RU" dirty="0"/>
            </a:br>
            <a:r>
              <a:rPr lang="en-US" dirty="0" smtClean="0"/>
              <a:t>1.What </a:t>
            </a:r>
            <a:r>
              <a:rPr lang="en-US" dirty="0"/>
              <a:t>does the word "cheat" mean?</a:t>
            </a:r>
            <a:r>
              <a:rPr lang="ru-RU" dirty="0"/>
              <a:t/>
            </a:r>
            <a:br>
              <a:rPr lang="ru-RU" dirty="0"/>
            </a:br>
            <a:r>
              <a:rPr lang="en-US" dirty="0" smtClean="0"/>
              <a:t>2. What </a:t>
            </a:r>
            <a:r>
              <a:rPr lang="en-US" dirty="0"/>
              <a:t>are the different ways in which people can cheat?</a:t>
            </a:r>
            <a:r>
              <a:rPr lang="ru-RU" dirty="0"/>
              <a:t/>
            </a:r>
            <a:br>
              <a:rPr lang="ru-RU" dirty="0"/>
            </a:br>
            <a:r>
              <a:rPr lang="en-US" dirty="0" smtClean="0"/>
              <a:t>3. Try </a:t>
            </a:r>
            <a:r>
              <a:rPr lang="en-US" dirty="0"/>
              <a:t>to guess what percentage of school students cheat in tests and exams.</a:t>
            </a:r>
            <a:endParaRPr lang="ru-RU" dirty="0"/>
          </a:p>
        </p:txBody>
      </p:sp>
    </p:spTree>
    <p:extLst>
      <p:ext uri="{BB962C8B-B14F-4D97-AF65-F5344CB8AC3E}">
        <p14:creationId xmlns="" xmlns:p14="http://schemas.microsoft.com/office/powerpoint/2010/main" val="76077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322714"/>
          </a:xfrm>
        </p:spPr>
        <p:txBody>
          <a:bodyPr/>
          <a:lstStyle/>
          <a:p>
            <a:r>
              <a:rPr lang="en-US" b="1" i="1" dirty="0" smtClean="0">
                <a:solidFill>
                  <a:srgbClr val="002060"/>
                </a:solidFill>
              </a:rPr>
              <a:t>Cheating – </a:t>
            </a:r>
            <a:r>
              <a:rPr lang="kk-KZ" b="1" i="1" dirty="0" smtClean="0">
                <a:solidFill>
                  <a:srgbClr val="002060"/>
                </a:solidFill>
              </a:rPr>
              <a:t>алаяқтық</a:t>
            </a:r>
            <a:br>
              <a:rPr lang="kk-KZ" b="1" i="1" dirty="0" smtClean="0">
                <a:solidFill>
                  <a:srgbClr val="002060"/>
                </a:solidFill>
              </a:rPr>
            </a:br>
            <a:r>
              <a:rPr lang="en-US" b="1" i="1" dirty="0" smtClean="0">
                <a:solidFill>
                  <a:srgbClr val="002060"/>
                </a:solidFill>
              </a:rPr>
              <a:t>to cheat – </a:t>
            </a:r>
            <a:r>
              <a:rPr lang="kk-KZ" b="1" i="1" dirty="0" smtClean="0">
                <a:solidFill>
                  <a:srgbClr val="002060"/>
                </a:solidFill>
              </a:rPr>
              <a:t>алдау</a:t>
            </a:r>
            <a:r>
              <a:rPr lang="en-US" b="1" i="1" dirty="0" smtClean="0">
                <a:solidFill>
                  <a:srgbClr val="002060"/>
                </a:solidFill>
              </a:rPr>
              <a:t/>
            </a:r>
            <a:br>
              <a:rPr lang="en-US" b="1" i="1" dirty="0" smtClean="0">
                <a:solidFill>
                  <a:srgbClr val="002060"/>
                </a:solidFill>
              </a:rPr>
            </a:br>
            <a:r>
              <a:rPr lang="kk-KZ" dirty="0" smtClean="0"/>
              <a:t/>
            </a:r>
            <a:br>
              <a:rPr lang="kk-KZ" dirty="0" smtClean="0"/>
            </a:br>
            <a:endParaRPr lang="ru-RU" dirty="0"/>
          </a:p>
        </p:txBody>
      </p:sp>
      <p:pic>
        <p:nvPicPr>
          <p:cNvPr id="9217" name="Picture 1" descr="C:\Users\Sony\Downloads\417913_19528nothumb650.jpg"/>
          <p:cNvPicPr>
            <a:picLocks noChangeAspect="1" noChangeArrowheads="1"/>
          </p:cNvPicPr>
          <p:nvPr/>
        </p:nvPicPr>
        <p:blipFill>
          <a:blip r:embed="rId2" cstate="print"/>
          <a:srcRect/>
          <a:stretch>
            <a:fillRect/>
          </a:stretch>
        </p:blipFill>
        <p:spPr bwMode="auto">
          <a:xfrm>
            <a:off x="6215074" y="4214818"/>
            <a:ext cx="1896894" cy="2000240"/>
          </a:xfrm>
          <a:prstGeom prst="rect">
            <a:avLst/>
          </a:prstGeom>
          <a:noFill/>
        </p:spPr>
      </p:pic>
    </p:spTree>
    <p:extLst>
      <p:ext uri="{BB962C8B-B14F-4D97-AF65-F5344CB8AC3E}">
        <p14:creationId xmlns="" xmlns:p14="http://schemas.microsoft.com/office/powerpoint/2010/main" val="219955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ownloads\3c4b8710-832f-43e5-bffc-eb6ff3354f00.jpg"/>
          <p:cNvPicPr>
            <a:picLocks noChangeAspect="1" noChangeArrowheads="1"/>
          </p:cNvPicPr>
          <p:nvPr/>
        </p:nvPicPr>
        <p:blipFill>
          <a:blip r:embed="rId2">
            <a:lum bright="-40000"/>
          </a:blip>
          <a:srcRect l="8909" t="50000" r="43576" b="11458"/>
          <a:stretch>
            <a:fillRect/>
          </a:stretch>
        </p:blipFill>
        <p:spPr bwMode="auto">
          <a:xfrm>
            <a:off x="2857488" y="3000372"/>
            <a:ext cx="2286016" cy="3602124"/>
          </a:xfrm>
          <a:prstGeom prst="rect">
            <a:avLst/>
          </a:prstGeom>
          <a:noFill/>
        </p:spPr>
      </p:pic>
      <p:pic>
        <p:nvPicPr>
          <p:cNvPr id="2051" name="Picture 3" descr="C:\Users\Sony\Downloads\9d1de41a-bbfb-437c-a1cf-c20db3f8442d.jpg"/>
          <p:cNvPicPr>
            <a:picLocks noChangeAspect="1" noChangeArrowheads="1"/>
          </p:cNvPicPr>
          <p:nvPr/>
        </p:nvPicPr>
        <p:blipFill>
          <a:blip r:embed="rId3">
            <a:lum bright="-30000"/>
          </a:blip>
          <a:srcRect l="45138" t="46875" r="4389" b="15625"/>
          <a:stretch>
            <a:fillRect/>
          </a:stretch>
        </p:blipFill>
        <p:spPr bwMode="auto">
          <a:xfrm>
            <a:off x="285720" y="3000372"/>
            <a:ext cx="2571768" cy="3571900"/>
          </a:xfrm>
          <a:prstGeom prst="rect">
            <a:avLst/>
          </a:prstGeom>
          <a:noFill/>
        </p:spPr>
      </p:pic>
      <p:sp>
        <p:nvSpPr>
          <p:cNvPr id="4" name="TextBox 3"/>
          <p:cNvSpPr txBox="1"/>
          <p:nvPr/>
        </p:nvSpPr>
        <p:spPr>
          <a:xfrm>
            <a:off x="285720" y="285728"/>
            <a:ext cx="8286808" cy="954107"/>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Task 1</a:t>
            </a:r>
            <a:r>
              <a:rPr lang="en-US" sz="2800" b="1" dirty="0" smtClean="0">
                <a:solidFill>
                  <a:srgbClr val="002060"/>
                </a:solidFill>
                <a:latin typeface="Times New Roman" pitchFamily="18" charset="0"/>
                <a:cs typeface="Times New Roman" pitchFamily="18" charset="0"/>
              </a:rPr>
              <a:t>. Ex 1 Which of these things are cheating? Read the text  and tick the things that are mentioned.  </a:t>
            </a:r>
            <a:endParaRPr lang="ru-RU" sz="2800" b="1" dirty="0">
              <a:solidFill>
                <a:srgbClr val="002060"/>
              </a:solidFill>
              <a:latin typeface="Times New Roman" pitchFamily="18" charset="0"/>
              <a:cs typeface="Times New Roman" pitchFamily="18" charset="0"/>
            </a:endParaRPr>
          </a:p>
        </p:txBody>
      </p:sp>
      <p:pic>
        <p:nvPicPr>
          <p:cNvPr id="5" name="Рисунок 4" descr="C:\Users\w\Downloads\Screenshot_2020-04-02 4743914_EP_Kaz_G8_SB_WATERMARKED pdf(1).png"/>
          <p:cNvPicPr/>
          <p:nvPr/>
        </p:nvPicPr>
        <p:blipFill>
          <a:blip r:embed="rId4">
            <a:extLst>
              <a:ext uri="{28A0092B-C50C-407E-A947-70E740481C1C}">
                <a14:useLocalDpi xmlns="" xmlns:a14="http://schemas.microsoft.com/office/drawing/2010/main" val="0"/>
              </a:ext>
            </a:extLst>
          </a:blip>
          <a:srcRect l="10652" t="26716" r="8955" b="5153"/>
          <a:stretch>
            <a:fillRect/>
          </a:stretch>
        </p:blipFill>
        <p:spPr bwMode="auto">
          <a:xfrm>
            <a:off x="5000628" y="1214422"/>
            <a:ext cx="3857652" cy="314327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ownloads\3c4b8710-832f-43e5-bffc-eb6ff3354f00.jpg"/>
          <p:cNvPicPr>
            <a:picLocks noChangeAspect="1" noChangeArrowheads="1"/>
          </p:cNvPicPr>
          <p:nvPr/>
        </p:nvPicPr>
        <p:blipFill>
          <a:blip r:embed="rId2">
            <a:lum bright="-40000"/>
          </a:blip>
          <a:srcRect l="8909" t="50000" r="43576" b="11458"/>
          <a:stretch>
            <a:fillRect/>
          </a:stretch>
        </p:blipFill>
        <p:spPr bwMode="auto">
          <a:xfrm>
            <a:off x="2857488" y="3000372"/>
            <a:ext cx="2286016" cy="3602124"/>
          </a:xfrm>
          <a:prstGeom prst="rect">
            <a:avLst/>
          </a:prstGeom>
          <a:noFill/>
        </p:spPr>
      </p:pic>
      <p:pic>
        <p:nvPicPr>
          <p:cNvPr id="2051" name="Picture 3" descr="C:\Users\Sony\Downloads\9d1de41a-bbfb-437c-a1cf-c20db3f8442d.jpg"/>
          <p:cNvPicPr>
            <a:picLocks noChangeAspect="1" noChangeArrowheads="1"/>
          </p:cNvPicPr>
          <p:nvPr/>
        </p:nvPicPr>
        <p:blipFill>
          <a:blip r:embed="rId3">
            <a:lum bright="-30000"/>
          </a:blip>
          <a:srcRect l="45138" t="46875" r="4389" b="15625"/>
          <a:stretch>
            <a:fillRect/>
          </a:stretch>
        </p:blipFill>
        <p:spPr bwMode="auto">
          <a:xfrm>
            <a:off x="285720" y="3000372"/>
            <a:ext cx="2571768" cy="3571900"/>
          </a:xfrm>
          <a:prstGeom prst="rect">
            <a:avLst/>
          </a:prstGeom>
          <a:noFill/>
        </p:spPr>
      </p:pic>
      <p:sp>
        <p:nvSpPr>
          <p:cNvPr id="4" name="TextBox 3"/>
          <p:cNvSpPr txBox="1"/>
          <p:nvPr/>
        </p:nvSpPr>
        <p:spPr>
          <a:xfrm>
            <a:off x="285720" y="285728"/>
            <a:ext cx="828680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Which of these things are cheating?   </a:t>
            </a:r>
            <a:endParaRPr lang="ru-RU" sz="2800" b="1" dirty="0">
              <a:solidFill>
                <a:srgbClr val="002060"/>
              </a:solidFill>
              <a:latin typeface="Times New Roman" pitchFamily="18" charset="0"/>
              <a:cs typeface="Times New Roman" pitchFamily="18" charset="0"/>
            </a:endParaRPr>
          </a:p>
        </p:txBody>
      </p:sp>
      <p:pic>
        <p:nvPicPr>
          <p:cNvPr id="5" name="Рисунок 4" descr="C:\Users\w\Downloads\Screenshot_2020-04-02 4743914_EP_Kaz_G8_SB_WATERMARKED pdf(1).png"/>
          <p:cNvPicPr/>
          <p:nvPr/>
        </p:nvPicPr>
        <p:blipFill>
          <a:blip r:embed="rId4">
            <a:extLst>
              <a:ext uri="{28A0092B-C50C-407E-A947-70E740481C1C}">
                <a14:useLocalDpi xmlns="" xmlns:a14="http://schemas.microsoft.com/office/drawing/2010/main" val="0"/>
              </a:ext>
            </a:extLst>
          </a:blip>
          <a:srcRect l="10652" t="26716" r="8955" b="5153"/>
          <a:stretch>
            <a:fillRect/>
          </a:stretch>
        </p:blipFill>
        <p:spPr bwMode="auto">
          <a:xfrm>
            <a:off x="5286348" y="1214422"/>
            <a:ext cx="3857652" cy="3143272"/>
          </a:xfrm>
          <a:prstGeom prst="rect">
            <a:avLst/>
          </a:prstGeom>
          <a:noFill/>
          <a:ln>
            <a:noFill/>
          </a:ln>
        </p:spPr>
      </p:pic>
      <p:sp>
        <p:nvSpPr>
          <p:cNvPr id="6" name="Молния 5"/>
          <p:cNvSpPr/>
          <p:nvPr/>
        </p:nvSpPr>
        <p:spPr>
          <a:xfrm>
            <a:off x="5000628" y="1357298"/>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Молния 6"/>
          <p:cNvSpPr/>
          <p:nvPr/>
        </p:nvSpPr>
        <p:spPr>
          <a:xfrm>
            <a:off x="5000628" y="1714488"/>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олния 7"/>
          <p:cNvSpPr/>
          <p:nvPr/>
        </p:nvSpPr>
        <p:spPr>
          <a:xfrm>
            <a:off x="5072066" y="2500306"/>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Молния 8"/>
          <p:cNvSpPr/>
          <p:nvPr/>
        </p:nvSpPr>
        <p:spPr>
          <a:xfrm>
            <a:off x="5072066" y="2857496"/>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Молния 9"/>
          <p:cNvSpPr/>
          <p:nvPr/>
        </p:nvSpPr>
        <p:spPr>
          <a:xfrm>
            <a:off x="5072066" y="3643314"/>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ownloads\3c4b8710-832f-43e5-bffc-eb6ff3354f00.jpg"/>
          <p:cNvPicPr>
            <a:picLocks noChangeAspect="1" noChangeArrowheads="1"/>
          </p:cNvPicPr>
          <p:nvPr/>
        </p:nvPicPr>
        <p:blipFill>
          <a:blip r:embed="rId2">
            <a:lum bright="-40000"/>
          </a:blip>
          <a:srcRect l="8909" t="50000" r="43576" b="11458"/>
          <a:stretch>
            <a:fillRect/>
          </a:stretch>
        </p:blipFill>
        <p:spPr bwMode="auto">
          <a:xfrm>
            <a:off x="2857488" y="3000372"/>
            <a:ext cx="2286016" cy="3602124"/>
          </a:xfrm>
          <a:prstGeom prst="rect">
            <a:avLst/>
          </a:prstGeom>
          <a:noFill/>
        </p:spPr>
      </p:pic>
      <p:pic>
        <p:nvPicPr>
          <p:cNvPr id="2051" name="Picture 3" descr="C:\Users\Sony\Downloads\9d1de41a-bbfb-437c-a1cf-c20db3f8442d.jpg"/>
          <p:cNvPicPr>
            <a:picLocks noChangeAspect="1" noChangeArrowheads="1"/>
          </p:cNvPicPr>
          <p:nvPr/>
        </p:nvPicPr>
        <p:blipFill>
          <a:blip r:embed="rId3">
            <a:lum bright="-30000"/>
          </a:blip>
          <a:srcRect l="45138" t="46875" r="4389" b="15625"/>
          <a:stretch>
            <a:fillRect/>
          </a:stretch>
        </p:blipFill>
        <p:spPr bwMode="auto">
          <a:xfrm>
            <a:off x="285720" y="3000372"/>
            <a:ext cx="2571768" cy="3571900"/>
          </a:xfrm>
          <a:prstGeom prst="rect">
            <a:avLst/>
          </a:prstGeom>
          <a:noFill/>
        </p:spPr>
      </p:pic>
      <p:sp>
        <p:nvSpPr>
          <p:cNvPr id="4" name="TextBox 3"/>
          <p:cNvSpPr txBox="1"/>
          <p:nvPr/>
        </p:nvSpPr>
        <p:spPr>
          <a:xfrm>
            <a:off x="285720" y="285728"/>
            <a:ext cx="8286808"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 - things that are mentioned in the text:   </a:t>
            </a:r>
            <a:endParaRPr lang="ru-RU" sz="2800" b="1" dirty="0">
              <a:solidFill>
                <a:srgbClr val="002060"/>
              </a:solidFill>
              <a:latin typeface="Times New Roman" pitchFamily="18" charset="0"/>
              <a:cs typeface="Times New Roman" pitchFamily="18" charset="0"/>
            </a:endParaRPr>
          </a:p>
        </p:txBody>
      </p:sp>
      <p:pic>
        <p:nvPicPr>
          <p:cNvPr id="5" name="Рисунок 4" descr="C:\Users\w\Downloads\Screenshot_2020-04-02 4743914_EP_Kaz_G8_SB_WATERMARKED pdf(1).png"/>
          <p:cNvPicPr/>
          <p:nvPr/>
        </p:nvPicPr>
        <p:blipFill>
          <a:blip r:embed="rId4">
            <a:extLst>
              <a:ext uri="{28A0092B-C50C-407E-A947-70E740481C1C}">
                <a14:useLocalDpi xmlns="" xmlns:a14="http://schemas.microsoft.com/office/drawing/2010/main" val="0"/>
              </a:ext>
            </a:extLst>
          </a:blip>
          <a:srcRect l="10652" t="26716" r="8955" b="5153"/>
          <a:stretch>
            <a:fillRect/>
          </a:stretch>
        </p:blipFill>
        <p:spPr bwMode="auto">
          <a:xfrm>
            <a:off x="5286348" y="714356"/>
            <a:ext cx="3857652" cy="3143272"/>
          </a:xfrm>
          <a:prstGeom prst="rect">
            <a:avLst/>
          </a:prstGeom>
          <a:noFill/>
          <a:ln>
            <a:noFill/>
          </a:ln>
        </p:spPr>
      </p:pic>
      <p:sp>
        <p:nvSpPr>
          <p:cNvPr id="6" name="Молния 5"/>
          <p:cNvSpPr/>
          <p:nvPr/>
        </p:nvSpPr>
        <p:spPr>
          <a:xfrm>
            <a:off x="5000628" y="857232"/>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Молния 6"/>
          <p:cNvSpPr/>
          <p:nvPr/>
        </p:nvSpPr>
        <p:spPr>
          <a:xfrm>
            <a:off x="5000628" y="1285860"/>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олния 7"/>
          <p:cNvSpPr/>
          <p:nvPr/>
        </p:nvSpPr>
        <p:spPr>
          <a:xfrm>
            <a:off x="4929190" y="2000240"/>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Молния 8"/>
          <p:cNvSpPr/>
          <p:nvPr/>
        </p:nvSpPr>
        <p:spPr>
          <a:xfrm>
            <a:off x="5000628" y="2357430"/>
            <a:ext cx="285752" cy="142876"/>
          </a:xfrm>
          <a:prstGeom prst="lightningBol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106</Words>
  <Application>Microsoft Office PowerPoint</Application>
  <PresentationFormat>Экран (4:3)</PresentationFormat>
  <Paragraphs>36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Let’s guess the theme of the lesson by the method “Four pictures and a word”</vt:lpstr>
      <vt:lpstr>Grade 8 Unit 9  Lesson 2 Cheating Teacher: Tuleubaeva Saule Boarding school after Sadu Nurniazuly Mangystau region</vt:lpstr>
      <vt:lpstr>Lesson objectives: Identify the meaning of the text about cheating in exams. Understand some American English vocabulary. Use key phrases for agreeing and disagreeing. </vt:lpstr>
      <vt:lpstr>Free talk. 1.What does the word "cheat" mean? 2. What are the different ways in which people can cheat? 3. Try to guess what percentage of school students cheat in tests and exams.</vt:lpstr>
      <vt:lpstr>Cheating – алаяқтық to cheat – алдау  </vt:lpstr>
      <vt:lpstr>Слайд 7</vt:lpstr>
      <vt:lpstr>Слайд 8</vt:lpstr>
      <vt:lpstr>Слайд 9</vt:lpstr>
      <vt:lpstr>    </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dc:creator>
  <cp:lastModifiedBy>Sony</cp:lastModifiedBy>
  <cp:revision>48</cp:revision>
  <dcterms:created xsi:type="dcterms:W3CDTF">2020-04-02T11:16:26Z</dcterms:created>
  <dcterms:modified xsi:type="dcterms:W3CDTF">2021-05-04T12:18:20Z</dcterms:modified>
</cp:coreProperties>
</file>