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81" r:id="rId3"/>
    <p:sldId id="280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9" r:id="rId18"/>
    <p:sldId id="274" r:id="rId19"/>
    <p:sldId id="282" r:id="rId20"/>
    <p:sldId id="28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066" autoAdjust="0"/>
  </p:normalViewPr>
  <p:slideViewPr>
    <p:cSldViewPr>
      <p:cViewPr varScale="1">
        <p:scale>
          <a:sx n="85" d="100"/>
          <a:sy n="85" d="100"/>
        </p:scale>
        <p:origin x="15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6174FD-615A-42D0-9A3F-B1ABED71D4F1}" type="doc">
      <dgm:prSet loTypeId="urn:microsoft.com/office/officeart/2005/8/layout/vList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B018CE-FC81-45E9-83DA-5328CEEA6854}">
      <dgm:prSet phldrT="[Текст]"/>
      <dgm:spPr/>
      <dgm:t>
        <a:bodyPr/>
        <a:lstStyle/>
        <a:p>
          <a:r>
            <a:rPr lang="ru-RU" dirty="0"/>
            <a:t>Чтобы перевести десятичную дробь в проценты</a:t>
          </a:r>
        </a:p>
      </dgm:t>
    </dgm:pt>
    <dgm:pt modelId="{8EC76167-DD61-47DD-9D1B-645A40DB2968}" type="parTrans" cxnId="{CD63D644-F1EB-472A-BFAE-9E68F7D0FD2F}">
      <dgm:prSet/>
      <dgm:spPr/>
      <dgm:t>
        <a:bodyPr/>
        <a:lstStyle/>
        <a:p>
          <a:endParaRPr lang="ru-RU"/>
        </a:p>
      </dgm:t>
    </dgm:pt>
    <dgm:pt modelId="{0B8B8AA0-E705-4E76-B210-14F361CBB339}" type="sibTrans" cxnId="{CD63D644-F1EB-472A-BFAE-9E68F7D0FD2F}">
      <dgm:prSet/>
      <dgm:spPr/>
      <dgm:t>
        <a:bodyPr/>
        <a:lstStyle/>
        <a:p>
          <a:endParaRPr lang="ru-RU"/>
        </a:p>
      </dgm:t>
    </dgm:pt>
    <dgm:pt modelId="{584FE51D-B0BA-4F61-B75D-3339B7690C96}">
      <dgm:prSet phldrT="[Текст]" custT="1"/>
      <dgm:spPr/>
      <dgm:t>
        <a:bodyPr/>
        <a:lstStyle/>
        <a:p>
          <a:r>
            <a:rPr lang="ru-RU" sz="1800" dirty="0"/>
            <a:t>надо её умножить на 100</a:t>
          </a:r>
          <a:r>
            <a:rPr lang="ru-RU" sz="1300" dirty="0"/>
            <a:t>.</a:t>
          </a:r>
        </a:p>
      </dgm:t>
    </dgm:pt>
    <dgm:pt modelId="{6EC29F24-67DA-4E42-8282-C651C53A8B49}" type="parTrans" cxnId="{22AD1678-40D6-4576-9065-86254C74D022}">
      <dgm:prSet/>
      <dgm:spPr/>
      <dgm:t>
        <a:bodyPr/>
        <a:lstStyle/>
        <a:p>
          <a:endParaRPr lang="ru-RU"/>
        </a:p>
      </dgm:t>
    </dgm:pt>
    <dgm:pt modelId="{2E094591-0534-4B92-BCE4-4CCDA6E9EF9E}" type="sibTrans" cxnId="{22AD1678-40D6-4576-9065-86254C74D022}">
      <dgm:prSet/>
      <dgm:spPr/>
      <dgm:t>
        <a:bodyPr/>
        <a:lstStyle/>
        <a:p>
          <a:endParaRPr lang="ru-RU"/>
        </a:p>
      </dgm:t>
    </dgm:pt>
    <dgm:pt modelId="{E0137A81-15E2-48F4-8E20-C7F419FAE080}">
      <dgm:prSet phldrT="[Текст]"/>
      <dgm:spPr/>
      <dgm:t>
        <a:bodyPr/>
        <a:lstStyle/>
        <a:p>
          <a:r>
            <a:rPr lang="ru-RU" dirty="0"/>
            <a:t>Чтобы перевести проценты в десятичную дробь</a:t>
          </a:r>
        </a:p>
      </dgm:t>
    </dgm:pt>
    <dgm:pt modelId="{13E29DF4-33EA-476A-A89A-7177C34D062C}" type="parTrans" cxnId="{2E2973BC-3741-4CF0-AEDD-7E631C634578}">
      <dgm:prSet/>
      <dgm:spPr/>
      <dgm:t>
        <a:bodyPr/>
        <a:lstStyle/>
        <a:p>
          <a:endParaRPr lang="ru-RU"/>
        </a:p>
      </dgm:t>
    </dgm:pt>
    <dgm:pt modelId="{6AA389E4-6E89-43AB-8B2C-34507BAFFDDB}" type="sibTrans" cxnId="{2E2973BC-3741-4CF0-AEDD-7E631C634578}">
      <dgm:prSet/>
      <dgm:spPr/>
      <dgm:t>
        <a:bodyPr/>
        <a:lstStyle/>
        <a:p>
          <a:endParaRPr lang="ru-RU"/>
        </a:p>
      </dgm:t>
    </dgm:pt>
    <dgm:pt modelId="{E8EE817A-F6AD-4998-A796-550771B34FB2}">
      <dgm:prSet phldrT="[Текст]"/>
      <dgm:spPr/>
      <dgm:t>
        <a:bodyPr/>
        <a:lstStyle/>
        <a:p>
          <a:r>
            <a:rPr lang="ru-RU" dirty="0"/>
            <a:t>надо разделить число процентов на 100.</a:t>
          </a:r>
        </a:p>
      </dgm:t>
    </dgm:pt>
    <dgm:pt modelId="{4B45FD69-AE55-435D-907A-C8B34D936BC8}" type="parTrans" cxnId="{48DD8CFB-661D-4298-BE96-A74F1BBFE062}">
      <dgm:prSet/>
      <dgm:spPr/>
      <dgm:t>
        <a:bodyPr/>
        <a:lstStyle/>
        <a:p>
          <a:endParaRPr lang="ru-RU"/>
        </a:p>
      </dgm:t>
    </dgm:pt>
    <dgm:pt modelId="{74A94E42-F01E-4F8A-9865-6C0A27505C18}" type="sibTrans" cxnId="{48DD8CFB-661D-4298-BE96-A74F1BBFE062}">
      <dgm:prSet/>
      <dgm:spPr/>
      <dgm:t>
        <a:bodyPr/>
        <a:lstStyle/>
        <a:p>
          <a:endParaRPr lang="ru-RU"/>
        </a:p>
      </dgm:t>
    </dgm:pt>
    <dgm:pt modelId="{2015DF9A-7D15-4F90-991C-2D7D0A9FE3A7}">
      <dgm:prSet phldrT="[Текст]" custT="1"/>
      <dgm:spPr/>
      <dgm:t>
        <a:bodyPr/>
        <a:lstStyle/>
        <a:p>
          <a:endParaRPr lang="ru-RU" sz="1300" dirty="0"/>
        </a:p>
      </dgm:t>
    </dgm:pt>
    <dgm:pt modelId="{1A3F2A68-E1FD-46A3-972F-989CBC2282EA}" type="parTrans" cxnId="{E3880FC4-73F0-4070-B0A7-D6B078F1033E}">
      <dgm:prSet/>
      <dgm:spPr/>
      <dgm:t>
        <a:bodyPr/>
        <a:lstStyle/>
        <a:p>
          <a:endParaRPr lang="ru-RU"/>
        </a:p>
      </dgm:t>
    </dgm:pt>
    <dgm:pt modelId="{236E2DF3-50D7-47F0-A663-D436594700C1}" type="sibTrans" cxnId="{E3880FC4-73F0-4070-B0A7-D6B078F1033E}">
      <dgm:prSet/>
      <dgm:spPr/>
      <dgm:t>
        <a:bodyPr/>
        <a:lstStyle/>
        <a:p>
          <a:endParaRPr lang="ru-RU"/>
        </a:p>
      </dgm:t>
    </dgm:pt>
    <dgm:pt modelId="{7A376AEC-C0D4-4F64-889A-F031D8BBB8C4}">
      <dgm:prSet phldrT="[Текст]" custT="1"/>
      <dgm:spPr/>
      <dgm:t>
        <a:bodyPr/>
        <a:lstStyle/>
        <a:p>
          <a:endParaRPr lang="ru-RU" sz="1300" dirty="0"/>
        </a:p>
      </dgm:t>
    </dgm:pt>
    <dgm:pt modelId="{E78D1EC8-E8DA-4ABB-A7B3-B53339401637}" type="parTrans" cxnId="{272F950C-95F6-43B3-8B76-F345505FC322}">
      <dgm:prSet/>
      <dgm:spPr/>
      <dgm:t>
        <a:bodyPr/>
        <a:lstStyle/>
        <a:p>
          <a:endParaRPr lang="ru-RU"/>
        </a:p>
      </dgm:t>
    </dgm:pt>
    <dgm:pt modelId="{94A34CCC-BE59-40CB-9FB1-23B00C766149}" type="sibTrans" cxnId="{272F950C-95F6-43B3-8B76-F345505FC322}">
      <dgm:prSet/>
      <dgm:spPr/>
      <dgm:t>
        <a:bodyPr/>
        <a:lstStyle/>
        <a:p>
          <a:endParaRPr lang="ru-RU"/>
        </a:p>
      </dgm:t>
    </dgm:pt>
    <dgm:pt modelId="{680BEC4D-970D-477A-B09F-F706DA0A43ED}" type="pres">
      <dgm:prSet presAssocID="{B86174FD-615A-42D0-9A3F-B1ABED71D4F1}" presName="Name0" presStyleCnt="0">
        <dgm:presLayoutVars>
          <dgm:dir/>
          <dgm:animLvl val="lvl"/>
          <dgm:resizeHandles/>
        </dgm:presLayoutVars>
      </dgm:prSet>
      <dgm:spPr/>
    </dgm:pt>
    <dgm:pt modelId="{7E691D8D-0BFE-4527-B463-20EAB491490F}" type="pres">
      <dgm:prSet presAssocID="{FCB018CE-FC81-45E9-83DA-5328CEEA6854}" presName="linNode" presStyleCnt="0"/>
      <dgm:spPr/>
    </dgm:pt>
    <dgm:pt modelId="{501F6A23-4F4D-4D5E-BC27-3FD54957B160}" type="pres">
      <dgm:prSet presAssocID="{FCB018CE-FC81-45E9-83DA-5328CEEA6854}" presName="parentShp" presStyleLbl="node1" presStyleIdx="0" presStyleCnt="2" custScaleX="100000">
        <dgm:presLayoutVars>
          <dgm:bulletEnabled val="1"/>
        </dgm:presLayoutVars>
      </dgm:prSet>
      <dgm:spPr/>
    </dgm:pt>
    <dgm:pt modelId="{F6EE5E51-CEE9-47AD-B60A-B5376E02BB89}" type="pres">
      <dgm:prSet presAssocID="{FCB018CE-FC81-45E9-83DA-5328CEEA6854}" presName="childShp" presStyleLbl="bgAccFollowNode1" presStyleIdx="0" presStyleCnt="2" custScaleX="101382">
        <dgm:presLayoutVars>
          <dgm:bulletEnabled val="1"/>
        </dgm:presLayoutVars>
      </dgm:prSet>
      <dgm:spPr/>
    </dgm:pt>
    <dgm:pt modelId="{0E842609-329A-4668-B658-1EE2E889424E}" type="pres">
      <dgm:prSet presAssocID="{0B8B8AA0-E705-4E76-B210-14F361CBB339}" presName="spacing" presStyleCnt="0"/>
      <dgm:spPr/>
    </dgm:pt>
    <dgm:pt modelId="{5669594A-991C-455B-8C03-3F49CF285E5F}" type="pres">
      <dgm:prSet presAssocID="{E0137A81-15E2-48F4-8E20-C7F419FAE080}" presName="linNode" presStyleCnt="0"/>
      <dgm:spPr/>
    </dgm:pt>
    <dgm:pt modelId="{51FBBD4C-78FC-4CEF-AFB3-172A652CEF14}" type="pres">
      <dgm:prSet presAssocID="{E0137A81-15E2-48F4-8E20-C7F419FAE080}" presName="parentShp" presStyleLbl="node1" presStyleIdx="1" presStyleCnt="2">
        <dgm:presLayoutVars>
          <dgm:bulletEnabled val="1"/>
        </dgm:presLayoutVars>
      </dgm:prSet>
      <dgm:spPr/>
    </dgm:pt>
    <dgm:pt modelId="{E366AFD3-EBB5-427C-AADA-1DDB5D8AB644}" type="pres">
      <dgm:prSet presAssocID="{E0137A81-15E2-48F4-8E20-C7F419FAE080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2C019503-D777-4687-AA34-59ED43DF5623}" type="presOf" srcId="{7A376AEC-C0D4-4F64-889A-F031D8BBB8C4}" destId="{F6EE5E51-CEE9-47AD-B60A-B5376E02BB89}" srcOrd="0" destOrd="1" presId="urn:microsoft.com/office/officeart/2005/8/layout/vList6"/>
    <dgm:cxn modelId="{272F950C-95F6-43B3-8B76-F345505FC322}" srcId="{FCB018CE-FC81-45E9-83DA-5328CEEA6854}" destId="{7A376AEC-C0D4-4F64-889A-F031D8BBB8C4}" srcOrd="1" destOrd="0" parTransId="{E78D1EC8-E8DA-4ABB-A7B3-B53339401637}" sibTransId="{94A34CCC-BE59-40CB-9FB1-23B00C766149}"/>
    <dgm:cxn modelId="{3C5AC012-D72B-423E-AEF1-CB675AE2EC45}" type="presOf" srcId="{B86174FD-615A-42D0-9A3F-B1ABED71D4F1}" destId="{680BEC4D-970D-477A-B09F-F706DA0A43ED}" srcOrd="0" destOrd="0" presId="urn:microsoft.com/office/officeart/2005/8/layout/vList6"/>
    <dgm:cxn modelId="{51600F3F-9F1D-47E6-A18F-5D1E0D8521B2}" type="presOf" srcId="{584FE51D-B0BA-4F61-B75D-3339B7690C96}" destId="{F6EE5E51-CEE9-47AD-B60A-B5376E02BB89}" srcOrd="0" destOrd="2" presId="urn:microsoft.com/office/officeart/2005/8/layout/vList6"/>
    <dgm:cxn modelId="{2040A35B-9689-455A-B0D3-5936AFD39FCB}" type="presOf" srcId="{2015DF9A-7D15-4F90-991C-2D7D0A9FE3A7}" destId="{F6EE5E51-CEE9-47AD-B60A-B5376E02BB89}" srcOrd="0" destOrd="0" presId="urn:microsoft.com/office/officeart/2005/8/layout/vList6"/>
    <dgm:cxn modelId="{CD63D644-F1EB-472A-BFAE-9E68F7D0FD2F}" srcId="{B86174FD-615A-42D0-9A3F-B1ABED71D4F1}" destId="{FCB018CE-FC81-45E9-83DA-5328CEEA6854}" srcOrd="0" destOrd="0" parTransId="{8EC76167-DD61-47DD-9D1B-645A40DB2968}" sibTransId="{0B8B8AA0-E705-4E76-B210-14F361CBB339}"/>
    <dgm:cxn modelId="{22AD1678-40D6-4576-9065-86254C74D022}" srcId="{FCB018CE-FC81-45E9-83DA-5328CEEA6854}" destId="{584FE51D-B0BA-4F61-B75D-3339B7690C96}" srcOrd="2" destOrd="0" parTransId="{6EC29F24-67DA-4E42-8282-C651C53A8B49}" sibTransId="{2E094591-0534-4B92-BCE4-4CCDA6E9EF9E}"/>
    <dgm:cxn modelId="{758D078F-19D7-43E6-975D-E46E61F19E2D}" type="presOf" srcId="{FCB018CE-FC81-45E9-83DA-5328CEEA6854}" destId="{501F6A23-4F4D-4D5E-BC27-3FD54957B160}" srcOrd="0" destOrd="0" presId="urn:microsoft.com/office/officeart/2005/8/layout/vList6"/>
    <dgm:cxn modelId="{E9FAA5B0-E8FC-4255-9312-453054754656}" type="presOf" srcId="{E8EE817A-F6AD-4998-A796-550771B34FB2}" destId="{E366AFD3-EBB5-427C-AADA-1DDB5D8AB644}" srcOrd="0" destOrd="0" presId="urn:microsoft.com/office/officeart/2005/8/layout/vList6"/>
    <dgm:cxn modelId="{05E9C6B5-42C5-46F1-B7DA-56F25F69B909}" type="presOf" srcId="{E0137A81-15E2-48F4-8E20-C7F419FAE080}" destId="{51FBBD4C-78FC-4CEF-AFB3-172A652CEF14}" srcOrd="0" destOrd="0" presId="urn:microsoft.com/office/officeart/2005/8/layout/vList6"/>
    <dgm:cxn modelId="{2E2973BC-3741-4CF0-AEDD-7E631C634578}" srcId="{B86174FD-615A-42D0-9A3F-B1ABED71D4F1}" destId="{E0137A81-15E2-48F4-8E20-C7F419FAE080}" srcOrd="1" destOrd="0" parTransId="{13E29DF4-33EA-476A-A89A-7177C34D062C}" sibTransId="{6AA389E4-6E89-43AB-8B2C-34507BAFFDDB}"/>
    <dgm:cxn modelId="{E3880FC4-73F0-4070-B0A7-D6B078F1033E}" srcId="{FCB018CE-FC81-45E9-83DA-5328CEEA6854}" destId="{2015DF9A-7D15-4F90-991C-2D7D0A9FE3A7}" srcOrd="0" destOrd="0" parTransId="{1A3F2A68-E1FD-46A3-972F-989CBC2282EA}" sibTransId="{236E2DF3-50D7-47F0-A663-D436594700C1}"/>
    <dgm:cxn modelId="{48DD8CFB-661D-4298-BE96-A74F1BBFE062}" srcId="{E0137A81-15E2-48F4-8E20-C7F419FAE080}" destId="{E8EE817A-F6AD-4998-A796-550771B34FB2}" srcOrd="0" destOrd="0" parTransId="{4B45FD69-AE55-435D-907A-C8B34D936BC8}" sibTransId="{74A94E42-F01E-4F8A-9865-6C0A27505C18}"/>
    <dgm:cxn modelId="{FF61132B-2C96-4CFC-ADE1-ADF4D13D6A72}" type="presParOf" srcId="{680BEC4D-970D-477A-B09F-F706DA0A43ED}" destId="{7E691D8D-0BFE-4527-B463-20EAB491490F}" srcOrd="0" destOrd="0" presId="urn:microsoft.com/office/officeart/2005/8/layout/vList6"/>
    <dgm:cxn modelId="{870FB061-93E5-4FE2-B49A-06F06BC3E87C}" type="presParOf" srcId="{7E691D8D-0BFE-4527-B463-20EAB491490F}" destId="{501F6A23-4F4D-4D5E-BC27-3FD54957B160}" srcOrd="0" destOrd="0" presId="urn:microsoft.com/office/officeart/2005/8/layout/vList6"/>
    <dgm:cxn modelId="{77011A60-8964-4318-B920-3BB8244EECCE}" type="presParOf" srcId="{7E691D8D-0BFE-4527-B463-20EAB491490F}" destId="{F6EE5E51-CEE9-47AD-B60A-B5376E02BB89}" srcOrd="1" destOrd="0" presId="urn:microsoft.com/office/officeart/2005/8/layout/vList6"/>
    <dgm:cxn modelId="{FCEC3C32-2193-48AE-BC71-6F2E7413944D}" type="presParOf" srcId="{680BEC4D-970D-477A-B09F-F706DA0A43ED}" destId="{0E842609-329A-4668-B658-1EE2E889424E}" srcOrd="1" destOrd="0" presId="urn:microsoft.com/office/officeart/2005/8/layout/vList6"/>
    <dgm:cxn modelId="{5CD759A5-AA77-4546-A655-85EA66857F1F}" type="presParOf" srcId="{680BEC4D-970D-477A-B09F-F706DA0A43ED}" destId="{5669594A-991C-455B-8C03-3F49CF285E5F}" srcOrd="2" destOrd="0" presId="urn:microsoft.com/office/officeart/2005/8/layout/vList6"/>
    <dgm:cxn modelId="{D9550994-CF92-4198-BD05-2D4C4AE20D36}" type="presParOf" srcId="{5669594A-991C-455B-8C03-3F49CF285E5F}" destId="{51FBBD4C-78FC-4CEF-AFB3-172A652CEF14}" srcOrd="0" destOrd="0" presId="urn:microsoft.com/office/officeart/2005/8/layout/vList6"/>
    <dgm:cxn modelId="{24AF02C6-7447-4CDA-90B8-57445671F101}" type="presParOf" srcId="{5669594A-991C-455B-8C03-3F49CF285E5F}" destId="{E366AFD3-EBB5-427C-AADA-1DDB5D8AB64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EE5E51-CEE9-47AD-B60A-B5376E02BB89}">
      <dsp:nvSpPr>
        <dsp:cNvPr id="0" name=""/>
        <dsp:cNvSpPr/>
      </dsp:nvSpPr>
      <dsp:spPr>
        <a:xfrm>
          <a:off x="1397054" y="552"/>
          <a:ext cx="2123016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надо её умножить на 100</a:t>
          </a:r>
          <a:r>
            <a:rPr lang="ru-RU" sz="1300" kern="1200" dirty="0"/>
            <a:t>.</a:t>
          </a:r>
        </a:p>
      </dsp:txBody>
      <dsp:txXfrm>
        <a:off x="1397054" y="269889"/>
        <a:ext cx="1326885" cy="1616020"/>
      </dsp:txXfrm>
    </dsp:sp>
    <dsp:sp modelId="{501F6A23-4F4D-4D5E-BC27-3FD54957B160}">
      <dsp:nvSpPr>
        <dsp:cNvPr id="0" name=""/>
        <dsp:cNvSpPr/>
      </dsp:nvSpPr>
      <dsp:spPr>
        <a:xfrm>
          <a:off x="1003" y="552"/>
          <a:ext cx="1396051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Чтобы перевести десятичную дробь в проценты</a:t>
          </a:r>
        </a:p>
      </dsp:txBody>
      <dsp:txXfrm>
        <a:off x="69153" y="68702"/>
        <a:ext cx="1259751" cy="2018394"/>
      </dsp:txXfrm>
    </dsp:sp>
    <dsp:sp modelId="{E366AFD3-EBB5-427C-AADA-1DDB5D8AB644}">
      <dsp:nvSpPr>
        <dsp:cNvPr id="0" name=""/>
        <dsp:cNvSpPr/>
      </dsp:nvSpPr>
      <dsp:spPr>
        <a:xfrm>
          <a:off x="1408429" y="2370716"/>
          <a:ext cx="2112645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надо разделить число процентов на 100.</a:t>
          </a:r>
        </a:p>
      </dsp:txBody>
      <dsp:txXfrm>
        <a:off x="1408429" y="2640053"/>
        <a:ext cx="1320403" cy="1616020"/>
      </dsp:txXfrm>
    </dsp:sp>
    <dsp:sp modelId="{51FBBD4C-78FC-4CEF-AFB3-172A652CEF14}">
      <dsp:nvSpPr>
        <dsp:cNvPr id="0" name=""/>
        <dsp:cNvSpPr/>
      </dsp:nvSpPr>
      <dsp:spPr>
        <a:xfrm>
          <a:off x="0" y="2370716"/>
          <a:ext cx="140843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Чтобы перевести проценты в десятичную дробь</a:t>
          </a:r>
        </a:p>
      </dsp:txBody>
      <dsp:txXfrm>
        <a:off x="68754" y="2439470"/>
        <a:ext cx="1270922" cy="2017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EEA03-FBEE-4911-93A7-6BD1D0AC1CC5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34FAE-2DAB-46F4-8D06-0C0E6E677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D050D2C-5E46-449F-9168-64A607F30311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comb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824294"/>
          </a:xfrm>
        </p:spPr>
        <p:txBody>
          <a:bodyPr/>
          <a:lstStyle/>
          <a:p>
            <a:br>
              <a:rPr lang="ru-RU" dirty="0"/>
            </a:br>
            <a:br>
              <a:rPr lang="ru-RU" dirty="0"/>
            </a:br>
            <a:r>
              <a:rPr lang="ru-RU" dirty="0"/>
              <a:t>Проценты</a:t>
            </a:r>
            <a:br>
              <a:rPr lang="ru-RU" dirty="0"/>
            </a:br>
            <a:br>
              <a:rPr lang="ru-RU" dirty="0"/>
            </a:br>
            <a:r>
              <a:rPr lang="ru-RU" sz="2800" dirty="0"/>
              <a:t>урок математики в 5 классе</a:t>
            </a:r>
            <a:br>
              <a:rPr lang="ru-RU" dirty="0"/>
            </a:br>
            <a:endParaRPr lang="ru-RU" dirty="0"/>
          </a:p>
        </p:txBody>
      </p:sp>
      <p:pic>
        <p:nvPicPr>
          <p:cNvPr id="7" name="Рисунок 6" descr="sov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928670"/>
            <a:ext cx="2228850" cy="1785950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4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задача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 wrap="square">
            <a:normAutofit/>
          </a:bodyPr>
          <a:lstStyle/>
          <a:p>
            <a:pPr algn="r"/>
            <a:r>
              <a:rPr lang="ru-RU" dirty="0"/>
              <a:t>«Здоровье человека лишь на 2/25 зависит от медицинской помощи, на 3/20- от генетических факторов,                              на 1/5- от экологии,                                            и более чем на 1/2- от                                    образа жизни».</a:t>
            </a:r>
          </a:p>
          <a:p>
            <a:pPr algn="r"/>
            <a:r>
              <a:rPr lang="ru-RU"/>
              <a:t>Восстановите </a:t>
            </a:r>
            <a:r>
              <a:rPr lang="ru-RU" dirty="0"/>
              <a:t>в этой                                     народной мудрости                                               проценты,                                            выраженные дробями.</a:t>
            </a:r>
          </a:p>
          <a:p>
            <a:endParaRPr lang="ru-RU" dirty="0"/>
          </a:p>
        </p:txBody>
      </p:sp>
      <p:pic>
        <p:nvPicPr>
          <p:cNvPr id="7" name="Рисунок 6" descr="Изображени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786058"/>
            <a:ext cx="2685510" cy="3276323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751638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    Ответ: 8%, 15%, 20%, 50%.</a:t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7239000" cy="4241182"/>
          </a:xfrm>
        </p:spPr>
        <p:txBody>
          <a:bodyPr/>
          <a:lstStyle/>
          <a:p>
            <a:pPr>
              <a:buNone/>
            </a:pPr>
            <a:r>
              <a:rPr lang="ru-RU" dirty="0"/>
              <a:t>С чем у вас ассоциируются слова «здоровый образ жизни»?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6" name="Рисунок 5" descr="2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3071810"/>
            <a:ext cx="3500462" cy="2171712"/>
          </a:xfrm>
          <a:prstGeom prst="rect">
            <a:avLst/>
          </a:prstGeom>
        </p:spPr>
      </p:pic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28792" y="320040"/>
            <a:ext cx="9124992" cy="1143000"/>
          </a:xfrm>
        </p:spPr>
        <p:txBody>
          <a:bodyPr/>
          <a:lstStyle/>
          <a:p>
            <a:pPr algn="ctr"/>
            <a:r>
              <a:rPr lang="ru-RU" dirty="0"/>
              <a:t>физкультминутка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7239000" cy="484632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Дружно с вами мы считали, </a:t>
            </a:r>
          </a:p>
          <a:p>
            <a:pPr>
              <a:buNone/>
            </a:pPr>
            <a:r>
              <a:rPr lang="ru-RU" dirty="0"/>
              <a:t>   о процентах рассуждали,</a:t>
            </a:r>
          </a:p>
          <a:p>
            <a:r>
              <a:rPr lang="ru-RU" dirty="0"/>
              <a:t>А теперь мы дружно встали, свои косточки размяли.</a:t>
            </a:r>
          </a:p>
          <a:p>
            <a:r>
              <a:rPr lang="ru-RU" dirty="0"/>
              <a:t>На счет раз кулак сожмем, на счет два в локтях сожмем.</a:t>
            </a:r>
          </a:p>
          <a:p>
            <a:r>
              <a:rPr lang="ru-RU" dirty="0"/>
              <a:t>На счет три — прижмем к плечам, на 4 — к небесам</a:t>
            </a:r>
          </a:p>
          <a:p>
            <a:r>
              <a:rPr lang="ru-RU" dirty="0"/>
              <a:t>Хорошо прогнулись, и друг другу улыбнулись</a:t>
            </a:r>
          </a:p>
          <a:p>
            <a:r>
              <a:rPr lang="ru-RU" dirty="0"/>
              <a:t>Про пятерку не забудем — добрыми всегда мы будем.</a:t>
            </a:r>
          </a:p>
          <a:p>
            <a:r>
              <a:rPr lang="ru-RU" dirty="0"/>
              <a:t>На счет шесть прошу всех сесть.</a:t>
            </a:r>
          </a:p>
          <a:p>
            <a:r>
              <a:rPr lang="ru-RU" dirty="0"/>
              <a:t>Числа, я, и вы, друзья, вместе дружная 7-я.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6" name="Рисунок 5" descr="т мти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142852"/>
            <a:ext cx="3133745" cy="2500330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/>
          <a:lstStyle/>
          <a:p>
            <a:r>
              <a:rPr lang="ru-RU" sz="2000" dirty="0"/>
              <a:t>Что необходимо соблюдать, чтобы быть здоровым?</a:t>
            </a:r>
          </a:p>
          <a:p>
            <a:r>
              <a:rPr lang="ru-RU" sz="2000" dirty="0"/>
              <a:t>Запишите проценты в виде десятичной дроби и сопоставьте ответам буквы</a:t>
            </a:r>
          </a:p>
          <a:p>
            <a:r>
              <a:rPr lang="ru-RU" sz="2000" dirty="0"/>
              <a:t>1) 6%;                                          и) 0,06</a:t>
            </a:r>
          </a:p>
          <a:p>
            <a:r>
              <a:rPr lang="ru-RU" sz="2000" dirty="0"/>
              <a:t>2) 4 %                                          м) 0,04</a:t>
            </a:r>
          </a:p>
          <a:p>
            <a:r>
              <a:rPr lang="ru-RU" sz="2000" dirty="0"/>
              <a:t>3)160%                                         </a:t>
            </a:r>
            <a:r>
              <a:rPr lang="ru-RU" sz="2000" dirty="0" err="1"/>
              <a:t>р</a:t>
            </a:r>
            <a:r>
              <a:rPr lang="ru-RU" sz="2000" dirty="0"/>
              <a:t>) 1,6</a:t>
            </a:r>
          </a:p>
          <a:p>
            <a:r>
              <a:rPr lang="ru-RU" sz="2000" dirty="0"/>
              <a:t>4) 600%                                        ж) 6</a:t>
            </a:r>
          </a:p>
          <a:p>
            <a:r>
              <a:rPr lang="ru-RU" sz="2000" dirty="0"/>
              <a:t>5) 40%                                          е) 0,4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4500570"/>
          <a:ext cx="6929490" cy="164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5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5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697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0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              Ответ. РЕЖИМ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ru-RU" dirty="0"/>
              <a:t>Справка от доктора Айболита:</a:t>
            </a:r>
          </a:p>
          <a:p>
            <a:pPr algn="r">
              <a:buNone/>
            </a:pPr>
            <a:r>
              <a:rPr lang="ru-RU" dirty="0"/>
              <a:t>Режим дня — это динамическая система распределения нагрузки и отдыха,</a:t>
            </a:r>
          </a:p>
          <a:p>
            <a:pPr algn="r">
              <a:buNone/>
            </a:pPr>
            <a:r>
              <a:rPr lang="ru-RU" dirty="0"/>
              <a:t>                 которая обеспечивает </a:t>
            </a:r>
          </a:p>
          <a:p>
            <a:pPr algn="r">
              <a:buNone/>
            </a:pPr>
            <a:r>
              <a:rPr lang="ru-RU" dirty="0"/>
              <a:t>сохранение сил и энергии </a:t>
            </a:r>
          </a:p>
          <a:p>
            <a:pPr algn="r">
              <a:buNone/>
            </a:pPr>
            <a:r>
              <a:rPr lang="ru-RU" dirty="0"/>
              <a:t>для нормальной</a:t>
            </a:r>
          </a:p>
          <a:p>
            <a:pPr algn="r">
              <a:buNone/>
            </a:pPr>
            <a:r>
              <a:rPr lang="ru-RU" dirty="0"/>
              <a:t> жизнедеятельности </a:t>
            </a:r>
          </a:p>
          <a:p>
            <a:pPr algn="r">
              <a:buNone/>
            </a:pPr>
            <a:r>
              <a:rPr lang="ru-RU" dirty="0"/>
              <a:t>организма. </a:t>
            </a:r>
          </a:p>
        </p:txBody>
      </p:sp>
      <p:pic>
        <p:nvPicPr>
          <p:cNvPr id="5" name="Рисунок 4" descr="1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3071810"/>
            <a:ext cx="2643206" cy="3297839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Продолжите ряд и расположите количество процентов в порядке возрастания. В ответе вы узнаете важное составляющее здоровья человека: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7239000" cy="4714908"/>
          </a:xfrm>
        </p:spPr>
        <p:txBody>
          <a:bodyPr>
            <a:noAutofit/>
          </a:bodyPr>
          <a:lstStyle/>
          <a:p>
            <a:r>
              <a:rPr lang="ru-RU" sz="1600" dirty="0"/>
              <a:t>0,01=1/100=…     П</a:t>
            </a:r>
          </a:p>
          <a:p>
            <a:r>
              <a:rPr lang="ru-RU" sz="1600" dirty="0"/>
              <a:t>0,1 = …=…           И</a:t>
            </a:r>
          </a:p>
          <a:p>
            <a:r>
              <a:rPr lang="ru-RU" sz="1600" dirty="0"/>
              <a:t>1/2 = 0,5 = …      Н</a:t>
            </a:r>
          </a:p>
          <a:p>
            <a:r>
              <a:rPr lang="ru-RU" sz="1600" dirty="0"/>
              <a:t>3/4 = …=…          И</a:t>
            </a:r>
          </a:p>
          <a:p>
            <a:r>
              <a:rPr lang="ru-RU" sz="1600" dirty="0"/>
              <a:t>0,25 = … = …       А</a:t>
            </a:r>
          </a:p>
          <a:p>
            <a:r>
              <a:rPr lang="ru-RU" sz="1600" dirty="0"/>
              <a:t>0,2 = …=…           Т</a:t>
            </a:r>
          </a:p>
          <a:p>
            <a:r>
              <a:rPr lang="ru-RU" sz="1600" dirty="0"/>
              <a:t>1,5 = …=…           Е</a:t>
            </a:r>
          </a:p>
          <a:p>
            <a:endParaRPr lang="ru-RU" sz="1600" dirty="0"/>
          </a:p>
          <a:p>
            <a:r>
              <a:rPr lang="ru-RU" sz="1600" dirty="0"/>
              <a:t> Ответ: ПИТАНИЕ. </a:t>
            </a:r>
          </a:p>
          <a:p>
            <a:endParaRPr lang="ru-RU" sz="1600" dirty="0"/>
          </a:p>
          <a:p>
            <a:r>
              <a:rPr lang="ru-RU" sz="2000" dirty="0"/>
              <a:t>Проверьте себя – максимум 7 баллов.</a:t>
            </a:r>
          </a:p>
          <a:p>
            <a:pPr>
              <a:buNone/>
            </a:pPr>
            <a:r>
              <a:rPr lang="ru-RU" sz="2000" dirty="0"/>
              <a:t>    Справка от доктора Айболита:</a:t>
            </a:r>
          </a:p>
          <a:p>
            <a:pPr>
              <a:buNone/>
            </a:pPr>
            <a:r>
              <a:rPr lang="ru-RU" sz="1800" dirty="0"/>
              <a:t>    Пища – это источник энергии для человека. Надо жить в гармонии с собой и окружающими вас продуктами.</a:t>
            </a:r>
          </a:p>
        </p:txBody>
      </p:sp>
      <p:pic>
        <p:nvPicPr>
          <p:cNvPr id="4" name="Рисунок 3" descr="ббб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1436430"/>
            <a:ext cx="2500330" cy="3288896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Самостоятельная работа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6400" dirty="0"/>
              <a:t>Подобрав к ответу букву, вы узнаете верного спутника здоровья.</a:t>
            </a:r>
          </a:p>
          <a:p>
            <a:pPr>
              <a:buNone/>
            </a:pPr>
            <a:r>
              <a:rPr lang="ru-RU" sz="6400" dirty="0"/>
              <a:t> </a:t>
            </a:r>
          </a:p>
          <a:p>
            <a:r>
              <a:rPr lang="ru-RU" sz="6400" dirty="0"/>
              <a:t>1) Процент – это:</a:t>
            </a:r>
          </a:p>
          <a:p>
            <a:pPr>
              <a:buNone/>
            </a:pPr>
            <a:r>
              <a:rPr lang="ru-RU" sz="6400" dirty="0"/>
              <a:t> 	к) тысячная часть числа; 	</a:t>
            </a:r>
          </a:p>
          <a:p>
            <a:pPr>
              <a:buNone/>
            </a:pPr>
            <a:r>
              <a:rPr lang="ru-RU" sz="6400" dirty="0"/>
              <a:t>     с) сотая часть числа;</a:t>
            </a:r>
          </a:p>
          <a:p>
            <a:pPr>
              <a:buNone/>
            </a:pPr>
            <a:r>
              <a:rPr lang="ru-RU" sz="6400" dirty="0"/>
              <a:t>     в) десятая часть числа.</a:t>
            </a:r>
          </a:p>
          <a:p>
            <a:r>
              <a:rPr lang="ru-RU" sz="6400" dirty="0"/>
              <a:t>2) 8</a:t>
            </a:r>
            <a:r>
              <a:rPr lang="en-US" sz="6400" dirty="0"/>
              <a:t>%</a:t>
            </a:r>
            <a:r>
              <a:rPr lang="ru-RU" sz="6400" dirty="0"/>
              <a:t> - это:</a:t>
            </a:r>
          </a:p>
          <a:p>
            <a:pPr>
              <a:buNone/>
            </a:pPr>
            <a:r>
              <a:rPr lang="ru-RU" sz="6400" dirty="0"/>
              <a:t>	</a:t>
            </a:r>
            <a:r>
              <a:rPr lang="ru-RU" sz="6400" dirty="0" err="1"/>
              <a:t>п</a:t>
            </a:r>
            <a:r>
              <a:rPr lang="ru-RU" sz="6400" dirty="0"/>
              <a:t>) 0,08;</a:t>
            </a:r>
          </a:p>
          <a:p>
            <a:pPr>
              <a:buNone/>
            </a:pPr>
            <a:r>
              <a:rPr lang="ru-RU" sz="6400" dirty="0"/>
              <a:t>	г) 0,8;	  </a:t>
            </a:r>
          </a:p>
          <a:p>
            <a:pPr>
              <a:buNone/>
            </a:pPr>
            <a:r>
              <a:rPr lang="ru-RU" sz="6400" dirty="0"/>
              <a:t>	в) 0,008;	</a:t>
            </a:r>
          </a:p>
          <a:p>
            <a:pPr>
              <a:buNone/>
            </a:pPr>
            <a:r>
              <a:rPr lang="ru-RU" sz="6400" dirty="0"/>
              <a:t>	м) 0,0008.</a:t>
            </a:r>
          </a:p>
          <a:p>
            <a:r>
              <a:rPr lang="ru-RU" sz="6400" dirty="0"/>
              <a:t>3) 0,269 – это:</a:t>
            </a:r>
          </a:p>
          <a:p>
            <a:pPr>
              <a:buNone/>
            </a:pPr>
            <a:r>
              <a:rPr lang="ru-RU" sz="6400" dirty="0"/>
              <a:t>    	</a:t>
            </a:r>
            <a:r>
              <a:rPr lang="ru-RU" sz="6400" dirty="0" err="1"/>
              <a:t>р</a:t>
            </a:r>
            <a:r>
              <a:rPr lang="ru-RU" sz="6400" dirty="0"/>
              <a:t>) 269</a:t>
            </a:r>
            <a:r>
              <a:rPr lang="en-US" sz="6400" dirty="0"/>
              <a:t>%</a:t>
            </a:r>
            <a:r>
              <a:rPr lang="ru-RU" sz="6400" dirty="0"/>
              <a:t>;	</a:t>
            </a:r>
          </a:p>
          <a:p>
            <a:pPr>
              <a:buNone/>
            </a:pPr>
            <a:r>
              <a:rPr lang="ru-RU" sz="6400" dirty="0"/>
              <a:t>	</a:t>
            </a:r>
            <a:r>
              <a:rPr lang="ru-RU" sz="6400" dirty="0" err="1"/>
              <a:t>н</a:t>
            </a:r>
            <a:r>
              <a:rPr lang="ru-RU" sz="6400" dirty="0"/>
              <a:t>) 2,69</a:t>
            </a:r>
            <a:r>
              <a:rPr lang="en-US" sz="6400" dirty="0"/>
              <a:t>%</a:t>
            </a:r>
            <a:r>
              <a:rPr lang="ru-RU" sz="6400" dirty="0"/>
              <a:t>;      </a:t>
            </a:r>
          </a:p>
          <a:p>
            <a:pPr>
              <a:buNone/>
            </a:pPr>
            <a:r>
              <a:rPr lang="ru-RU" sz="6400" dirty="0"/>
              <a:t>	о) 26,9</a:t>
            </a:r>
            <a:r>
              <a:rPr lang="en-US" sz="6400" dirty="0"/>
              <a:t>%</a:t>
            </a:r>
            <a:r>
              <a:rPr lang="ru-RU" sz="6400" dirty="0"/>
              <a:t> ;	 </a:t>
            </a:r>
          </a:p>
          <a:p>
            <a:pPr>
              <a:buNone/>
            </a:pPr>
            <a:r>
              <a:rPr lang="ru-RU" sz="6400" dirty="0"/>
              <a:t>	г) 0,269</a:t>
            </a:r>
            <a:r>
              <a:rPr lang="en-US" sz="6400" dirty="0"/>
              <a:t>%</a:t>
            </a:r>
            <a:r>
              <a:rPr lang="ru-RU" sz="6400" dirty="0"/>
              <a:t>;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4) 25</a:t>
            </a:r>
            <a:r>
              <a:rPr lang="en-US" sz="1800" dirty="0"/>
              <a:t>% </a:t>
            </a:r>
            <a:r>
              <a:rPr lang="ru-RU" sz="1800" dirty="0"/>
              <a:t>класса – это:</a:t>
            </a:r>
          </a:p>
          <a:p>
            <a:pPr>
              <a:buNone/>
            </a:pPr>
            <a:r>
              <a:rPr lang="ru-RU" sz="1800" dirty="0"/>
              <a:t>	и) половина учеников класса;      </a:t>
            </a:r>
          </a:p>
          <a:p>
            <a:pPr>
              <a:buNone/>
            </a:pPr>
            <a:r>
              <a:rPr lang="ru-RU" sz="1800" dirty="0"/>
              <a:t> 	</a:t>
            </a:r>
            <a:r>
              <a:rPr lang="ru-RU" sz="1800" dirty="0" err="1"/>
              <a:t>р</a:t>
            </a:r>
            <a:r>
              <a:rPr lang="ru-RU" sz="1800" dirty="0"/>
              <a:t>) четверть учеников класса; </a:t>
            </a:r>
          </a:p>
          <a:p>
            <a:pPr>
              <a:buNone/>
            </a:pPr>
            <a:r>
              <a:rPr lang="ru-RU" sz="1800" dirty="0"/>
              <a:t>    	в) пятая часть класса;                   </a:t>
            </a:r>
          </a:p>
          <a:p>
            <a:pPr>
              <a:buNone/>
            </a:pPr>
            <a:r>
              <a:rPr lang="ru-RU" sz="1800" dirty="0"/>
              <a:t>	</a:t>
            </a:r>
            <a:r>
              <a:rPr lang="ru-RU" sz="1800" dirty="0" err="1"/>
              <a:t>з</a:t>
            </a:r>
            <a:r>
              <a:rPr lang="ru-RU" sz="1800" dirty="0"/>
              <a:t>) двадцать пятая часть класса;</a:t>
            </a:r>
          </a:p>
          <a:p>
            <a:r>
              <a:rPr lang="ru-RU" sz="1800" dirty="0"/>
              <a:t>5) 2/5 в процентах – это:</a:t>
            </a:r>
          </a:p>
          <a:p>
            <a:pPr>
              <a:buNone/>
            </a:pPr>
            <a:r>
              <a:rPr lang="ru-RU" sz="1800" dirty="0"/>
              <a:t>    т) 40%;</a:t>
            </a:r>
          </a:p>
          <a:p>
            <a:pPr>
              <a:buNone/>
            </a:pPr>
            <a:r>
              <a:rPr lang="ru-RU" sz="1800" dirty="0"/>
              <a:t>    к) 0,4%;</a:t>
            </a:r>
          </a:p>
          <a:p>
            <a:pPr>
              <a:buNone/>
            </a:pPr>
            <a:r>
              <a:rPr lang="ru-RU" sz="1800" dirty="0"/>
              <a:t>    а) 4 %;</a:t>
            </a:r>
          </a:p>
          <a:p>
            <a:pPr>
              <a:buNone/>
            </a:pPr>
            <a:r>
              <a:rPr lang="ru-RU" sz="1800"/>
              <a:t>    о</a:t>
            </a:r>
            <a:r>
              <a:rPr lang="ru-RU" sz="1800" dirty="0"/>
              <a:t>) 0,04%.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5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000"/>
                            </p:stCondLst>
                            <p:childTnLst>
                              <p:par>
                                <p:cTn id="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8660" y="285728"/>
            <a:ext cx="8786874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Ответ : спорт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По утрам ты закаляйся,</a:t>
            </a:r>
          </a:p>
          <a:p>
            <a:r>
              <a:rPr lang="ru-RU" dirty="0"/>
              <a:t>Водой холодной обливайся.</a:t>
            </a:r>
          </a:p>
          <a:p>
            <a:r>
              <a:rPr lang="ru-RU" dirty="0"/>
              <a:t>Будешь ты всегда здоров.</a:t>
            </a:r>
          </a:p>
          <a:p>
            <a:r>
              <a:rPr lang="ru-RU" dirty="0"/>
              <a:t>Тут не нужно лишних слов.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Оцените себя – максимум 5 баллов.</a:t>
            </a:r>
          </a:p>
          <a:p>
            <a:pPr>
              <a:buNone/>
            </a:pPr>
            <a:r>
              <a:rPr lang="ru-RU" dirty="0"/>
              <a:t>Поставьте себе оценку за урок!</a:t>
            </a:r>
          </a:p>
        </p:txBody>
      </p:sp>
      <p:pic>
        <p:nvPicPr>
          <p:cNvPr id="7" name="Рисунок 6" descr="бтмб мрлдб 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4071942"/>
            <a:ext cx="2786082" cy="2357454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186634" cy="1173480"/>
          </a:xfrm>
        </p:spPr>
        <p:txBody>
          <a:bodyPr>
            <a:normAutofit/>
          </a:bodyPr>
          <a:lstStyle/>
          <a:p>
            <a:pPr algn="ctr"/>
            <a:r>
              <a:rPr lang="ru-RU" sz="5400" dirty="0"/>
              <a:t>рефлексия</a:t>
            </a:r>
          </a:p>
        </p:txBody>
      </p:sp>
      <p:sp>
        <p:nvSpPr>
          <p:cNvPr id="13" name="Содержимое 1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   Всё было              Кое-что               Многое </a:t>
            </a:r>
          </a:p>
          <a:p>
            <a:pPr>
              <a:buNone/>
            </a:pPr>
            <a:r>
              <a:rPr lang="ru-RU" dirty="0"/>
              <a:t>    понятно              вызвало              не понял</a:t>
            </a:r>
          </a:p>
          <a:p>
            <a:pPr>
              <a:buNone/>
            </a:pPr>
            <a:r>
              <a:rPr lang="ru-RU" dirty="0"/>
              <a:t>                           затруднения</a:t>
            </a:r>
          </a:p>
          <a:p>
            <a:pPr>
              <a:buNone/>
            </a:pPr>
            <a:r>
              <a:rPr lang="ru-RU" dirty="0"/>
              <a:t> </a:t>
            </a:r>
          </a:p>
          <a:p>
            <a:pPr>
              <a:buNone/>
            </a:pPr>
            <a:r>
              <a:rPr lang="ru-RU" dirty="0"/>
              <a:t>     </a:t>
            </a:r>
          </a:p>
          <a:p>
            <a:endParaRPr lang="ru-RU" dirty="0"/>
          </a:p>
        </p:txBody>
      </p:sp>
      <p:sp>
        <p:nvSpPr>
          <p:cNvPr id="7" name="Улыбающееся лицо 6"/>
          <p:cNvSpPr/>
          <p:nvPr/>
        </p:nvSpPr>
        <p:spPr>
          <a:xfrm>
            <a:off x="500034" y="2214554"/>
            <a:ext cx="2071702" cy="2071702"/>
          </a:xfrm>
          <a:prstGeom prst="smileyFace">
            <a:avLst/>
          </a:prstGeom>
          <a:solidFill>
            <a:srgbClr val="3779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3071802" y="2214554"/>
            <a:ext cx="2071702" cy="2071702"/>
          </a:xfrm>
          <a:prstGeom prst="smileyFace">
            <a:avLst>
              <a:gd name="adj" fmla="val 44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5643570" y="2214554"/>
            <a:ext cx="2071702" cy="2071702"/>
          </a:xfrm>
          <a:prstGeom prst="smileyFace">
            <a:avLst>
              <a:gd name="adj" fmla="val -4653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build="p"/>
      <p:bldP spid="7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C5BD0CA5-042B-4E08-99E6-693652EE5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k-KZ"/>
              <a:t>Домашнее задание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C50CEA34-CE84-422E-AFFF-DFFA50DFD0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kk-KZ" altLang="kk-KZ"/>
          </a:p>
        </p:txBody>
      </p:sp>
      <p:pic>
        <p:nvPicPr>
          <p:cNvPr id="126981" name="Picture 5">
            <a:extLst>
              <a:ext uri="{FF2B5EF4-FFF2-40B4-BE49-F238E27FC236}">
                <a16:creationId xmlns:a16="http://schemas.microsoft.com/office/drawing/2014/main" id="{93D694CE-E988-456A-975D-A3AF1B9AF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305800" cy="44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983" name="Text Box 7">
            <a:extLst>
              <a:ext uri="{FF2B5EF4-FFF2-40B4-BE49-F238E27FC236}">
                <a16:creationId xmlns:a16="http://schemas.microsoft.com/office/drawing/2014/main" id="{562608D8-E558-4002-ADE4-3207856CC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895600"/>
            <a:ext cx="6096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kk-KZ" sz="3600"/>
              <a:t>Составить задачи на проценты.</a:t>
            </a:r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>
            <a:extLst>
              <a:ext uri="{FF2B5EF4-FFF2-40B4-BE49-F238E27FC236}">
                <a16:creationId xmlns:a16="http://schemas.microsoft.com/office/drawing/2014/main" id="{28AC39E3-D715-4BAF-8F21-793C00AB3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03" y="985730"/>
            <a:ext cx="8353425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kk-KZ" sz="1400" b="1" dirty="0">
                <a:latin typeface="Arial" panose="020B0604020202020204" pitchFamily="34" charset="0"/>
              </a:rPr>
              <a:t>Тема урока</a:t>
            </a:r>
            <a:r>
              <a:rPr lang="en-US" altLang="kk-KZ" sz="1400" b="1" dirty="0">
                <a:latin typeface="Arial" panose="020B0604020202020204" pitchFamily="34" charset="0"/>
              </a:rPr>
              <a:t>:</a:t>
            </a:r>
            <a:r>
              <a:rPr lang="ru-RU" altLang="kk-KZ" sz="1400" b="1" dirty="0">
                <a:latin typeface="Arial" panose="020B0604020202020204" pitchFamily="34" charset="0"/>
              </a:rPr>
              <a:t> </a:t>
            </a:r>
            <a:r>
              <a:rPr lang="ru-RU" altLang="kk-KZ" sz="2000" b="1" i="1" dirty="0">
                <a:solidFill>
                  <a:srgbClr val="0000FF"/>
                </a:solidFill>
                <a:latin typeface="Arial" panose="020B0604020202020204" pitchFamily="34" charset="0"/>
              </a:rPr>
              <a:t>Проценты</a:t>
            </a:r>
          </a:p>
          <a:p>
            <a:pPr>
              <a:spcBef>
                <a:spcPct val="50000"/>
              </a:spcBef>
            </a:pPr>
            <a:r>
              <a:rPr lang="ru-RU" altLang="kk-KZ" sz="1400" b="1" dirty="0">
                <a:latin typeface="Arial" panose="020B0604020202020204" pitchFamily="34" charset="0"/>
              </a:rPr>
              <a:t>Учитель</a:t>
            </a:r>
            <a:r>
              <a:rPr lang="en-US" altLang="kk-KZ" sz="1400" b="1" dirty="0">
                <a:latin typeface="Arial" panose="020B0604020202020204" pitchFamily="34" charset="0"/>
              </a:rPr>
              <a:t>: </a:t>
            </a:r>
            <a:r>
              <a:rPr lang="ru-RU" altLang="kk-KZ" sz="1400" b="1" dirty="0" err="1">
                <a:latin typeface="Arial" panose="020B0604020202020204" pitchFamily="34" charset="0"/>
              </a:rPr>
              <a:t>Алыбай</a:t>
            </a:r>
            <a:r>
              <a:rPr lang="ru-RU" altLang="kk-KZ" sz="1400" b="1" dirty="0">
                <a:latin typeface="Arial" panose="020B0604020202020204" pitchFamily="34" charset="0"/>
              </a:rPr>
              <a:t> М. Б.</a:t>
            </a:r>
            <a:endParaRPr lang="ru-RU" altLang="kk-KZ" sz="14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kk-KZ" sz="1400" b="1" dirty="0">
                <a:latin typeface="Arial" panose="020B0604020202020204" pitchFamily="34" charset="0"/>
              </a:rPr>
              <a:t>Цели урока</a:t>
            </a:r>
            <a:r>
              <a:rPr lang="en-US" altLang="kk-KZ" sz="1400" b="1" dirty="0">
                <a:latin typeface="Arial" panose="020B0604020202020204" pitchFamily="34" charset="0"/>
              </a:rPr>
              <a:t>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kk-KZ" sz="1400" b="1" i="1" dirty="0">
                <a:latin typeface="Arial" panose="020B0604020202020204" pitchFamily="34" charset="0"/>
              </a:rPr>
              <a:t>Образовательные</a:t>
            </a:r>
            <a:r>
              <a:rPr lang="en-US" altLang="kk-KZ" sz="1400" b="1" i="1" dirty="0">
                <a:latin typeface="Arial" panose="020B0604020202020204" pitchFamily="34" charset="0"/>
              </a:rPr>
              <a:t>:</a:t>
            </a:r>
            <a:endParaRPr lang="ru-RU" altLang="kk-KZ" sz="1400" b="1" i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ru-RU" altLang="kk-KZ" sz="1400" b="1" i="1" dirty="0">
              <a:latin typeface="Arial" panose="020B0604020202020204" pitchFamily="34" charset="0"/>
            </a:endParaRP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1D7187DB-1EA4-4F83-ADEA-24CCE616E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997200"/>
            <a:ext cx="8280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kk-KZ" altLang="kk-KZ" sz="1400">
              <a:latin typeface="Arial" panose="020B0604020202020204" pitchFamily="34" charset="0"/>
            </a:endParaRPr>
          </a:p>
        </p:txBody>
      </p:sp>
      <p:sp>
        <p:nvSpPr>
          <p:cNvPr id="38917" name="Text Box 5">
            <a:extLst>
              <a:ext uri="{FF2B5EF4-FFF2-40B4-BE49-F238E27FC236}">
                <a16:creationId xmlns:a16="http://schemas.microsoft.com/office/drawing/2014/main" id="{46119B27-1FDA-4F2D-BA72-9A3214D88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03" y="2997200"/>
            <a:ext cx="7632079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altLang="kk-KZ" sz="1400" b="1" i="1" dirty="0">
                <a:latin typeface="Arial" panose="020B0604020202020204" pitchFamily="34" charset="0"/>
              </a:rPr>
              <a:t>Воспитательные</a:t>
            </a:r>
            <a:r>
              <a:rPr lang="en-US" altLang="kk-KZ" sz="1400" b="1" i="1" dirty="0">
                <a:latin typeface="Arial" panose="020B0604020202020204" pitchFamily="34" charset="0"/>
              </a:rPr>
              <a:t>:</a:t>
            </a:r>
            <a:endParaRPr lang="ru-RU" altLang="kk-KZ" sz="1400" b="1" i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kk-KZ" sz="1400" dirty="0">
                <a:latin typeface="Arial" panose="020B0604020202020204" pitchFamily="34" charset="0"/>
              </a:rPr>
              <a:t>Воспитывать аккуратность</a:t>
            </a:r>
            <a:r>
              <a:rPr lang="en-US" altLang="kk-KZ" sz="1400" dirty="0">
                <a:latin typeface="Arial" panose="020B0604020202020204" pitchFamily="34" charset="0"/>
              </a:rPr>
              <a:t>,</a:t>
            </a:r>
            <a:r>
              <a:rPr lang="ru-RU" altLang="kk-KZ" sz="1400" dirty="0">
                <a:latin typeface="Arial" panose="020B0604020202020204" pitchFamily="34" charset="0"/>
              </a:rPr>
              <a:t> формировать навыки самостоятельной работы и самопроверки.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kk-KZ" sz="1400" b="1" i="1" dirty="0">
                <a:latin typeface="Arial" panose="020B0604020202020204" pitchFamily="34" charset="0"/>
              </a:rPr>
              <a:t>Развивающие</a:t>
            </a:r>
          </a:p>
          <a:p>
            <a:pPr>
              <a:spcBef>
                <a:spcPct val="50000"/>
              </a:spcBef>
            </a:pPr>
            <a:r>
              <a:rPr lang="ru-RU" altLang="kk-KZ" sz="1400" dirty="0">
                <a:latin typeface="Arial" panose="020B0604020202020204" pitchFamily="34" charset="0"/>
              </a:rPr>
              <a:t>Работать над совершенствованием математически грамотной речи</a:t>
            </a:r>
            <a:r>
              <a:rPr lang="en-US" altLang="kk-KZ" sz="1400" dirty="0">
                <a:latin typeface="Arial" panose="020B0604020202020204" pitchFamily="34" charset="0"/>
              </a:rPr>
              <a:t>;</a:t>
            </a:r>
            <a:r>
              <a:rPr lang="ru-RU" altLang="kk-KZ" sz="1400" dirty="0">
                <a:latin typeface="Arial" panose="020B0604020202020204" pitchFamily="34" charset="0"/>
              </a:rPr>
              <a:t> повышать эмоциональный настрой учащихся путем привлечения наглядности и технических средств обучения.</a:t>
            </a:r>
          </a:p>
          <a:p>
            <a:pPr>
              <a:spcBef>
                <a:spcPct val="50000"/>
              </a:spcBef>
            </a:pPr>
            <a:r>
              <a:rPr lang="ru-RU" altLang="kk-KZ" sz="1400" b="1" dirty="0">
                <a:latin typeface="Arial" panose="020B0604020202020204" pitchFamily="34" charset="0"/>
              </a:rPr>
              <a:t>Структура урока – </a:t>
            </a:r>
            <a:r>
              <a:rPr lang="ru-RU" altLang="kk-KZ" sz="1400" dirty="0">
                <a:latin typeface="Arial" panose="020B0604020202020204" pitchFamily="34" charset="0"/>
              </a:rPr>
              <a:t>фронтальная работа с использованием презентации</a:t>
            </a:r>
            <a:r>
              <a:rPr lang="en-US" altLang="kk-KZ" sz="1400" dirty="0">
                <a:latin typeface="Arial" panose="020B0604020202020204" pitchFamily="34" charset="0"/>
              </a:rPr>
              <a:t>,</a:t>
            </a:r>
            <a:r>
              <a:rPr lang="ru-RU" altLang="kk-KZ" sz="1400" dirty="0">
                <a:latin typeface="Arial" panose="020B0604020202020204" pitchFamily="34" charset="0"/>
              </a:rPr>
              <a:t> индивидуальная работа.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kk-KZ" sz="1400" b="1" dirty="0">
                <a:latin typeface="Arial" panose="020B0604020202020204" pitchFamily="34" charset="0"/>
              </a:rPr>
              <a:t>Оборудование</a:t>
            </a:r>
            <a:r>
              <a:rPr lang="en-US" altLang="kk-KZ" sz="1400" b="1" dirty="0">
                <a:latin typeface="Arial" panose="020B0604020202020204" pitchFamily="34" charset="0"/>
              </a:rPr>
              <a:t>: </a:t>
            </a:r>
            <a:r>
              <a:rPr lang="ru-RU" altLang="kk-KZ" sz="1400" b="1" dirty="0">
                <a:latin typeface="Arial" panose="020B0604020202020204" pitchFamily="34" charset="0"/>
              </a:rPr>
              <a:t>ПК</a:t>
            </a:r>
            <a:r>
              <a:rPr lang="en-US" altLang="kk-KZ" sz="1400" b="1" dirty="0">
                <a:latin typeface="Arial" panose="020B0604020202020204" pitchFamily="34" charset="0"/>
              </a:rPr>
              <a:t>,</a:t>
            </a:r>
            <a:r>
              <a:rPr lang="ru-RU" altLang="kk-KZ" sz="1400" b="1" dirty="0">
                <a:latin typeface="Arial" panose="020B0604020202020204" pitchFamily="34" charset="0"/>
              </a:rPr>
              <a:t> мультимедийный проектор.</a:t>
            </a:r>
          </a:p>
        </p:txBody>
      </p:sp>
      <p:sp>
        <p:nvSpPr>
          <p:cNvPr id="38918" name="Text Box 6">
            <a:extLst>
              <a:ext uri="{FF2B5EF4-FFF2-40B4-BE49-F238E27FC236}">
                <a16:creationId xmlns:a16="http://schemas.microsoft.com/office/drawing/2014/main" id="{4F41E992-461A-4EA8-B1EF-EB928BC9E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7" y="2416175"/>
            <a:ext cx="756064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kk-KZ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обобщить знания по теме «Проценты». Закрепить умение находить % от числа</a:t>
            </a:r>
            <a:r>
              <a:rPr lang="en-US" altLang="kk-KZ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</a:t>
            </a:r>
            <a:r>
              <a:rPr lang="ru-RU" altLang="kk-KZ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числа по его %</a:t>
            </a:r>
            <a:r>
              <a:rPr lang="en-US" altLang="kk-KZ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</a:t>
            </a:r>
            <a:r>
              <a:rPr lang="ru-RU" altLang="kk-KZ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а также вычислять  процентное отношение двух чисел.</a:t>
            </a:r>
            <a:endParaRPr lang="ru-RU" altLang="kk-KZ" sz="1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mb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477320B-0A07-4697-8BE0-80F4033156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k-KZ"/>
              <a:t>Всем спасибо за урок.</a:t>
            </a:r>
          </a:p>
        </p:txBody>
      </p:sp>
      <p:sp>
        <p:nvSpPr>
          <p:cNvPr id="35844" name="WordArt 4">
            <a:extLst>
              <a:ext uri="{FF2B5EF4-FFF2-40B4-BE49-F238E27FC236}">
                <a16:creationId xmlns:a16="http://schemas.microsoft.com/office/drawing/2014/main" id="{A02427B8-3F79-4C08-AF5B-3D085B27563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8175" y="2349500"/>
            <a:ext cx="5976938" cy="29511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kk-K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МОЛОДЦЫ</a:t>
            </a:r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Подзаголовок 2">
            <a:extLst>
              <a:ext uri="{FF2B5EF4-FFF2-40B4-BE49-F238E27FC236}">
                <a16:creationId xmlns:a16="http://schemas.microsoft.com/office/drawing/2014/main" id="{B4B44CD6-2815-4284-A01B-533E7BB14890}"/>
              </a:ext>
            </a:extLst>
          </p:cNvPr>
          <p:cNvSpPr>
            <a:spLocks/>
          </p:cNvSpPr>
          <p:nvPr/>
        </p:nvSpPr>
        <p:spPr bwMode="auto">
          <a:xfrm>
            <a:off x="179512" y="2440508"/>
            <a:ext cx="8215312" cy="1752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ru-RU" altLang="kk-KZ" sz="3600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ЦЕЛЬ УРОКА</a:t>
            </a:r>
            <a:r>
              <a:rPr lang="en-US" altLang="kk-KZ" sz="3600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ru-RU" altLang="kk-KZ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ru-RU" altLang="kk-KZ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обобщить знания по теме «Проценты». Закрепить умение находить % от числа</a:t>
            </a:r>
            <a:r>
              <a:rPr lang="en-US" altLang="kk-KZ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,</a:t>
            </a:r>
            <a:r>
              <a:rPr lang="ru-RU" altLang="kk-KZ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числа по его %</a:t>
            </a:r>
            <a:r>
              <a:rPr lang="en-US" altLang="kk-KZ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,</a:t>
            </a:r>
            <a:r>
              <a:rPr lang="ru-RU" altLang="kk-KZ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а также вычислять  процентное отношение двух чисел</a:t>
            </a:r>
            <a:r>
              <a:rPr lang="ru-RU" altLang="kk-KZ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4" descr="j0198594.png">
            <a:extLst>
              <a:ext uri="{FF2B5EF4-FFF2-40B4-BE49-F238E27FC236}">
                <a16:creationId xmlns:a16="http://schemas.microsoft.com/office/drawing/2014/main" id="{BBE11F51-C7B5-49DB-92AA-8F500D2C9E2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062" y="0"/>
            <a:ext cx="3219055" cy="2440508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r>
              <a:rPr lang="ru-RU" dirty="0"/>
              <a:t>Ну-ка проверь, дружок,</a:t>
            </a:r>
          </a:p>
          <a:p>
            <a:pPr>
              <a:buNone/>
            </a:pPr>
            <a:r>
              <a:rPr lang="ru-RU" dirty="0"/>
              <a:t>Ты готов начать урок?</a:t>
            </a:r>
          </a:p>
          <a:p>
            <a:pPr>
              <a:buNone/>
            </a:pPr>
            <a:r>
              <a:rPr lang="ru-RU" dirty="0"/>
              <a:t>Все ль на месте,</a:t>
            </a:r>
          </a:p>
          <a:p>
            <a:pPr>
              <a:buNone/>
            </a:pPr>
            <a:r>
              <a:rPr lang="ru-RU" dirty="0"/>
              <a:t>Все ль в порядке-</a:t>
            </a:r>
          </a:p>
          <a:p>
            <a:pPr>
              <a:buNone/>
            </a:pPr>
            <a:r>
              <a:rPr lang="ru-RU" dirty="0"/>
              <a:t>Ручка, книжка и тетрадка?</a:t>
            </a:r>
          </a:p>
          <a:p>
            <a:pPr>
              <a:buNone/>
            </a:pPr>
            <a:r>
              <a:rPr lang="ru-RU" dirty="0"/>
              <a:t>Все ли правильно сидят?</a:t>
            </a:r>
          </a:p>
          <a:p>
            <a:pPr>
              <a:buNone/>
            </a:pPr>
            <a:r>
              <a:rPr lang="ru-RU" dirty="0"/>
              <a:t>Все ль внимательно глядят?</a:t>
            </a:r>
          </a:p>
          <a:p>
            <a:pPr>
              <a:buNone/>
            </a:pPr>
            <a:r>
              <a:rPr lang="ru-RU" dirty="0"/>
              <a:t>И удача пусть ждет вас.</a:t>
            </a:r>
          </a:p>
          <a:p>
            <a:pPr>
              <a:buNone/>
            </a:pPr>
            <a:r>
              <a:rPr lang="ru-RU" dirty="0"/>
              <a:t>За работу, в добрый час!</a:t>
            </a:r>
          </a:p>
          <a:p>
            <a:endParaRPr lang="ru-RU" dirty="0"/>
          </a:p>
        </p:txBody>
      </p:sp>
      <p:pic>
        <p:nvPicPr>
          <p:cNvPr id="4" name="Рисунок 3" descr="svedeniyaobuchitelyax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3286124"/>
            <a:ext cx="2571768" cy="3296062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3776" y="692696"/>
            <a:ext cx="7239000" cy="4846320"/>
          </a:xfrm>
        </p:spPr>
        <p:txBody>
          <a:bodyPr>
            <a:normAutofit/>
          </a:bodyPr>
          <a:lstStyle/>
          <a:p>
            <a:r>
              <a:rPr lang="ru-RU" sz="2000" dirty="0"/>
              <a:t>Чтобы узнать тему урока, правильно выполните вычисления и впишите в таблицу буквы, соответствующие найденным ответам. </a:t>
            </a:r>
          </a:p>
          <a:p>
            <a:r>
              <a:rPr lang="ru-RU" sz="2000" dirty="0"/>
              <a:t>Р)7 : 2 =					</a:t>
            </a:r>
          </a:p>
          <a:p>
            <a:r>
              <a:rPr lang="ru-RU" sz="2000" dirty="0"/>
              <a:t>Н)1 : 4 =</a:t>
            </a:r>
          </a:p>
          <a:p>
            <a:r>
              <a:rPr lang="ru-RU" sz="2000" dirty="0"/>
              <a:t>Е)6,4 : 4 =				</a:t>
            </a:r>
          </a:p>
          <a:p>
            <a:r>
              <a:rPr lang="ru-RU" sz="2000" dirty="0"/>
              <a:t>П)3 : 2 =</a:t>
            </a:r>
          </a:p>
          <a:p>
            <a:r>
              <a:rPr lang="ru-RU" sz="2000" dirty="0"/>
              <a:t>Т)4,3 : 43 =				</a:t>
            </a:r>
          </a:p>
          <a:p>
            <a:r>
              <a:rPr lang="ru-RU" sz="2000" dirty="0"/>
              <a:t>О)80 : 100 =</a:t>
            </a:r>
          </a:p>
          <a:p>
            <a:r>
              <a:rPr lang="ru-RU" sz="2000" dirty="0"/>
              <a:t>Ц)0,2 ∙ 2 – 0,2∙0,2 =</a:t>
            </a: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48" y="5429264"/>
          <a:ext cx="6858047" cy="955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7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799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7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Рисунок 7" descr="book_signe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2399" y="2852936"/>
            <a:ext cx="3786214" cy="2228594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Ответ. ПРОЦЕНТ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Тема сегодняшнего урока – «Проценты».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Где в повседневной жизни встречаются проценты?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Откуда же появился процент?</a:t>
            </a:r>
          </a:p>
          <a:p>
            <a:pPr>
              <a:buNone/>
            </a:pPr>
            <a:r>
              <a:rPr lang="ru-RU" dirty="0"/>
              <a:t>Заглянем в картотеку </a:t>
            </a:r>
          </a:p>
          <a:p>
            <a:pPr>
              <a:buNone/>
            </a:pPr>
            <a:r>
              <a:rPr lang="ru-RU" dirty="0"/>
              <a:t>доктора Айболита.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21M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4214818"/>
            <a:ext cx="1785950" cy="1879948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3520440" cy="476886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/>
              <a:t>Вспомните :</a:t>
            </a:r>
          </a:p>
          <a:p>
            <a:pPr lvl="0"/>
            <a:r>
              <a:rPr lang="ru-RU" dirty="0"/>
              <a:t>правило умножения десятичной дроби на 100;</a:t>
            </a:r>
          </a:p>
          <a:p>
            <a:pPr lvl="0"/>
            <a:r>
              <a:rPr lang="ru-RU" dirty="0"/>
              <a:t>правило деления десятичной дроби на 100;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1) Сколько килограммов в одном центнере? Какую часть центнера составляет 1 кг?</a:t>
            </a:r>
          </a:p>
          <a:p>
            <a:pPr>
              <a:buNone/>
            </a:pPr>
            <a:r>
              <a:rPr lang="ru-RU" dirty="0"/>
              <a:t>2) Сколько сантиметров в одном метре? Какую часть метра составляет 1 см?</a:t>
            </a:r>
          </a:p>
          <a:p>
            <a:pPr>
              <a:buNone/>
            </a:pPr>
            <a:r>
              <a:rPr lang="ru-RU" dirty="0"/>
              <a:t>3) Сколько ар в одном гектаре? Какую часть гектара составляет 1 а?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1428736"/>
            <a:ext cx="3520440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1 ц=100 кг;          </a:t>
            </a:r>
          </a:p>
          <a:p>
            <a:r>
              <a:rPr lang="ru-RU" dirty="0"/>
              <a:t> 1 м=100 см;	   </a:t>
            </a:r>
          </a:p>
          <a:p>
            <a:r>
              <a:rPr lang="ru-RU" dirty="0"/>
              <a:t> 1 га = 100 а;</a:t>
            </a:r>
          </a:p>
          <a:p>
            <a:r>
              <a:rPr lang="ru-RU" dirty="0"/>
              <a:t>1 кг = 1/100ц =  0,01 </a:t>
            </a:r>
            <a:r>
              <a:rPr lang="ru-RU" dirty="0" err="1"/>
              <a:t>ц</a:t>
            </a:r>
            <a:endParaRPr lang="ru-RU" dirty="0"/>
          </a:p>
          <a:p>
            <a:r>
              <a:rPr lang="ru-RU" dirty="0"/>
              <a:t>1см = 1/100м = 0,01 м </a:t>
            </a:r>
          </a:p>
          <a:p>
            <a:r>
              <a:rPr lang="ru-RU" dirty="0"/>
              <a:t>1 а = 1/100га = 0,01 га </a:t>
            </a:r>
          </a:p>
          <a:p>
            <a:endParaRPr lang="ru-RU" dirty="0"/>
          </a:p>
        </p:txBody>
      </p:sp>
      <p:pic>
        <p:nvPicPr>
          <p:cNvPr id="5" name="Рисунок 4" descr="mad_scientist_thinkin_a_h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3524250"/>
            <a:ext cx="3162300" cy="3333750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Единицы измерения величин связаны с одной  сотой частью.</a:t>
            </a:r>
          </a:p>
          <a:p>
            <a:r>
              <a:rPr lang="ru-RU" dirty="0"/>
              <a:t>Сотая часть любой величины принято называть процентом.</a:t>
            </a:r>
          </a:p>
          <a:p>
            <a:r>
              <a:rPr lang="ru-RU" dirty="0"/>
              <a:t>Слово «процент» происходит от латинского «</a:t>
            </a:r>
            <a:r>
              <a:rPr lang="ru-RU" dirty="0" err="1"/>
              <a:t>центи</a:t>
            </a:r>
            <a:r>
              <a:rPr lang="ru-RU" dirty="0"/>
              <a:t>» (по-французски «</a:t>
            </a:r>
            <a:r>
              <a:rPr lang="ru-RU" dirty="0" err="1"/>
              <a:t>санти</a:t>
            </a:r>
            <a:r>
              <a:rPr lang="ru-RU" dirty="0"/>
              <a:t>»), указывающего на уменьшение единицы измерения  в 100 раз. </a:t>
            </a:r>
          </a:p>
          <a:p>
            <a:pPr>
              <a:buNone/>
            </a:pPr>
            <a:r>
              <a:rPr lang="ru-RU" dirty="0"/>
              <a:t>    5 процентов – 5 %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1% = 1/100 = 0,01</a:t>
            </a:r>
          </a:p>
          <a:p>
            <a:pPr>
              <a:buNone/>
            </a:pPr>
            <a:r>
              <a:rPr lang="ru-RU" dirty="0"/>
              <a:t>Выводы: </a:t>
            </a:r>
          </a:p>
          <a:p>
            <a:r>
              <a:rPr lang="ru-RU" dirty="0"/>
              <a:t>1 кг – 1% центнера;</a:t>
            </a:r>
          </a:p>
          <a:p>
            <a:r>
              <a:rPr lang="ru-RU" dirty="0"/>
              <a:t>1 см – 1 % метра;</a:t>
            </a:r>
          </a:p>
          <a:p>
            <a:r>
              <a:rPr lang="ru-RU" dirty="0"/>
              <a:t>1 а – 1 % га.</a:t>
            </a:r>
          </a:p>
          <a:p>
            <a:endParaRPr lang="ru-RU" dirty="0"/>
          </a:p>
        </p:txBody>
      </p:sp>
      <p:pic>
        <p:nvPicPr>
          <p:cNvPr id="5" name="Рисунок 4" descr="nabo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3429000"/>
            <a:ext cx="3000396" cy="3089301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Заполните пропуски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0,01 = 1/100 = 1</a:t>
            </a:r>
            <a:r>
              <a:rPr lang="en-US" dirty="0"/>
              <a:t>%</a:t>
            </a:r>
            <a:endParaRPr lang="ru-RU" dirty="0"/>
          </a:p>
          <a:p>
            <a:pPr>
              <a:buNone/>
            </a:pPr>
            <a:endParaRPr lang="ru-RU" dirty="0"/>
          </a:p>
          <a:p>
            <a:r>
              <a:rPr lang="ru-RU" dirty="0"/>
              <a:t> …= 	1/4   = 25</a:t>
            </a:r>
            <a:r>
              <a:rPr lang="en-US" dirty="0"/>
              <a:t>%</a:t>
            </a:r>
            <a:endParaRPr lang="ru-RU" dirty="0"/>
          </a:p>
          <a:p>
            <a:pPr>
              <a:buNone/>
            </a:pPr>
            <a:endParaRPr lang="ru-RU" dirty="0"/>
          </a:p>
          <a:p>
            <a:r>
              <a:rPr lang="ru-RU" dirty="0"/>
              <a:t> 0,5 = … = 50</a:t>
            </a:r>
            <a:r>
              <a:rPr lang="en-US" dirty="0"/>
              <a:t>%</a:t>
            </a:r>
            <a:endParaRPr lang="ru-RU" dirty="0"/>
          </a:p>
          <a:p>
            <a:pPr>
              <a:buNone/>
            </a:pPr>
            <a:endParaRPr lang="ru-RU" dirty="0"/>
          </a:p>
          <a:p>
            <a:r>
              <a:rPr lang="ru-RU" dirty="0"/>
              <a:t> …=  75/100 = 75</a:t>
            </a:r>
            <a:r>
              <a:rPr lang="en-US" dirty="0"/>
              <a:t>%</a:t>
            </a:r>
            <a:endParaRPr lang="ru-RU" dirty="0"/>
          </a:p>
          <a:p>
            <a:pPr>
              <a:buNone/>
            </a:pPr>
            <a:endParaRPr lang="ru-RU" dirty="0"/>
          </a:p>
          <a:p>
            <a:r>
              <a:rPr lang="ru-RU" dirty="0"/>
              <a:t> 1 =. ..%</a:t>
            </a:r>
          </a:p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build="p"/>
      <p:bldGraphic spid="6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2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892D4E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380</TotalTime>
  <Words>1108</Words>
  <Application>Microsoft Office PowerPoint</Application>
  <PresentationFormat>Экранда көрсету (4:3)</PresentationFormat>
  <Paragraphs>183</Paragraphs>
  <Slides>20</Slides>
  <Notes>0</Notes>
  <HiddenSlides>0</HiddenSlides>
  <MMClips>0</MMClips>
  <ScaleCrop>false</ScaleCrop>
  <HeadingPairs>
    <vt:vector size="6" baseType="variant">
      <vt:variant>
        <vt:lpstr>Қолданылған қаріптер</vt:lpstr>
      </vt:variant>
      <vt:variant>
        <vt:i4>6</vt:i4>
      </vt:variant>
      <vt:variant>
        <vt:lpstr>Тақырып</vt:lpstr>
      </vt:variant>
      <vt:variant>
        <vt:i4>1</vt:i4>
      </vt:variant>
      <vt:variant>
        <vt:lpstr>Слайд тақырыптары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  Проценты  урок математики в 5 классе </vt:lpstr>
      <vt:lpstr>PowerPoint презентациясы</vt:lpstr>
      <vt:lpstr>PowerPoint презентациясы</vt:lpstr>
      <vt:lpstr>PowerPoint презентациясы</vt:lpstr>
      <vt:lpstr>PowerPoint презентациясы</vt:lpstr>
      <vt:lpstr>    Ответ. ПРОЦЕНТ </vt:lpstr>
      <vt:lpstr>PowerPoint презентациясы</vt:lpstr>
      <vt:lpstr>PowerPoint презентациясы</vt:lpstr>
      <vt:lpstr>Заполните пропуски</vt:lpstr>
      <vt:lpstr>задача</vt:lpstr>
      <vt:lpstr>    Ответ: 8%, 15%, 20%, 50%. </vt:lpstr>
      <vt:lpstr>физкультминутка</vt:lpstr>
      <vt:lpstr>PowerPoint презентациясы</vt:lpstr>
      <vt:lpstr>               Ответ. РЕЖИМ </vt:lpstr>
      <vt:lpstr>Продолжите ряд и расположите количество процентов в порядке возрастания. В ответе вы узнаете важное составляющее здоровья человека:</vt:lpstr>
      <vt:lpstr>Самостоятельная работа</vt:lpstr>
      <vt:lpstr>Ответ : спорт</vt:lpstr>
      <vt:lpstr>рефлексия</vt:lpstr>
      <vt:lpstr>Домашнее задание</vt:lpstr>
      <vt:lpstr>Всем спасибо за урок.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48</cp:revision>
  <dcterms:created xsi:type="dcterms:W3CDTF">2009-10-20T14:20:16Z</dcterms:created>
  <dcterms:modified xsi:type="dcterms:W3CDTF">2021-03-29T11:15:35Z</dcterms:modified>
</cp:coreProperties>
</file>